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65"/>
  </p:notesMasterIdLst>
  <p:sldIdLst>
    <p:sldId id="347" r:id="rId2"/>
    <p:sldId id="348" r:id="rId3"/>
    <p:sldId id="350" r:id="rId4"/>
    <p:sldId id="349" r:id="rId5"/>
    <p:sldId id="352" r:id="rId6"/>
    <p:sldId id="353" r:id="rId7"/>
    <p:sldId id="351" r:id="rId8"/>
    <p:sldId id="354" r:id="rId9"/>
    <p:sldId id="356" r:id="rId10"/>
    <p:sldId id="355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9" r:id="rId23"/>
    <p:sldId id="372" r:id="rId24"/>
    <p:sldId id="373" r:id="rId25"/>
    <p:sldId id="379" r:id="rId26"/>
    <p:sldId id="380" r:id="rId27"/>
    <p:sldId id="382" r:id="rId28"/>
    <p:sldId id="381" r:id="rId29"/>
    <p:sldId id="384" r:id="rId30"/>
    <p:sldId id="383" r:id="rId31"/>
    <p:sldId id="378" r:id="rId32"/>
    <p:sldId id="377" r:id="rId33"/>
    <p:sldId id="385" r:id="rId34"/>
    <p:sldId id="390" r:id="rId35"/>
    <p:sldId id="391" r:id="rId36"/>
    <p:sldId id="386" r:id="rId37"/>
    <p:sldId id="387" r:id="rId38"/>
    <p:sldId id="388" r:id="rId39"/>
    <p:sldId id="389" r:id="rId40"/>
    <p:sldId id="394" r:id="rId41"/>
    <p:sldId id="395" r:id="rId42"/>
    <p:sldId id="392" r:id="rId43"/>
    <p:sldId id="393" r:id="rId44"/>
    <p:sldId id="400" r:id="rId45"/>
    <p:sldId id="410" r:id="rId46"/>
    <p:sldId id="398" r:id="rId47"/>
    <p:sldId id="399" r:id="rId48"/>
    <p:sldId id="397" r:id="rId49"/>
    <p:sldId id="401" r:id="rId50"/>
    <p:sldId id="402" r:id="rId51"/>
    <p:sldId id="403" r:id="rId52"/>
    <p:sldId id="404" r:id="rId53"/>
    <p:sldId id="405" r:id="rId54"/>
    <p:sldId id="406" r:id="rId55"/>
    <p:sldId id="408" r:id="rId56"/>
    <p:sldId id="414" r:id="rId57"/>
    <p:sldId id="409" r:id="rId58"/>
    <p:sldId id="416" r:id="rId59"/>
    <p:sldId id="417" r:id="rId60"/>
    <p:sldId id="411" r:id="rId61"/>
    <p:sldId id="419" r:id="rId62"/>
    <p:sldId id="420" r:id="rId63"/>
    <p:sldId id="413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69" d="100"/>
          <a:sy n="69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haT\Desktop\&#214;l&#231;me%20ve%20De&#287;erlendirme_Lisans_Sunumlar\&#214;l&#231;me_De&#287;erlendirme_Cihat\Temel%20&#304;statistikl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haT\Desktop\&#214;l&#231;me%20ve%20De&#287;erlendirme_Lisans_Sunumlar\&#214;l&#231;me_De&#287;erlendirme_Cihat\Temel%20&#304;statistikl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haT\Desktop\Yeni%20Microsoft%20Excel%20&#199;al&#305;&#351;ma%20Sayfas&#30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haT\Desktop\Yeni%20Microsoft%20Excel%20&#199;al&#305;&#351;ma%20Sayfas&#30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Sütun</a:t>
            </a:r>
            <a:r>
              <a:rPr lang="tr-TR" baseline="0"/>
              <a:t> Grafiği</a:t>
            </a:r>
            <a:endParaRPr lang="tr-T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ÖĞRENCİLER!$K$2:$K$10</c:f>
              <c:strCache>
                <c:ptCount val="9"/>
                <c:pt idx="0">
                  <c:v>10 19 </c:v>
                </c:pt>
                <c:pt idx="1">
                  <c:v>20 29</c:v>
                </c:pt>
                <c:pt idx="2">
                  <c:v>30 39 </c:v>
                </c:pt>
                <c:pt idx="3">
                  <c:v>40 49</c:v>
                </c:pt>
                <c:pt idx="4">
                  <c:v>50 59</c:v>
                </c:pt>
                <c:pt idx="5">
                  <c:v>60 69</c:v>
                </c:pt>
                <c:pt idx="6">
                  <c:v>70 79</c:v>
                </c:pt>
                <c:pt idx="7">
                  <c:v>80 89 </c:v>
                </c:pt>
                <c:pt idx="8">
                  <c:v>90 99</c:v>
                </c:pt>
              </c:strCache>
            </c:strRef>
          </c:cat>
          <c:val>
            <c:numRef>
              <c:f>ÖĞRENCİLER!$L$2:$L$10</c:f>
              <c:numCache>
                <c:formatCode>General</c:formatCode>
                <c:ptCount val="9"/>
                <c:pt idx="0">
                  <c:v>4</c:v>
                </c:pt>
                <c:pt idx="1">
                  <c:v>1</c:v>
                </c:pt>
                <c:pt idx="2">
                  <c:v>8</c:v>
                </c:pt>
                <c:pt idx="3">
                  <c:v>4</c:v>
                </c:pt>
                <c:pt idx="4">
                  <c:v>9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C-4163-B8BE-EFCF8CC36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1730831"/>
        <c:axId val="1391724175"/>
      </c:barChart>
      <c:catAx>
        <c:axId val="139173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91724175"/>
        <c:crosses val="autoZero"/>
        <c:auto val="1"/>
        <c:lblAlgn val="ctr"/>
        <c:lblOffset val="100"/>
        <c:noMultiLvlLbl val="0"/>
      </c:catAx>
      <c:valAx>
        <c:axId val="1391724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91730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Çizgi Grafiği</a:t>
            </a:r>
            <a:endParaRPr lang="tr-T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ÖĞRENCİLER!$K$2:$K$10</c:f>
              <c:strCache>
                <c:ptCount val="9"/>
                <c:pt idx="0">
                  <c:v>10 19 </c:v>
                </c:pt>
                <c:pt idx="1">
                  <c:v>20 29</c:v>
                </c:pt>
                <c:pt idx="2">
                  <c:v>30 39 </c:v>
                </c:pt>
                <c:pt idx="3">
                  <c:v>40 49</c:v>
                </c:pt>
                <c:pt idx="4">
                  <c:v>50 59</c:v>
                </c:pt>
                <c:pt idx="5">
                  <c:v>60 69</c:v>
                </c:pt>
                <c:pt idx="6">
                  <c:v>70 79</c:v>
                </c:pt>
                <c:pt idx="7">
                  <c:v>80 89 </c:v>
                </c:pt>
                <c:pt idx="8">
                  <c:v>90 99</c:v>
                </c:pt>
              </c:strCache>
            </c:strRef>
          </c:cat>
          <c:val>
            <c:numRef>
              <c:f>ÖĞRENCİLER!$L$2:$L$10</c:f>
              <c:numCache>
                <c:formatCode>General</c:formatCode>
                <c:ptCount val="9"/>
                <c:pt idx="0">
                  <c:v>4</c:v>
                </c:pt>
                <c:pt idx="1">
                  <c:v>1</c:v>
                </c:pt>
                <c:pt idx="2">
                  <c:v>8</c:v>
                </c:pt>
                <c:pt idx="3">
                  <c:v>4</c:v>
                </c:pt>
                <c:pt idx="4">
                  <c:v>9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EB-43C8-877F-2DE936BA0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1667359"/>
        <c:axId val="1271680255"/>
      </c:lineChart>
      <c:catAx>
        <c:axId val="1271667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71680255"/>
        <c:crosses val="autoZero"/>
        <c:auto val="1"/>
        <c:lblAlgn val="ctr"/>
        <c:lblOffset val="100"/>
        <c:noMultiLvlLbl val="0"/>
      </c:catAx>
      <c:valAx>
        <c:axId val="1271680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71667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755440"/>
        <c:axId val="206758352"/>
      </c:barChart>
      <c:catAx>
        <c:axId val="20675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6758352"/>
        <c:crosses val="autoZero"/>
        <c:auto val="1"/>
        <c:lblAlgn val="ctr"/>
        <c:lblOffset val="100"/>
        <c:noMultiLvlLbl val="0"/>
      </c:catAx>
      <c:valAx>
        <c:axId val="20675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675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Frekans</a:t>
            </a:r>
            <a:r>
              <a:rPr lang="tr-TR" baseline="0"/>
              <a:t> Grafiği</a:t>
            </a:r>
            <a:endParaRPr lang="tr-T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Sayfa1!$D$16:$D$20</c:f>
              <c:strCache>
                <c:ptCount val="5"/>
                <c:pt idx="0">
                  <c:v>0-20</c:v>
                </c:pt>
                <c:pt idx="1">
                  <c:v>21-40</c:v>
                </c:pt>
                <c:pt idx="2">
                  <c:v>41-60</c:v>
                </c:pt>
                <c:pt idx="3">
                  <c:v>61-80</c:v>
                </c:pt>
                <c:pt idx="4">
                  <c:v>81-100</c:v>
                </c:pt>
              </c:strCache>
            </c:strRef>
          </c:cat>
          <c:val>
            <c:numRef>
              <c:f>Sayfa1!$E$16:$E$20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16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3-496B-81F6-698EE4CA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755440"/>
        <c:axId val="206758352"/>
      </c:barChart>
      <c:catAx>
        <c:axId val="20675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6758352"/>
        <c:crosses val="autoZero"/>
        <c:auto val="1"/>
        <c:lblAlgn val="ctr"/>
        <c:lblOffset val="100"/>
        <c:noMultiLvlLbl val="0"/>
      </c:catAx>
      <c:valAx>
        <c:axId val="20675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675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97FB4D-C50C-47A8-96CD-A3F775CBBC7C}" type="slidenum">
              <a:rPr lang="en-US" altLang="tr-TR"/>
              <a:pPr eaLnBrk="1" hangingPunct="1"/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38454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D00021-7512-4E78-9919-1DB71599D821}" type="slidenum">
              <a:rPr lang="en-US" altLang="tr-TR"/>
              <a:pPr eaLnBrk="1" hangingPunct="1"/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50944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3548C0-8F7B-4D92-B9F3-404CEE19FD08}" type="slidenum">
              <a:rPr lang="en-US" altLang="tr-TR"/>
              <a:pPr eaLnBrk="1" hangingPunct="1"/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0105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B18CE72-5C1E-4DF3-B518-5CD021B84618}" type="slidenum">
              <a:rPr lang="en-US" altLang="tr-TR"/>
              <a:pPr eaLnBrk="1" hangingPunct="1"/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6906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5928CF-8956-4B97-921D-003CB53E0F2C}" type="slidenum">
              <a:rPr lang="en-US" altLang="tr-TR"/>
              <a:pPr eaLnBrk="1" hangingPunct="1"/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98151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CE3BD8D-24B2-440B-BC2B-C3348E360ED5}" type="slidenum">
              <a:rPr lang="en-US" altLang="tr-TR"/>
              <a:pPr eaLnBrk="1" hangingPunct="1"/>
              <a:t>55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13617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B2FB3E-ECCC-42D2-87AB-F6A5C883E3A0}" type="slidenum">
              <a:rPr lang="en-US" altLang="tr-TR"/>
              <a:pPr eaLnBrk="1" hangingPunct="1"/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21073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9BB372-3718-42B9-BB87-AEDECECBD140}" type="slidenum">
              <a:rPr lang="en-US" altLang="tr-TR"/>
              <a:pPr eaLnBrk="1" hangingPunct="1"/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6143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B17EB8-A258-4C7E-A012-A23F7A08E0C0}" type="slidenum">
              <a:rPr lang="en-US" altLang="tr-TR"/>
              <a:pPr eaLnBrk="1" hangingPunct="1"/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21357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D49482E-0CB9-4ED5-B409-D55CF3131860}" type="slidenum">
              <a:rPr lang="en-US" altLang="tr-TR"/>
              <a:pPr eaLnBrk="1" hangingPunct="1"/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1132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768ED1-EDAA-4510-8666-002457544A0D}" type="slidenum">
              <a:rPr lang="en-US" altLang="tr-TR"/>
              <a:pPr eaLnBrk="1" hangingPunct="1"/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31220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48E560-20EB-4BBD-B90E-6C32ED5D264B}" type="slidenum">
              <a:rPr lang="en-US" altLang="tr-TR"/>
              <a:pPr eaLnBrk="1" hangingPunct="1"/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45348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DD4EE3-A8EC-44B4-A064-FF86667B98D2}" type="slidenum">
              <a:rPr lang="en-US" altLang="tr-TR"/>
              <a:pPr eaLnBrk="1" hangingPunct="1"/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10186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0D9DCD0-F4A6-4145-BD14-8F645DB00464}" type="slidenum">
              <a:rPr lang="en-US" altLang="tr-TR"/>
              <a:pPr eaLnBrk="1" hangingPunct="1"/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1770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FA2C6-41D8-4183-9D1F-69B77D4B119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1484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Başlık, Metin Üzerind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4038600" cy="20748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66747-3FC2-4317-ACAF-AFA91312CE1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png"/><Relationship Id="rId4" Type="http://schemas.openxmlformats.org/officeDocument/2006/relationships/image" Target="../media/image26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066800" y="609600"/>
            <a:ext cx="7010400" cy="2057400"/>
          </a:xfrm>
          <a:prstGeom prst="rect">
            <a:avLst/>
          </a:prstGeom>
          <a:noFill/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/>
              <a:t>Ölçme ve Değerlendirmede Temel </a:t>
            </a:r>
            <a:r>
              <a:rPr lang="tr-TR" dirty="0" smtClean="0"/>
              <a:t>İstatistiksel</a:t>
            </a:r>
          </a:p>
          <a:p>
            <a:pPr algn="l"/>
            <a:r>
              <a:rPr lang="tr-TR" dirty="0" smtClean="0"/>
              <a:t> Kavramlar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Verilerin Düzenlenmesi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151711"/>
              </p:ext>
            </p:extLst>
          </p:nvPr>
        </p:nvGraphicFramePr>
        <p:xfrm>
          <a:off x="609600" y="1828800"/>
          <a:ext cx="5181600" cy="376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68912"/>
              </p:ext>
            </p:extLst>
          </p:nvPr>
        </p:nvGraphicFramePr>
        <p:xfrm>
          <a:off x="609600" y="2339183"/>
          <a:ext cx="2590800" cy="3528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345566429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409332646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368610418"/>
                    </a:ext>
                  </a:extLst>
                </a:gridCol>
              </a:tblGrid>
              <a:tr h="93775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Aralıklar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Frekans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Yığılmalı Frekans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70324"/>
                  </a:ext>
                </a:extLst>
              </a:tr>
              <a:tr h="51809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0-20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4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3043612"/>
                  </a:ext>
                </a:extLst>
              </a:tr>
              <a:tr h="51809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21-40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13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3640711"/>
                  </a:ext>
                </a:extLst>
              </a:tr>
              <a:tr h="51809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41-60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29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8171448"/>
                  </a:ext>
                </a:extLst>
              </a:tr>
              <a:tr h="51809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61-80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7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36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1240079"/>
                  </a:ext>
                </a:extLst>
              </a:tr>
              <a:tr h="51809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81-100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40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5338270"/>
                  </a:ext>
                </a:extLst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72775"/>
              </p:ext>
            </p:extLst>
          </p:nvPr>
        </p:nvGraphicFramePr>
        <p:xfrm>
          <a:off x="4114800" y="273169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826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z="2800" dirty="0" err="1" smtClean="0"/>
              <a:t>Merkezi</a:t>
            </a:r>
            <a:r>
              <a:rPr lang="en-US" altLang="tr-TR" sz="2800" dirty="0" smtClean="0"/>
              <a:t> E</a:t>
            </a:r>
            <a:r>
              <a:rPr lang="tr-TR" altLang="tr-TR" sz="2800" dirty="0" smtClean="0"/>
              <a:t>ğ</a:t>
            </a:r>
            <a:r>
              <a:rPr lang="en-US" altLang="tr-TR" sz="2800" dirty="0" err="1" smtClean="0"/>
              <a:t>ilim</a:t>
            </a:r>
            <a:r>
              <a:rPr lang="tr-TR" altLang="tr-TR" sz="2800" dirty="0" smtClean="0"/>
              <a:t> (Yığılma, Vasat)</a:t>
            </a:r>
            <a:r>
              <a:rPr lang="en-US" altLang="tr-TR" sz="2800" dirty="0" smtClean="0"/>
              <a:t> </a:t>
            </a:r>
            <a:r>
              <a:rPr lang="tr-TR" altLang="tr-TR" sz="2800" dirty="0" smtClean="0"/>
              <a:t>Ö</a:t>
            </a:r>
            <a:r>
              <a:rPr lang="en-US" altLang="tr-TR" sz="2800" dirty="0" smtClean="0"/>
              <a:t>l</a:t>
            </a:r>
            <a:r>
              <a:rPr lang="tr-TR" altLang="tr-TR" sz="2800" dirty="0" err="1" smtClean="0"/>
              <a:t>çü</a:t>
            </a:r>
            <a:r>
              <a:rPr lang="en-US" altLang="tr-TR" sz="2800" dirty="0" err="1" smtClean="0"/>
              <a:t>leri</a:t>
            </a:r>
            <a:endParaRPr lang="en-US" altLang="tr-TR" sz="28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tr-TR" sz="2400" dirty="0" smtClean="0"/>
              <a:t>(Mod, </a:t>
            </a:r>
            <a:r>
              <a:rPr lang="en-US" altLang="tr-TR" sz="2400" dirty="0" err="1" smtClean="0"/>
              <a:t>Medyan</a:t>
            </a:r>
            <a:r>
              <a:rPr lang="en-US" altLang="tr-TR" sz="2400" dirty="0" smtClean="0"/>
              <a:t>, </a:t>
            </a:r>
            <a:r>
              <a:rPr lang="en-US" altLang="tr-TR" sz="2400" dirty="0" err="1" smtClean="0"/>
              <a:t>Aritmetik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Ortalama</a:t>
            </a:r>
            <a:r>
              <a:rPr lang="en-US" altLang="tr-TR" sz="2400" dirty="0" smtClean="0"/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tr-TR" sz="2400" dirty="0" smtClean="0"/>
              <a:t>	</a:t>
            </a:r>
            <a:r>
              <a:rPr lang="en-US" altLang="tr-TR" sz="2200" dirty="0" err="1" smtClean="0"/>
              <a:t>Merkezi</a:t>
            </a:r>
            <a:r>
              <a:rPr lang="en-US" altLang="tr-TR" sz="2200" dirty="0" smtClean="0"/>
              <a:t> </a:t>
            </a:r>
            <a:r>
              <a:rPr lang="en-US" altLang="tr-TR" sz="2200" dirty="0" err="1" smtClean="0"/>
              <a:t>Egilim</a:t>
            </a:r>
            <a:r>
              <a:rPr lang="en-US" altLang="tr-TR" sz="2200" dirty="0" smtClean="0"/>
              <a:t> </a:t>
            </a:r>
            <a:r>
              <a:rPr lang="tr-TR" altLang="tr-TR" sz="2200" dirty="0" smtClean="0"/>
              <a:t>ö</a:t>
            </a:r>
            <a:r>
              <a:rPr lang="en-US" altLang="tr-TR" sz="2200" dirty="0" smtClean="0"/>
              <a:t>l</a:t>
            </a:r>
            <a:r>
              <a:rPr lang="tr-TR" altLang="tr-TR" sz="2200" dirty="0" err="1" smtClean="0"/>
              <a:t>çü</a:t>
            </a:r>
            <a:r>
              <a:rPr lang="en-US" altLang="tr-TR" sz="2200" dirty="0" err="1" smtClean="0"/>
              <a:t>leri</a:t>
            </a:r>
            <a:r>
              <a:rPr lang="en-US" altLang="tr-TR" sz="2200" dirty="0" smtClean="0"/>
              <a:t>, </a:t>
            </a:r>
            <a:r>
              <a:rPr lang="en-US" altLang="tr-TR" sz="2200" dirty="0" err="1" smtClean="0"/>
              <a:t>grupta</a:t>
            </a:r>
            <a:r>
              <a:rPr lang="en-US" altLang="tr-TR" sz="2200" dirty="0" smtClean="0"/>
              <a:t> </a:t>
            </a:r>
            <a:r>
              <a:rPr lang="en-US" altLang="tr-TR" sz="2200" dirty="0" err="1" smtClean="0"/>
              <a:t>yer</a:t>
            </a:r>
            <a:r>
              <a:rPr lang="en-US" altLang="tr-TR" sz="2200" dirty="0" smtClean="0"/>
              <a:t> </a:t>
            </a:r>
            <a:r>
              <a:rPr lang="en-US" altLang="tr-TR" sz="2200" dirty="0" err="1" smtClean="0"/>
              <a:t>alan</a:t>
            </a:r>
            <a:r>
              <a:rPr lang="en-US" altLang="tr-TR" sz="2200" dirty="0" smtClean="0"/>
              <a:t> </a:t>
            </a:r>
            <a:r>
              <a:rPr lang="en-US" altLang="tr-TR" sz="2200" dirty="0" err="1" smtClean="0"/>
              <a:t>bireylerin</a:t>
            </a:r>
            <a:r>
              <a:rPr lang="en-US" altLang="tr-TR" sz="2200" dirty="0" smtClean="0"/>
              <a:t> </a:t>
            </a:r>
            <a:r>
              <a:rPr lang="en-US" altLang="tr-TR" sz="2200" dirty="0" err="1" smtClean="0"/>
              <a:t>hangi</a:t>
            </a:r>
            <a:r>
              <a:rPr lang="en-US" altLang="tr-TR" sz="2200" dirty="0" smtClean="0"/>
              <a:t> de</a:t>
            </a:r>
            <a:r>
              <a:rPr lang="tr-TR" altLang="tr-TR" sz="2200" dirty="0" smtClean="0"/>
              <a:t>ğ</a:t>
            </a:r>
            <a:r>
              <a:rPr lang="en-US" altLang="tr-TR" sz="2200" dirty="0" err="1" smtClean="0"/>
              <a:t>erler</a:t>
            </a:r>
            <a:r>
              <a:rPr lang="en-US" altLang="tr-TR" sz="2200" dirty="0" smtClean="0"/>
              <a:t> </a:t>
            </a:r>
            <a:r>
              <a:rPr lang="en-US" altLang="tr-TR" sz="2200" dirty="0" err="1" smtClean="0"/>
              <a:t>etraf</a:t>
            </a:r>
            <a:r>
              <a:rPr lang="tr-TR" altLang="tr-TR" sz="2200" dirty="0" smtClean="0"/>
              <a:t>ı</a:t>
            </a:r>
            <a:r>
              <a:rPr lang="en-US" altLang="tr-TR" sz="2200" dirty="0" err="1" smtClean="0"/>
              <a:t>nda</a:t>
            </a:r>
            <a:r>
              <a:rPr lang="en-US" altLang="tr-TR" sz="2200" dirty="0" smtClean="0"/>
              <a:t> </a:t>
            </a:r>
            <a:r>
              <a:rPr lang="tr-TR" altLang="tr-TR" sz="2200" dirty="0" smtClean="0"/>
              <a:t>toplandığını gösteren ölçülerdir</a:t>
            </a:r>
            <a:r>
              <a:rPr lang="en-US" altLang="tr-TR" sz="2200" dirty="0" smtClean="0"/>
              <a:t>.</a:t>
            </a:r>
            <a:endParaRPr lang="tr-TR" altLang="tr-TR" sz="2200" dirty="0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tr-TR" sz="2200" dirty="0" smtClean="0"/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779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828800"/>
            <a:ext cx="8064500" cy="430212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/>
              <a:t>	</a:t>
            </a:r>
            <a:r>
              <a:rPr lang="en-US" altLang="tr-TR" sz="2800" b="1" dirty="0" smtClean="0"/>
              <a:t>Mod (</a:t>
            </a:r>
            <a:r>
              <a:rPr lang="en-US" altLang="tr-TR" sz="2800" b="1" dirty="0" err="1" smtClean="0"/>
              <a:t>Tepe</a:t>
            </a:r>
            <a:r>
              <a:rPr lang="en-US" altLang="tr-TR" sz="2800" b="1" dirty="0" smtClean="0"/>
              <a:t> De</a:t>
            </a:r>
            <a:r>
              <a:rPr lang="tr-TR" altLang="tr-TR" sz="2800" b="1" dirty="0" smtClean="0"/>
              <a:t>ğ</a:t>
            </a:r>
            <a:r>
              <a:rPr lang="en-US" altLang="tr-TR" sz="2800" b="1" dirty="0" err="1" smtClean="0"/>
              <a:t>er</a:t>
            </a:r>
            <a:r>
              <a:rPr lang="en-US" altLang="tr-TR" sz="2800" b="1" dirty="0" smtClean="0"/>
              <a:t>):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Bir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grupta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frekans</a:t>
            </a:r>
            <a:r>
              <a:rPr lang="tr-TR" altLang="tr-TR" sz="2800" dirty="0" smtClean="0"/>
              <a:t>ı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en</a:t>
            </a:r>
            <a:r>
              <a:rPr lang="en-US" altLang="tr-TR" sz="2800" dirty="0" smtClean="0"/>
              <a:t> y</a:t>
            </a:r>
            <a:r>
              <a:rPr lang="tr-TR" altLang="tr-TR" sz="2800" dirty="0" smtClean="0"/>
              <a:t>ü</a:t>
            </a:r>
            <a:r>
              <a:rPr lang="en-US" altLang="tr-TR" sz="2800" dirty="0" err="1" smtClean="0"/>
              <a:t>ksek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olan</a:t>
            </a:r>
            <a:r>
              <a:rPr lang="en-US" altLang="tr-TR" sz="2800" dirty="0" smtClean="0"/>
              <a:t> de</a:t>
            </a:r>
            <a:r>
              <a:rPr lang="tr-TR" altLang="tr-TR" sz="2800" dirty="0" smtClean="0"/>
              <a:t>ğ</a:t>
            </a:r>
            <a:r>
              <a:rPr lang="en-US" altLang="tr-TR" sz="2800" dirty="0" err="1" smtClean="0"/>
              <a:t>er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veya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bir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grupta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en</a:t>
            </a:r>
            <a:r>
              <a:rPr lang="en-US" altLang="tr-TR" sz="2800" dirty="0" smtClean="0"/>
              <a:t> s</a:t>
            </a:r>
            <a:r>
              <a:rPr lang="tr-TR" altLang="tr-TR" sz="2800" dirty="0" smtClean="0"/>
              <a:t>ı</a:t>
            </a:r>
            <a:r>
              <a:rPr lang="en-US" altLang="tr-TR" sz="2800" dirty="0" smtClean="0"/>
              <a:t>k g</a:t>
            </a:r>
            <a:r>
              <a:rPr lang="tr-TR" altLang="tr-TR" sz="2800" dirty="0" smtClean="0"/>
              <a:t>ö</a:t>
            </a:r>
            <a:r>
              <a:rPr lang="en-US" altLang="tr-TR" sz="2800" dirty="0" err="1" smtClean="0"/>
              <a:t>zlenen</a:t>
            </a:r>
            <a:r>
              <a:rPr lang="tr-TR" altLang="tr-TR" sz="2800" dirty="0" smtClean="0"/>
              <a:t>, en sık tekrarlanan</a:t>
            </a:r>
            <a:r>
              <a:rPr lang="en-US" altLang="tr-TR" sz="2800" dirty="0" smtClean="0"/>
              <a:t> de</a:t>
            </a:r>
            <a:r>
              <a:rPr lang="tr-TR" altLang="tr-TR" sz="2800" dirty="0" smtClean="0"/>
              <a:t>ğ</a:t>
            </a:r>
            <a:r>
              <a:rPr lang="en-US" altLang="tr-TR" sz="2800" dirty="0" err="1" smtClean="0"/>
              <a:t>er</a:t>
            </a:r>
            <a:r>
              <a:rPr lang="en-US" altLang="tr-TR" sz="2800" dirty="0" smtClean="0"/>
              <a:t> mod </a:t>
            </a:r>
            <a:r>
              <a:rPr lang="en-US" altLang="tr-TR" sz="2800" dirty="0" err="1" smtClean="0"/>
              <a:t>olarak</a:t>
            </a:r>
            <a:r>
              <a:rPr lang="en-US" altLang="tr-TR" sz="2800" dirty="0" smtClean="0"/>
              <a:t> tan</a:t>
            </a:r>
            <a:r>
              <a:rPr lang="tr-TR" altLang="tr-TR" sz="2800" dirty="0" smtClean="0"/>
              <a:t>ı</a:t>
            </a:r>
            <a:r>
              <a:rPr lang="en-US" altLang="tr-TR" sz="2800" dirty="0" err="1" smtClean="0"/>
              <a:t>mlan</a:t>
            </a:r>
            <a:r>
              <a:rPr lang="tr-TR" altLang="tr-TR" sz="2800" dirty="0" smtClean="0"/>
              <a:t>ı</a:t>
            </a:r>
            <a:r>
              <a:rPr lang="en-US" altLang="tr-TR" sz="2800" dirty="0" smtClean="0"/>
              <a:t>r.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Bir </a:t>
            </a:r>
            <a:r>
              <a:rPr lang="en-US" altLang="tr-TR" sz="2800" dirty="0" err="1" smtClean="0"/>
              <a:t>dağılımda</a:t>
            </a:r>
            <a:r>
              <a:rPr lang="en-US" altLang="tr-TR" sz="2800" dirty="0" smtClean="0"/>
              <a:t> </a:t>
            </a:r>
            <a:r>
              <a:rPr lang="tr-TR" altLang="tr-TR" sz="2800" dirty="0" smtClean="0"/>
              <a:t>ne zaman </a:t>
            </a:r>
            <a:r>
              <a:rPr lang="en-US" altLang="tr-TR" sz="2800" dirty="0" err="1" smtClean="0"/>
              <a:t>moddan</a:t>
            </a:r>
            <a:r>
              <a:rPr lang="en-US" altLang="tr-TR" sz="2800" dirty="0" smtClean="0"/>
              <a:t> s</a:t>
            </a:r>
            <a:r>
              <a:rPr lang="tr-TR" altLang="tr-TR" sz="2800" dirty="0" smtClean="0"/>
              <a:t>ö</a:t>
            </a:r>
            <a:r>
              <a:rPr lang="en-US" altLang="tr-TR" sz="2800" dirty="0" smtClean="0"/>
              <a:t>z </a:t>
            </a:r>
            <a:r>
              <a:rPr lang="en-US" altLang="tr-TR" sz="2800" dirty="0" err="1" smtClean="0"/>
              <a:t>edil</a:t>
            </a:r>
            <a:r>
              <a:rPr lang="tr-TR" altLang="tr-TR" sz="2800" dirty="0" smtClean="0"/>
              <a:t>e</a:t>
            </a:r>
            <a:r>
              <a:rPr lang="en-US" altLang="tr-TR" sz="2800" dirty="0" err="1" smtClean="0"/>
              <a:t>mez</a:t>
            </a:r>
            <a:r>
              <a:rPr lang="tr-TR" altLang="tr-TR" sz="2800" dirty="0"/>
              <a:t>?</a:t>
            </a:r>
            <a:r>
              <a:rPr lang="en-US" altLang="tr-TR" sz="2800" dirty="0" smtClean="0"/>
              <a:t> </a:t>
            </a:r>
            <a:endParaRPr lang="tr-TR" altLang="tr-TR" sz="2800" dirty="0" smtClean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304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tr-TR" sz="2600" dirty="0" smtClean="0"/>
              <a:t>A</a:t>
            </a:r>
            <a:r>
              <a:rPr lang="tr-TR" altLang="tr-TR" sz="2600" dirty="0" smtClean="0"/>
              <a:t>ş</a:t>
            </a:r>
            <a:r>
              <a:rPr lang="en-US" altLang="tr-TR" sz="2600" dirty="0" smtClean="0"/>
              <a:t>ag</a:t>
            </a:r>
            <a:r>
              <a:rPr lang="tr-TR" altLang="tr-TR" sz="2600" dirty="0" smtClean="0"/>
              <a:t>ı</a:t>
            </a:r>
            <a:r>
              <a:rPr lang="en-US" altLang="tr-TR" sz="2600" dirty="0" smtClean="0"/>
              <a:t>da </a:t>
            </a:r>
            <a:r>
              <a:rPr lang="en-US" altLang="tr-TR" sz="2600" dirty="0" err="1" smtClean="0"/>
              <a:t>verilen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puan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dağılım</a:t>
            </a:r>
            <a:r>
              <a:rPr lang="tr-TR" altLang="tr-TR" sz="2600" dirty="0" smtClean="0"/>
              <a:t>ı</a:t>
            </a:r>
            <a:r>
              <a:rPr lang="en-US" altLang="tr-TR" sz="2600" dirty="0" err="1" smtClean="0"/>
              <a:t>nda</a:t>
            </a:r>
            <a:r>
              <a:rPr lang="tr-TR" altLang="tr-TR" sz="2600" dirty="0" smtClean="0"/>
              <a:t>,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frekans</a:t>
            </a:r>
            <a:r>
              <a:rPr lang="tr-TR" altLang="tr-TR" sz="2600" dirty="0" smtClean="0"/>
              <a:t>ı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en</a:t>
            </a:r>
            <a:r>
              <a:rPr lang="en-US" altLang="tr-TR" sz="2600" dirty="0" smtClean="0"/>
              <a:t> y</a:t>
            </a:r>
            <a:r>
              <a:rPr lang="tr-TR" altLang="tr-TR" sz="2600" dirty="0" smtClean="0"/>
              <a:t>ü</a:t>
            </a:r>
            <a:r>
              <a:rPr lang="en-US" altLang="tr-TR" sz="2600" dirty="0" err="1" smtClean="0"/>
              <a:t>ksek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olan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puan</a:t>
            </a:r>
            <a:r>
              <a:rPr lang="tr-TR" altLang="tr-TR" sz="2600" dirty="0" smtClean="0"/>
              <a:t>,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dağılım</a:t>
            </a:r>
            <a:r>
              <a:rPr lang="tr-TR" altLang="tr-TR" sz="2600" dirty="0" smtClean="0"/>
              <a:t>ı</a:t>
            </a:r>
            <a:r>
              <a:rPr lang="en-US" altLang="tr-TR" sz="2600" dirty="0" smtClean="0"/>
              <a:t>n </a:t>
            </a:r>
            <a:r>
              <a:rPr lang="en-US" altLang="tr-TR" sz="2600" dirty="0" err="1" smtClean="0"/>
              <a:t>modunu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verir</a:t>
            </a:r>
            <a:r>
              <a:rPr lang="en-US" altLang="tr-TR" sz="2600" dirty="0" smtClean="0"/>
              <a:t>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tr-TR" sz="2600" dirty="0" smtClean="0"/>
              <a:t>	11 12 12 12 13 13 13 13  14 14 14 14  15 15 15 15 15  16 16 16 16 16 16 17 17 17 17 17 17 17 18 18 18 18 18 18 18 18 21 21 21 21 21 21 21 21 21 21 21 22 22 22 23 23 24 24 </a:t>
            </a:r>
            <a:endParaRPr lang="tr-TR" altLang="tr-TR" sz="2600" dirty="0" smtClean="0"/>
          </a:p>
          <a:p>
            <a:pPr lvl="2" eaLnBrk="1" hangingPunct="1"/>
            <a:r>
              <a:rPr lang="tr-TR" altLang="tr-TR" dirty="0" smtClean="0"/>
              <a:t>Verilen puan dağılımı, aşağıdaki frekans tablosuyla veya grafikle özetlenebilir. </a:t>
            </a:r>
            <a:endParaRPr lang="en-US" altLang="tr-TR" dirty="0" smtClean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09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648200" y="1524000"/>
          <a:ext cx="4103688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Grafik" r:id="rId4" imgW="3686251" imgH="2657551" progId="Excel.Chart.8">
                  <p:embed/>
                </p:oleObj>
              </mc:Choice>
              <mc:Fallback>
                <p:oleObj name="Grafik" r:id="rId4" imgW="3686251" imgH="2657551" progId="Excel.Chart.8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4103688" cy="432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Group 4"/>
          <p:cNvGraphicFramePr>
            <a:graphicFrameLocks noGrp="1"/>
          </p:cNvGraphicFramePr>
          <p:nvPr>
            <p:ph sz="half" idx="2"/>
          </p:nvPr>
        </p:nvGraphicFramePr>
        <p:xfrm>
          <a:off x="381000" y="1371600"/>
          <a:ext cx="4038600" cy="4900616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2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Puan (X)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Frekans (f)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58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z="2800" smtClean="0"/>
              <a:t>Bir dağılımda birden </a:t>
            </a:r>
            <a:r>
              <a:rPr lang="tr-TR" altLang="tr-TR" sz="2800" smtClean="0"/>
              <a:t>ç</a:t>
            </a:r>
            <a:r>
              <a:rPr lang="en-US" altLang="tr-TR" sz="2800" smtClean="0"/>
              <a:t>ok mod de</a:t>
            </a:r>
            <a:r>
              <a:rPr lang="tr-TR" altLang="tr-TR" sz="2800" smtClean="0"/>
              <a:t>ğ</a:t>
            </a:r>
            <a:r>
              <a:rPr lang="en-US" altLang="tr-TR" sz="2800" smtClean="0"/>
              <a:t>eri olabilir.</a:t>
            </a:r>
          </a:p>
          <a:p>
            <a:pPr lvl="1" eaLnBrk="1" hangingPunct="1"/>
            <a:r>
              <a:rPr lang="en-US" altLang="tr-TR" sz="2400" smtClean="0"/>
              <a:t>A</a:t>
            </a:r>
            <a:r>
              <a:rPr lang="tr-TR" altLang="tr-TR" sz="2400" smtClean="0"/>
              <a:t>ş</a:t>
            </a:r>
            <a:r>
              <a:rPr lang="en-US" altLang="tr-TR" sz="2400" smtClean="0"/>
              <a:t>ag</a:t>
            </a:r>
            <a:r>
              <a:rPr lang="tr-TR" altLang="tr-TR" sz="2400" smtClean="0"/>
              <a:t>ı</a:t>
            </a:r>
            <a:r>
              <a:rPr lang="en-US" altLang="tr-TR" sz="2400" smtClean="0"/>
              <a:t>daki verilen puan dağılım</a:t>
            </a:r>
            <a:r>
              <a:rPr lang="tr-TR" altLang="tr-TR" sz="2400" smtClean="0"/>
              <a:t>ı</a:t>
            </a:r>
            <a:r>
              <a:rPr lang="en-US" altLang="tr-TR" sz="2400" smtClean="0"/>
              <a:t>nda 2 tane mod de</a:t>
            </a:r>
            <a:r>
              <a:rPr lang="tr-TR" altLang="tr-TR" sz="2400" smtClean="0"/>
              <a:t>ğ</a:t>
            </a:r>
            <a:r>
              <a:rPr lang="en-US" altLang="tr-TR" sz="2400" smtClean="0"/>
              <a:t>eri vard</a:t>
            </a:r>
            <a:r>
              <a:rPr lang="tr-TR" altLang="tr-TR" sz="2400" smtClean="0"/>
              <a:t>ı</a:t>
            </a:r>
            <a:r>
              <a:rPr lang="en-US" altLang="tr-TR" sz="2400" smtClean="0"/>
              <a:t>r. Bu tip dağılımlara iki modlu veya </a:t>
            </a:r>
            <a:r>
              <a:rPr lang="tr-TR" altLang="tr-TR" sz="2400" smtClean="0"/>
              <a:t>ç</a:t>
            </a:r>
            <a:r>
              <a:rPr lang="en-US" altLang="tr-TR" sz="2400" smtClean="0"/>
              <a:t>ift modlu dağılım denir.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tr-TR" sz="2400" smtClean="0"/>
              <a:t>	35 35 35 35 37 37 37 37 37 37 38 38 38 38 38 38 38 38 38 38 45 45 45 45 50 50 50 50 50 54 54 54 54 54 54 54 54 54 54 56 56 56 56 56 56 58 58 60 60 60 60 60  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6074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844675"/>
          <a:ext cx="4244975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Grafik" r:id="rId4" imgW="3686251" imgH="2657551" progId="Excel.Chart.8">
                  <p:embed/>
                </p:oleObj>
              </mc:Choice>
              <mc:Fallback>
                <p:oleObj name="Grafik" r:id="rId4" imgW="3686251" imgH="2657551" progId="Excel.Chart.8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44675"/>
                        <a:ext cx="4244975" cy="439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Group 4"/>
          <p:cNvGraphicFramePr>
            <a:graphicFrameLocks noGrp="1"/>
          </p:cNvGraphicFramePr>
          <p:nvPr>
            <p:ph sz="half" idx="1"/>
          </p:nvPr>
        </p:nvGraphicFramePr>
        <p:xfrm>
          <a:off x="457200" y="1828800"/>
          <a:ext cx="4038600" cy="430212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848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Puan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 (X)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Frekans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 (f)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45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47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60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510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dirty="0" smtClean="0"/>
              <a:t>	</a:t>
            </a:r>
            <a:r>
              <a:rPr lang="en-US" altLang="tr-TR" sz="2800" b="1" dirty="0" err="1" smtClean="0"/>
              <a:t>Medyan</a:t>
            </a:r>
            <a:r>
              <a:rPr lang="en-US" altLang="tr-TR" sz="2800" b="1" dirty="0" smtClean="0"/>
              <a:t> (</a:t>
            </a:r>
            <a:r>
              <a:rPr lang="en-US" altLang="tr-TR" sz="2800" b="1" dirty="0" err="1" smtClean="0"/>
              <a:t>Ortanca</a:t>
            </a:r>
            <a:r>
              <a:rPr lang="en-US" altLang="tr-TR" sz="2800" b="1" dirty="0" smtClean="0"/>
              <a:t>):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Veriler</a:t>
            </a:r>
            <a:r>
              <a:rPr lang="en-US" altLang="tr-TR" sz="2800" dirty="0" smtClean="0"/>
              <a:t> k</a:t>
            </a:r>
            <a:r>
              <a:rPr lang="tr-TR" altLang="tr-TR" sz="2800" dirty="0" smtClean="0"/>
              <a:t>üçü</a:t>
            </a:r>
            <a:r>
              <a:rPr lang="en-US" altLang="tr-TR" sz="2800" dirty="0" err="1" smtClean="0"/>
              <a:t>kten</a:t>
            </a:r>
            <a:r>
              <a:rPr lang="en-US" altLang="tr-TR" sz="2800" dirty="0" smtClean="0"/>
              <a:t> b</a:t>
            </a:r>
            <a:r>
              <a:rPr lang="tr-TR" altLang="tr-TR" sz="2800" dirty="0" smtClean="0"/>
              <a:t>ü</a:t>
            </a:r>
            <a:r>
              <a:rPr lang="en-US" altLang="tr-TR" sz="2800" dirty="0" smtClean="0"/>
              <a:t>y</a:t>
            </a:r>
            <a:r>
              <a:rPr lang="tr-TR" altLang="tr-TR" sz="2800" dirty="0" err="1" smtClean="0"/>
              <a:t>üğ</a:t>
            </a:r>
            <a:r>
              <a:rPr lang="en-US" altLang="tr-TR" sz="2800" dirty="0" smtClean="0"/>
              <a:t>e </a:t>
            </a:r>
            <a:r>
              <a:rPr lang="en-US" altLang="tr-TR" sz="2800" dirty="0" err="1" smtClean="0"/>
              <a:t>veya</a:t>
            </a:r>
            <a:r>
              <a:rPr lang="en-US" altLang="tr-TR" sz="2800" dirty="0" smtClean="0"/>
              <a:t> b</a:t>
            </a:r>
            <a:r>
              <a:rPr lang="tr-TR" altLang="tr-TR" sz="2800" dirty="0" smtClean="0"/>
              <a:t>ü</a:t>
            </a:r>
            <a:r>
              <a:rPr lang="en-US" altLang="tr-TR" sz="2800" dirty="0" smtClean="0"/>
              <a:t>y</a:t>
            </a:r>
            <a:r>
              <a:rPr lang="tr-TR" altLang="tr-TR" sz="2800" dirty="0" smtClean="0"/>
              <a:t>ü</a:t>
            </a:r>
            <a:r>
              <a:rPr lang="en-US" altLang="tr-TR" sz="2800" dirty="0" err="1" smtClean="0"/>
              <a:t>kten</a:t>
            </a:r>
            <a:r>
              <a:rPr lang="en-US" altLang="tr-TR" sz="2800" dirty="0" smtClean="0"/>
              <a:t> k</a:t>
            </a:r>
            <a:r>
              <a:rPr lang="tr-TR" altLang="tr-TR" sz="2800" dirty="0" err="1" smtClean="0"/>
              <a:t>üçüğ</a:t>
            </a:r>
            <a:r>
              <a:rPr lang="en-US" altLang="tr-TR" sz="2800" dirty="0" smtClean="0"/>
              <a:t>e s</a:t>
            </a:r>
            <a:r>
              <a:rPr lang="tr-TR" altLang="tr-TR" sz="2800" dirty="0" smtClean="0"/>
              <a:t>ı</a:t>
            </a:r>
            <a:r>
              <a:rPr lang="en-US" altLang="tr-TR" sz="2800" dirty="0" err="1" smtClean="0"/>
              <a:t>raland</a:t>
            </a:r>
            <a:r>
              <a:rPr lang="tr-TR" altLang="tr-TR" sz="2800" dirty="0" err="1" smtClean="0"/>
              <a:t>ığı</a:t>
            </a:r>
            <a:r>
              <a:rPr lang="en-US" altLang="tr-TR" sz="2800" dirty="0" err="1" smtClean="0"/>
              <a:t>nda</a:t>
            </a:r>
            <a:r>
              <a:rPr lang="tr-TR" altLang="tr-TR" sz="2800" dirty="0" smtClean="0"/>
              <a:t>, </a:t>
            </a:r>
            <a:r>
              <a:rPr lang="en-US" altLang="tr-TR" sz="2800" dirty="0" err="1" smtClean="0"/>
              <a:t>dağılım</a:t>
            </a:r>
            <a:r>
              <a:rPr lang="tr-TR" altLang="tr-TR" sz="2800" dirty="0" smtClean="0"/>
              <a:t>ı</a:t>
            </a:r>
            <a:r>
              <a:rPr lang="en-US" altLang="tr-TR" sz="2800" dirty="0" smtClean="0"/>
              <a:t>n tam </a:t>
            </a:r>
            <a:r>
              <a:rPr lang="en-US" altLang="tr-TR" sz="2800" dirty="0" err="1" smtClean="0"/>
              <a:t>ortas</a:t>
            </a:r>
            <a:r>
              <a:rPr lang="tr-TR" altLang="tr-TR" sz="2800" dirty="0" smtClean="0"/>
              <a:t>ı</a:t>
            </a:r>
            <a:r>
              <a:rPr lang="en-US" altLang="tr-TR" sz="2800" dirty="0" err="1" smtClean="0"/>
              <a:t>ndaki</a:t>
            </a:r>
            <a:r>
              <a:rPr lang="en-US" altLang="tr-TR" sz="2800" dirty="0" smtClean="0"/>
              <a:t> de</a:t>
            </a:r>
            <a:r>
              <a:rPr lang="tr-TR" altLang="tr-TR" sz="2800" dirty="0" smtClean="0"/>
              <a:t>ğ</a:t>
            </a:r>
            <a:r>
              <a:rPr lang="en-US" altLang="tr-TR" sz="2800" dirty="0" err="1" smtClean="0"/>
              <a:t>er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medyan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olar</a:t>
            </a:r>
            <a:r>
              <a:rPr lang="tr-TR" altLang="tr-TR" sz="2800" dirty="0" smtClean="0"/>
              <a:t>a</a:t>
            </a:r>
            <a:r>
              <a:rPr lang="en-US" altLang="tr-TR" sz="2800" dirty="0" smtClean="0"/>
              <a:t>k tan</a:t>
            </a:r>
            <a:r>
              <a:rPr lang="tr-TR" altLang="tr-TR" sz="2800" dirty="0" smtClean="0"/>
              <a:t>ı</a:t>
            </a:r>
            <a:r>
              <a:rPr lang="en-US" altLang="tr-TR" sz="2800" dirty="0" err="1" smtClean="0"/>
              <a:t>mlan</a:t>
            </a:r>
            <a:r>
              <a:rPr lang="tr-TR" altLang="tr-TR" sz="2800" dirty="0" smtClean="0"/>
              <a:t>ı</a:t>
            </a:r>
            <a:r>
              <a:rPr lang="en-US" altLang="tr-TR" sz="2800" dirty="0" smtClean="0"/>
              <a:t>r. </a:t>
            </a:r>
            <a:r>
              <a:rPr lang="en-US" altLang="tr-TR" sz="2800" dirty="0" err="1" smtClean="0"/>
              <a:t>Medyan</a:t>
            </a:r>
            <a:r>
              <a:rPr lang="tr-TR" altLang="tr-TR" sz="2800" dirty="0" smtClean="0"/>
              <a:t>ı</a:t>
            </a:r>
            <a:r>
              <a:rPr lang="en-US" altLang="tr-TR" sz="2800" dirty="0" smtClean="0"/>
              <a:t>n alt</a:t>
            </a:r>
            <a:r>
              <a:rPr lang="tr-TR" altLang="tr-TR" sz="2800" dirty="0" smtClean="0"/>
              <a:t>ı</a:t>
            </a:r>
            <a:r>
              <a:rPr lang="en-US" altLang="tr-TR" sz="2800" dirty="0" err="1" smtClean="0"/>
              <a:t>nda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ve</a:t>
            </a:r>
            <a:r>
              <a:rPr lang="en-US" altLang="tr-TR" sz="2800" dirty="0" smtClean="0"/>
              <a:t> </a:t>
            </a:r>
            <a:r>
              <a:rPr lang="tr-TR" altLang="tr-TR" sz="2800" dirty="0" smtClean="0"/>
              <a:t>ü</a:t>
            </a:r>
            <a:r>
              <a:rPr lang="en-US" altLang="tr-TR" sz="2800" dirty="0" err="1" smtClean="0"/>
              <a:t>st</a:t>
            </a:r>
            <a:r>
              <a:rPr lang="tr-TR" altLang="tr-TR" sz="2800" dirty="0" smtClean="0"/>
              <a:t>ü</a:t>
            </a:r>
            <a:r>
              <a:rPr lang="en-US" altLang="tr-TR" sz="2800" dirty="0" err="1" smtClean="0"/>
              <a:t>nde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kalan</a:t>
            </a:r>
            <a:r>
              <a:rPr lang="en-US" altLang="tr-TR" sz="2800" dirty="0" smtClean="0"/>
              <a:t> de</a:t>
            </a:r>
            <a:r>
              <a:rPr lang="tr-TR" altLang="tr-TR" sz="2800" dirty="0" smtClean="0"/>
              <a:t>ğ</a:t>
            </a:r>
            <a:r>
              <a:rPr lang="en-US" altLang="tr-TR" sz="2800" dirty="0" err="1" smtClean="0"/>
              <a:t>er</a:t>
            </a:r>
            <a:r>
              <a:rPr lang="en-US" altLang="tr-TR" sz="2800" dirty="0" smtClean="0"/>
              <a:t> say</a:t>
            </a:r>
            <a:r>
              <a:rPr lang="tr-TR" altLang="tr-TR" sz="2800" dirty="0" smtClean="0"/>
              <a:t>ı</a:t>
            </a:r>
            <a:r>
              <a:rPr lang="en-US" altLang="tr-TR" sz="2800" dirty="0" smtClean="0"/>
              <a:t>s</a:t>
            </a:r>
            <a:r>
              <a:rPr lang="tr-TR" altLang="tr-TR" sz="2800" dirty="0" smtClean="0"/>
              <a:t>ı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birbirine</a:t>
            </a:r>
            <a:r>
              <a:rPr lang="en-US" altLang="tr-TR" sz="2800" dirty="0" smtClean="0"/>
              <a:t> e</a:t>
            </a:r>
            <a:r>
              <a:rPr lang="tr-TR" altLang="tr-TR" sz="2800" dirty="0" smtClean="0"/>
              <a:t>ş</a:t>
            </a:r>
            <a:r>
              <a:rPr lang="en-US" altLang="tr-TR" sz="2800" dirty="0" err="1" smtClean="0"/>
              <a:t>ittir</a:t>
            </a:r>
            <a:r>
              <a:rPr lang="en-US" altLang="tr-TR" sz="2800" dirty="0" smtClean="0"/>
              <a:t>. </a:t>
            </a:r>
            <a:endParaRPr lang="tr-TR" altLang="tr-TR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dirty="0" smtClean="0"/>
              <a:t>	Medyan değeri grupta n, birey sayısını ifade etmek üzere [(n + 1)/ 2]. bireye karşılık gelen değerdir.</a:t>
            </a:r>
            <a:endParaRPr lang="en-US" altLang="tr-TR" sz="2800" dirty="0" smtClean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9613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800" dirty="0" smtClean="0"/>
              <a:t>A</a:t>
            </a:r>
            <a:r>
              <a:rPr lang="tr-TR" altLang="tr-TR" sz="2800" dirty="0" smtClean="0"/>
              <a:t>ş</a:t>
            </a:r>
            <a:r>
              <a:rPr lang="en-US" altLang="tr-TR" sz="2800" dirty="0" smtClean="0"/>
              <a:t>a</a:t>
            </a:r>
            <a:r>
              <a:rPr lang="tr-TR" altLang="tr-TR" sz="2800" dirty="0" err="1" smtClean="0"/>
              <a:t>ğı</a:t>
            </a:r>
            <a:r>
              <a:rPr lang="en-US" altLang="tr-TR" sz="2800" dirty="0" smtClean="0"/>
              <a:t>da 7 </a:t>
            </a:r>
            <a:r>
              <a:rPr lang="tr-TR" altLang="tr-TR" sz="2800" dirty="0" err="1" smtClean="0"/>
              <a:t>öğ</a:t>
            </a:r>
            <a:r>
              <a:rPr lang="en-US" altLang="tr-TR" sz="2800" dirty="0" err="1" smtClean="0"/>
              <a:t>rencinin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ald</a:t>
            </a:r>
            <a:r>
              <a:rPr lang="tr-TR" altLang="tr-TR" sz="2800" dirty="0" err="1" smtClean="0"/>
              <a:t>ığı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puanlar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verilmi</a:t>
            </a:r>
            <a:r>
              <a:rPr lang="tr-TR" altLang="tr-TR" sz="2800" dirty="0" smtClean="0"/>
              <a:t>ş</a:t>
            </a:r>
            <a:r>
              <a:rPr lang="en-US" altLang="tr-TR" sz="2800" dirty="0" err="1" smtClean="0"/>
              <a:t>tir</a:t>
            </a:r>
            <a:r>
              <a:rPr lang="en-US" altLang="tr-TR" sz="2800" dirty="0" smtClean="0"/>
              <a:t>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sz="2400" dirty="0" smtClean="0"/>
              <a:t>	24 65 54 37 73 67 80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 dirty="0" smtClean="0"/>
              <a:t>Bu </a:t>
            </a:r>
            <a:r>
              <a:rPr lang="en-US" altLang="tr-TR" sz="2400" dirty="0" err="1" smtClean="0"/>
              <a:t>dağılım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n </a:t>
            </a:r>
            <a:r>
              <a:rPr lang="en-US" altLang="tr-TR" sz="2400" dirty="0" err="1" smtClean="0"/>
              <a:t>medyan</a:t>
            </a:r>
            <a:r>
              <a:rPr lang="en-US" altLang="tr-TR" sz="2400" dirty="0" smtClean="0"/>
              <a:t> de</a:t>
            </a:r>
            <a:r>
              <a:rPr lang="tr-TR" altLang="tr-TR" sz="2400" dirty="0" smtClean="0"/>
              <a:t>ğ</a:t>
            </a:r>
            <a:r>
              <a:rPr lang="en-US" altLang="tr-TR" sz="2400" dirty="0" err="1" smtClean="0"/>
              <a:t>erini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hesaplayabilmek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i</a:t>
            </a:r>
            <a:r>
              <a:rPr lang="tr-TR" altLang="tr-TR" sz="2400" dirty="0" smtClean="0"/>
              <a:t>ç</a:t>
            </a:r>
            <a:r>
              <a:rPr lang="en-US" altLang="tr-TR" sz="2400" dirty="0" smtClean="0"/>
              <a:t>in ilk </a:t>
            </a:r>
            <a:r>
              <a:rPr lang="en-US" altLang="tr-TR" sz="2400" dirty="0" err="1" smtClean="0"/>
              <a:t>olarak</a:t>
            </a:r>
            <a:r>
              <a:rPr lang="en-US" altLang="tr-TR" sz="2400" dirty="0" smtClean="0"/>
              <a:t>, </a:t>
            </a:r>
            <a:r>
              <a:rPr lang="en-US" altLang="tr-TR" sz="2400" dirty="0" err="1" smtClean="0"/>
              <a:t>puanlar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n s</a:t>
            </a:r>
            <a:r>
              <a:rPr lang="tr-TR" altLang="tr-TR" sz="2400" dirty="0" smtClean="0"/>
              <a:t>ı</a:t>
            </a:r>
            <a:r>
              <a:rPr lang="en-US" altLang="tr-TR" sz="2400" dirty="0" err="1" smtClean="0"/>
              <a:t>raya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dizilmesi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gerekir</a:t>
            </a:r>
            <a:r>
              <a:rPr lang="en-US" altLang="tr-TR" sz="2400" dirty="0" smtClean="0"/>
              <a:t>.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sz="2200" dirty="0" smtClean="0"/>
              <a:t>24 37 54 65 67 73 80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 dirty="0" err="1" smtClean="0"/>
              <a:t>Yukar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d</a:t>
            </a:r>
            <a:r>
              <a:rPr lang="tr-TR" altLang="tr-TR" sz="2400" dirty="0" smtClean="0"/>
              <a:t>a</a:t>
            </a:r>
            <a:r>
              <a:rPr lang="en-US" altLang="tr-TR" sz="2400" dirty="0" err="1" smtClean="0"/>
              <a:t>ki</a:t>
            </a:r>
            <a:r>
              <a:rPr lang="en-US" altLang="tr-TR" sz="2400" dirty="0" smtClean="0"/>
              <a:t> </a:t>
            </a:r>
            <a:r>
              <a:rPr lang="tr-TR" altLang="tr-TR" sz="2400" dirty="0" smtClean="0"/>
              <a:t>ş</a:t>
            </a:r>
            <a:r>
              <a:rPr lang="en-US" altLang="tr-TR" sz="2400" dirty="0" err="1" smtClean="0"/>
              <a:t>ekilde</a:t>
            </a:r>
            <a:r>
              <a:rPr lang="en-US" altLang="tr-TR" sz="2400" dirty="0" smtClean="0"/>
              <a:t> s</a:t>
            </a:r>
            <a:r>
              <a:rPr lang="tr-TR" altLang="tr-TR" sz="2400" dirty="0" smtClean="0"/>
              <a:t>ı</a:t>
            </a:r>
            <a:r>
              <a:rPr lang="en-US" altLang="tr-TR" sz="2400" dirty="0" err="1" smtClean="0"/>
              <a:t>raya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dizilen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puanlardan</a:t>
            </a:r>
            <a:r>
              <a:rPr lang="en-US" altLang="tr-TR" sz="2400" dirty="0" smtClean="0"/>
              <a:t> tam </a:t>
            </a:r>
            <a:r>
              <a:rPr lang="en-US" altLang="tr-TR" sz="2400" dirty="0" err="1" smtClean="0"/>
              <a:t>ortadaki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puan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medyand</a:t>
            </a:r>
            <a:r>
              <a:rPr lang="tr-TR" altLang="tr-TR" sz="2400" dirty="0" err="1" smtClean="0"/>
              <a:t>ır</a:t>
            </a:r>
            <a:r>
              <a:rPr lang="tr-TR" altLang="tr-TR" sz="2400" dirty="0" smtClean="0"/>
              <a:t>: (7 + 1)/2 = 4 (Soldan veya sağdan 4. öğrenciye karşılık gelen değer medyanı verir.)</a:t>
            </a:r>
            <a:r>
              <a:rPr lang="en-US" altLang="tr-TR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 dirty="0" err="1" smtClean="0"/>
              <a:t>Medyan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n hem </a:t>
            </a:r>
            <a:r>
              <a:rPr lang="en-US" altLang="tr-TR" sz="2400" dirty="0" err="1" smtClean="0"/>
              <a:t>sa</a:t>
            </a:r>
            <a:r>
              <a:rPr lang="tr-TR" altLang="tr-TR" sz="2400" dirty="0" err="1" smtClean="0"/>
              <a:t>ğı</a:t>
            </a:r>
            <a:r>
              <a:rPr lang="en-US" altLang="tr-TR" sz="2400" dirty="0" err="1" smtClean="0"/>
              <a:t>nda</a:t>
            </a:r>
            <a:r>
              <a:rPr lang="en-US" altLang="tr-TR" sz="2400" dirty="0" smtClean="0"/>
              <a:t> hem </a:t>
            </a:r>
            <a:r>
              <a:rPr lang="en-US" altLang="tr-TR" sz="2400" dirty="0" err="1" smtClean="0"/>
              <a:t>solunda</a:t>
            </a:r>
            <a:r>
              <a:rPr lang="en-US" altLang="tr-TR" sz="2400" dirty="0" smtClean="0"/>
              <a:t> e</a:t>
            </a:r>
            <a:r>
              <a:rPr lang="tr-TR" altLang="tr-TR" sz="2400" dirty="0" smtClean="0"/>
              <a:t>ş</a:t>
            </a:r>
            <a:r>
              <a:rPr lang="en-US" altLang="tr-TR" sz="2400" dirty="0" smtClean="0"/>
              <a:t>it say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da de</a:t>
            </a:r>
            <a:r>
              <a:rPr lang="tr-TR" altLang="tr-TR" sz="2400" dirty="0" smtClean="0"/>
              <a:t>ğ</a:t>
            </a:r>
            <a:r>
              <a:rPr lang="en-US" altLang="tr-TR" sz="2400" dirty="0" err="1" smtClean="0"/>
              <a:t>er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vard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r.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 dirty="0" err="1" smtClean="0"/>
              <a:t>Veri</a:t>
            </a:r>
            <a:r>
              <a:rPr lang="en-US" altLang="tr-TR" sz="2400" dirty="0" smtClean="0"/>
              <a:t> say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s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 her zaman </a:t>
            </a:r>
            <a:r>
              <a:rPr lang="en-US" altLang="tr-TR" sz="2400" dirty="0" err="1" smtClean="0"/>
              <a:t>yukar</a:t>
            </a:r>
            <a:r>
              <a:rPr lang="tr-TR" altLang="tr-TR" sz="2400" dirty="0" smtClean="0"/>
              <a:t>ı</a:t>
            </a:r>
            <a:r>
              <a:rPr lang="en-US" altLang="tr-TR" sz="2400" dirty="0" err="1" smtClean="0"/>
              <a:t>daki</a:t>
            </a:r>
            <a:r>
              <a:rPr lang="en-US" altLang="tr-TR" sz="2400" dirty="0" smtClean="0"/>
              <a:t> </a:t>
            </a:r>
            <a:r>
              <a:rPr lang="tr-TR" altLang="tr-TR" sz="2400" dirty="0" smtClean="0"/>
              <a:t>ö</a:t>
            </a:r>
            <a:r>
              <a:rPr lang="en-US" altLang="tr-TR" sz="2400" dirty="0" err="1" smtClean="0"/>
              <a:t>rnekte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oldu</a:t>
            </a:r>
            <a:r>
              <a:rPr lang="tr-TR" altLang="tr-TR" sz="2400" dirty="0" smtClean="0"/>
              <a:t>ğ</a:t>
            </a:r>
            <a:r>
              <a:rPr lang="en-US" altLang="tr-TR" sz="2400" dirty="0" smtClean="0"/>
              <a:t>u </a:t>
            </a:r>
            <a:r>
              <a:rPr lang="en-US" altLang="tr-TR" sz="2400" dirty="0" err="1" smtClean="0"/>
              <a:t>gibi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tek</a:t>
            </a:r>
            <a:r>
              <a:rPr lang="en-US" altLang="tr-TR" sz="2400" dirty="0" smtClean="0"/>
              <a:t> say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olmayabilir</a:t>
            </a:r>
            <a:r>
              <a:rPr lang="en-US" altLang="tr-TR" sz="2400" dirty="0" smtClean="0"/>
              <a:t>. 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5669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Örneğin,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tr-TR" altLang="tr-TR" dirty="0" err="1"/>
              <a:t>ö</a:t>
            </a:r>
            <a:r>
              <a:rPr lang="en-US" altLang="tr-TR" dirty="0" err="1" smtClean="0"/>
              <a:t>nceki</a:t>
            </a:r>
            <a:r>
              <a:rPr lang="en-US" altLang="tr-TR" dirty="0" smtClean="0"/>
              <a:t> </a:t>
            </a:r>
            <a:r>
              <a:rPr lang="tr-TR" altLang="tr-TR" dirty="0" err="1"/>
              <a:t>ö</a:t>
            </a:r>
            <a:r>
              <a:rPr lang="en-US" altLang="tr-TR" dirty="0" err="1" smtClean="0"/>
              <a:t>rnekte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verilen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puanlarda</a:t>
            </a:r>
            <a:r>
              <a:rPr lang="en-US" altLang="tr-TR" dirty="0" smtClean="0"/>
              <a:t> 24 de</a:t>
            </a:r>
            <a:r>
              <a:rPr lang="tr-TR" altLang="tr-TR" dirty="0" smtClean="0"/>
              <a:t>ğ</a:t>
            </a:r>
            <a:r>
              <a:rPr lang="en-US" altLang="tr-TR" dirty="0" err="1" smtClean="0"/>
              <a:t>eri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olmasayd</a:t>
            </a:r>
            <a:r>
              <a:rPr lang="tr-TR" altLang="tr-TR" dirty="0" smtClean="0"/>
              <a:t>ı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puanlar</a:t>
            </a:r>
            <a:r>
              <a:rPr lang="en-US" altLang="tr-TR" dirty="0" smtClean="0"/>
              <a:t> a</a:t>
            </a:r>
            <a:r>
              <a:rPr lang="tr-TR" altLang="tr-TR" dirty="0" smtClean="0"/>
              <a:t>ş</a:t>
            </a:r>
            <a:r>
              <a:rPr lang="en-US" altLang="tr-TR" dirty="0" smtClean="0"/>
              <a:t>a</a:t>
            </a:r>
            <a:r>
              <a:rPr lang="tr-TR" altLang="tr-TR" dirty="0" err="1" smtClean="0"/>
              <a:t>ğı</a:t>
            </a:r>
            <a:r>
              <a:rPr lang="en-US" altLang="tr-TR" dirty="0" err="1" smtClean="0"/>
              <a:t>daki</a:t>
            </a:r>
            <a:r>
              <a:rPr lang="en-US" altLang="tr-TR" dirty="0" smtClean="0"/>
              <a:t> </a:t>
            </a:r>
            <a:r>
              <a:rPr lang="tr-TR" altLang="tr-TR" dirty="0" err="1"/>
              <a:t>ş</a:t>
            </a:r>
            <a:r>
              <a:rPr lang="en-US" altLang="tr-TR" dirty="0" err="1" smtClean="0"/>
              <a:t>ekilde</a:t>
            </a:r>
            <a:r>
              <a:rPr lang="en-US" altLang="tr-TR" dirty="0" smtClean="0"/>
              <a:t> s</a:t>
            </a:r>
            <a:r>
              <a:rPr lang="tr-TR" altLang="tr-TR" dirty="0" smtClean="0"/>
              <a:t>ı</a:t>
            </a:r>
            <a:r>
              <a:rPr lang="en-US" altLang="tr-TR" dirty="0" err="1" smtClean="0"/>
              <a:t>ralanacakt</a:t>
            </a:r>
            <a:r>
              <a:rPr lang="tr-TR" altLang="tr-TR" dirty="0" err="1" smtClean="0"/>
              <a:t>ır</a:t>
            </a:r>
            <a:r>
              <a:rPr lang="en-US" altLang="tr-TR" dirty="0" smtClean="0"/>
              <a:t>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dirty="0" smtClean="0"/>
              <a:t>	37 54 65 67 73 80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dirty="0" smtClean="0"/>
              <a:t>Bu </a:t>
            </a:r>
            <a:r>
              <a:rPr lang="en-US" altLang="tr-TR" dirty="0" err="1" smtClean="0"/>
              <a:t>durumda</a:t>
            </a:r>
            <a:r>
              <a:rPr lang="en-US" altLang="tr-TR" dirty="0" smtClean="0"/>
              <a:t> tam </a:t>
            </a:r>
            <a:r>
              <a:rPr lang="en-US" altLang="tr-TR" dirty="0" err="1" smtClean="0"/>
              <a:t>ortaya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gelen</a:t>
            </a:r>
            <a:r>
              <a:rPr lang="en-US" altLang="tr-TR" dirty="0" smtClean="0"/>
              <a:t> de</a:t>
            </a:r>
            <a:r>
              <a:rPr lang="tr-TR" altLang="tr-TR" dirty="0" smtClean="0"/>
              <a:t>ğ</a:t>
            </a:r>
            <a:r>
              <a:rPr lang="en-US" altLang="tr-TR" dirty="0" err="1" smtClean="0"/>
              <a:t>er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olmayacakt</a:t>
            </a:r>
            <a:r>
              <a:rPr lang="tr-TR" altLang="tr-TR" dirty="0" err="1" smtClean="0"/>
              <a:t>ır</a:t>
            </a:r>
            <a:r>
              <a:rPr lang="tr-TR" altLang="tr-TR" dirty="0" smtClean="0"/>
              <a:t>: (6 + 1)/2 = 3.5</a:t>
            </a:r>
            <a:endParaRPr lang="en-US" altLang="tr-TR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tr-TR" dirty="0" err="1" smtClean="0"/>
              <a:t>Veri</a:t>
            </a:r>
            <a:r>
              <a:rPr lang="en-US" altLang="tr-TR" dirty="0" smtClean="0"/>
              <a:t> </a:t>
            </a:r>
            <a:r>
              <a:rPr lang="tr-TR" altLang="tr-TR" dirty="0" smtClean="0"/>
              <a:t>sayısının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tek</a:t>
            </a:r>
            <a:r>
              <a:rPr lang="en-US" altLang="tr-TR" dirty="0" smtClean="0"/>
              <a:t> say</a:t>
            </a:r>
            <a:r>
              <a:rPr lang="tr-TR" altLang="tr-TR" dirty="0" smtClean="0"/>
              <a:t>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olmayip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cift</a:t>
            </a:r>
            <a:r>
              <a:rPr lang="en-US" altLang="tr-TR" dirty="0" smtClean="0"/>
              <a:t> say</a:t>
            </a:r>
            <a:r>
              <a:rPr lang="tr-TR" altLang="tr-TR" dirty="0" smtClean="0"/>
              <a:t>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oldu</a:t>
            </a:r>
            <a:r>
              <a:rPr lang="tr-TR" altLang="tr-TR" dirty="0" smtClean="0"/>
              <a:t>ğ</a:t>
            </a:r>
            <a:r>
              <a:rPr lang="en-US" altLang="tr-TR" dirty="0" smtClean="0"/>
              <a:t>u </a:t>
            </a:r>
            <a:r>
              <a:rPr lang="en-US" altLang="tr-TR" dirty="0" err="1" smtClean="0"/>
              <a:t>durumlarda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medyan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en</a:t>
            </a:r>
            <a:r>
              <a:rPr lang="en-US" altLang="tr-TR" dirty="0" smtClean="0"/>
              <a:t> </a:t>
            </a:r>
            <a:r>
              <a:rPr lang="tr-TR" altLang="tr-TR" dirty="0" smtClean="0"/>
              <a:t>yakın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iki</a:t>
            </a:r>
            <a:r>
              <a:rPr lang="en-US" altLang="tr-TR" dirty="0" smtClean="0"/>
              <a:t> de</a:t>
            </a:r>
            <a:r>
              <a:rPr lang="tr-TR" altLang="tr-TR" dirty="0" smtClean="0"/>
              <a:t>ğ</a:t>
            </a:r>
            <a:r>
              <a:rPr lang="en-US" altLang="tr-TR" dirty="0" err="1" smtClean="0"/>
              <a:t>erin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ortalamas</a:t>
            </a:r>
            <a:r>
              <a:rPr lang="tr-TR" altLang="tr-TR" dirty="0" smtClean="0"/>
              <a:t>ı</a:t>
            </a:r>
            <a:r>
              <a:rPr lang="en-US" altLang="tr-TR" dirty="0" smtClean="0"/>
              <a:t>d</a:t>
            </a:r>
            <a:r>
              <a:rPr lang="tr-TR" altLang="tr-TR" dirty="0" smtClean="0"/>
              <a:t>ı</a:t>
            </a:r>
            <a:r>
              <a:rPr lang="en-US" altLang="tr-TR" dirty="0" smtClean="0"/>
              <a:t>r</a:t>
            </a:r>
            <a:r>
              <a:rPr lang="tr-TR" altLang="tr-TR" dirty="0" smtClean="0"/>
              <a:t> (3. ve 4. öğrencilere karşılık gelen değerlerin ortalaması)</a:t>
            </a:r>
            <a:r>
              <a:rPr lang="en-US" altLang="tr-TR" dirty="0" smtClean="0"/>
              <a:t>.  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dirty="0" err="1" smtClean="0"/>
              <a:t>Medyan</a:t>
            </a:r>
            <a:r>
              <a:rPr lang="en-US" altLang="tr-TR" dirty="0" smtClean="0"/>
              <a:t> = (65+67)/2 =66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663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Verilerin Düzenlenmesi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dirty="0" smtClean="0"/>
              <a:t>    40 Öğrenciye ait İngilizce okuma testi puanları (N=40)</a:t>
            </a:r>
          </a:p>
          <a:p>
            <a:pPr>
              <a:buNone/>
            </a:pPr>
            <a:endParaRPr lang="tr-TR" altLang="tr-TR" dirty="0"/>
          </a:p>
          <a:p>
            <a:r>
              <a:rPr lang="en-US" altLang="tr-TR" dirty="0" smtClean="0"/>
              <a:t>Al</a:t>
            </a:r>
            <a:r>
              <a:rPr lang="tr-TR" altLang="tr-TR" dirty="0"/>
              <a:t>ı</a:t>
            </a:r>
            <a:r>
              <a:rPr lang="en-US" altLang="tr-TR" dirty="0" err="1"/>
              <a:t>nabilecek</a:t>
            </a:r>
            <a:r>
              <a:rPr lang="en-US" altLang="tr-TR" dirty="0"/>
              <a:t> </a:t>
            </a:r>
            <a:r>
              <a:rPr lang="en-US" altLang="tr-TR" dirty="0" err="1"/>
              <a:t>en</a:t>
            </a:r>
            <a:r>
              <a:rPr lang="en-US" altLang="tr-TR" dirty="0"/>
              <a:t> d</a:t>
            </a:r>
            <a:r>
              <a:rPr lang="tr-TR" altLang="tr-TR" dirty="0"/>
              <a:t>üşü</a:t>
            </a:r>
            <a:r>
              <a:rPr lang="en-US" altLang="tr-TR" dirty="0"/>
              <a:t>k </a:t>
            </a:r>
            <a:r>
              <a:rPr lang="en-US" altLang="tr-TR" dirty="0" err="1" smtClean="0"/>
              <a:t>puan</a:t>
            </a:r>
            <a:r>
              <a:rPr lang="tr-TR" altLang="tr-TR" dirty="0" smtClean="0"/>
              <a:t> = </a:t>
            </a:r>
            <a:r>
              <a:rPr lang="en-US" altLang="tr-TR" dirty="0" smtClean="0"/>
              <a:t>0</a:t>
            </a:r>
            <a:endParaRPr lang="tr-TR" altLang="tr-TR" dirty="0"/>
          </a:p>
          <a:p>
            <a:r>
              <a:rPr lang="tr-TR" altLang="tr-TR" dirty="0" smtClean="0"/>
              <a:t>Alınabilecek </a:t>
            </a:r>
            <a:r>
              <a:rPr lang="en-US" altLang="tr-TR" dirty="0" err="1"/>
              <a:t>en</a:t>
            </a:r>
            <a:r>
              <a:rPr lang="en-US" altLang="tr-TR" dirty="0"/>
              <a:t> y</a:t>
            </a:r>
            <a:r>
              <a:rPr lang="tr-TR" altLang="tr-TR" dirty="0"/>
              <a:t>ü</a:t>
            </a:r>
            <a:r>
              <a:rPr lang="en-US" altLang="tr-TR" dirty="0" err="1"/>
              <a:t>ksek</a:t>
            </a:r>
            <a:r>
              <a:rPr lang="en-US" altLang="tr-TR" dirty="0"/>
              <a:t> </a:t>
            </a:r>
            <a:r>
              <a:rPr lang="en-US" altLang="tr-TR" dirty="0" err="1" smtClean="0"/>
              <a:t>puan</a:t>
            </a:r>
            <a:r>
              <a:rPr lang="tr-TR" altLang="tr-TR" dirty="0" smtClean="0"/>
              <a:t> = 10</a:t>
            </a:r>
            <a:r>
              <a:rPr lang="en-US" altLang="tr-TR" dirty="0" smtClean="0"/>
              <a:t>0</a:t>
            </a:r>
            <a:endParaRPr lang="en-US" altLang="tr-TR" dirty="0"/>
          </a:p>
          <a:p>
            <a:endParaRPr lang="tr-TR" dirty="0"/>
          </a:p>
        </p:txBody>
      </p:sp>
      <p:graphicFrame>
        <p:nvGraphicFramePr>
          <p:cNvPr id="4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962297"/>
              </p:ext>
            </p:extLst>
          </p:nvPr>
        </p:nvGraphicFramePr>
        <p:xfrm>
          <a:off x="491067" y="1417638"/>
          <a:ext cx="3852332" cy="4972050"/>
        </p:xfrm>
        <a:graphic>
          <a:graphicData uri="http://schemas.openxmlformats.org/drawingml/2006/table">
            <a:tbl>
              <a:tblPr/>
              <a:tblGrid>
                <a:gridCol w="963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9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b="1" dirty="0" err="1" smtClean="0"/>
              <a:t>Aritmetik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Ortalama</a:t>
            </a:r>
            <a:r>
              <a:rPr lang="en-US" altLang="tr-TR" b="1" dirty="0" smtClean="0"/>
              <a:t>: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dağılımdaki</a:t>
            </a:r>
            <a:r>
              <a:rPr lang="en-US" altLang="tr-TR" dirty="0" smtClean="0"/>
              <a:t> de</a:t>
            </a:r>
            <a:r>
              <a:rPr lang="tr-TR" altLang="tr-TR" dirty="0" smtClean="0"/>
              <a:t>ğ</a:t>
            </a:r>
            <a:r>
              <a:rPr lang="en-US" altLang="tr-TR" dirty="0" err="1" smtClean="0"/>
              <a:t>erlerin</a:t>
            </a:r>
            <a:r>
              <a:rPr lang="en-US" altLang="tr-TR" dirty="0" smtClean="0"/>
              <a:t> (</a:t>
            </a:r>
            <a:r>
              <a:rPr lang="en-US" altLang="tr-TR" dirty="0" err="1" smtClean="0"/>
              <a:t>puanlar</a:t>
            </a:r>
            <a:r>
              <a:rPr lang="tr-TR" altLang="tr-TR" dirty="0" smtClean="0"/>
              <a:t>ı</a:t>
            </a:r>
            <a:r>
              <a:rPr lang="en-US" altLang="tr-TR" dirty="0" smtClean="0"/>
              <a:t>n) </a:t>
            </a:r>
            <a:r>
              <a:rPr lang="tr-TR" altLang="tr-TR" dirty="0" smtClean="0"/>
              <a:t>toplamının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dağılımdaki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veri</a:t>
            </a:r>
            <a:r>
              <a:rPr lang="en-US" altLang="tr-TR" dirty="0" smtClean="0"/>
              <a:t> </a:t>
            </a:r>
            <a:r>
              <a:rPr lang="tr-TR" altLang="tr-TR" dirty="0" smtClean="0"/>
              <a:t>sayısına</a:t>
            </a:r>
            <a:r>
              <a:rPr lang="en-US" altLang="tr-TR" dirty="0" smtClean="0"/>
              <a:t> </a:t>
            </a:r>
            <a:r>
              <a:rPr lang="tr-TR" altLang="tr-TR" dirty="0" smtClean="0"/>
              <a:t>bölümü </a:t>
            </a:r>
            <a:r>
              <a:rPr lang="en-US" altLang="tr-TR" dirty="0" err="1" smtClean="0"/>
              <a:t>aritmetik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ortalamay</a:t>
            </a:r>
            <a:r>
              <a:rPr lang="tr-TR" altLang="tr-TR" dirty="0" smtClean="0"/>
              <a:t>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verir</a:t>
            </a:r>
            <a:r>
              <a:rPr lang="en-US" altLang="tr-TR" dirty="0" smtClean="0"/>
              <a:t>. 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altLang="tr-TR" dirty="0" err="1" smtClean="0"/>
              <a:t>Aritmetik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Ortalama</a:t>
            </a:r>
            <a:r>
              <a:rPr lang="en-US" altLang="tr-TR" dirty="0" smtClean="0"/>
              <a:t> = </a:t>
            </a:r>
            <a:r>
              <a:rPr lang="en-US" altLang="tr-TR" dirty="0" err="1" smtClean="0"/>
              <a:t>Verilerin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Toplam</a:t>
            </a:r>
            <a:r>
              <a:rPr lang="tr-TR" altLang="tr-TR" dirty="0" smtClean="0"/>
              <a:t>ı </a:t>
            </a:r>
            <a:r>
              <a:rPr lang="en-US" altLang="tr-TR" dirty="0" smtClean="0"/>
              <a:t>/</a:t>
            </a:r>
            <a:r>
              <a:rPr lang="tr-TR" altLang="tr-TR" dirty="0" smtClean="0"/>
              <a:t> </a:t>
            </a:r>
            <a:r>
              <a:rPr lang="en-US" altLang="tr-TR" dirty="0" err="1" smtClean="0"/>
              <a:t>Veri</a:t>
            </a:r>
            <a:r>
              <a:rPr lang="en-US" altLang="tr-TR" dirty="0" smtClean="0"/>
              <a:t> Say</a:t>
            </a:r>
            <a:r>
              <a:rPr lang="tr-TR" altLang="tr-TR" dirty="0" smtClean="0"/>
              <a:t>ısı</a:t>
            </a:r>
            <a:endParaRPr lang="en-US" altLang="tr-TR" dirty="0" smtClean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508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362950" cy="4302125"/>
          </a:xfrm>
        </p:spPr>
        <p:txBody>
          <a:bodyPr/>
          <a:lstStyle/>
          <a:p>
            <a:pPr eaLnBrk="1" hangingPunct="1"/>
            <a:r>
              <a:rPr lang="en-US" altLang="tr-TR" sz="2400" dirty="0" smtClean="0"/>
              <a:t>A</a:t>
            </a:r>
            <a:r>
              <a:rPr lang="tr-TR" altLang="tr-TR" sz="2400" dirty="0" smtClean="0"/>
              <a:t>ş</a:t>
            </a:r>
            <a:r>
              <a:rPr lang="en-US" altLang="tr-TR" sz="2400" dirty="0" smtClean="0"/>
              <a:t>a</a:t>
            </a:r>
            <a:r>
              <a:rPr lang="tr-TR" altLang="tr-TR" sz="2400" dirty="0" err="1" smtClean="0"/>
              <a:t>ğı</a:t>
            </a:r>
            <a:r>
              <a:rPr lang="en-US" altLang="tr-TR" sz="2400" dirty="0" smtClean="0"/>
              <a:t>da 20 </a:t>
            </a:r>
            <a:r>
              <a:rPr lang="tr-TR" altLang="tr-TR" sz="2400" dirty="0" err="1" smtClean="0"/>
              <a:t>öğ</a:t>
            </a:r>
            <a:r>
              <a:rPr lang="en-US" altLang="tr-TR" sz="2400" dirty="0" err="1" smtClean="0"/>
              <a:t>rencinin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puanlar</a:t>
            </a:r>
            <a:r>
              <a:rPr lang="tr-TR" altLang="tr-TR" sz="2400" dirty="0" smtClean="0"/>
              <a:t>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verilmi</a:t>
            </a:r>
            <a:r>
              <a:rPr lang="tr-TR" altLang="tr-TR" sz="2400" dirty="0" smtClean="0"/>
              <a:t>ş</a:t>
            </a:r>
            <a:r>
              <a:rPr lang="en-US" altLang="tr-TR" sz="2400" dirty="0" err="1" smtClean="0"/>
              <a:t>tir</a:t>
            </a:r>
            <a:r>
              <a:rPr lang="en-US" altLang="tr-TR" sz="24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r-TR" sz="2400" dirty="0" smtClean="0"/>
              <a:t>	</a:t>
            </a:r>
            <a:endParaRPr lang="tr-TR" altLang="tr-TR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r-TR" sz="2400" dirty="0" smtClean="0"/>
              <a:t>12 15 18 10 14 14 15 16 16 20 12 14 15 18 14 15 16 16 15 15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r-TR" sz="2400" dirty="0" smtClean="0"/>
              <a:t>	</a:t>
            </a:r>
          </a:p>
          <a:p>
            <a:pPr eaLnBrk="1" hangingPunct="1"/>
            <a:endParaRPr lang="en-US" altLang="tr-TR" sz="2400" dirty="0" smtClean="0"/>
          </a:p>
          <a:p>
            <a:pPr eaLnBrk="1" hangingPunct="1"/>
            <a:endParaRPr lang="en-US" altLang="tr-TR" sz="2400" dirty="0" smtClean="0"/>
          </a:p>
          <a:p>
            <a:pPr marL="0" indent="0" eaLnBrk="1" hangingPunct="1">
              <a:buNone/>
            </a:pPr>
            <a:endParaRPr lang="en-US" altLang="tr-TR" sz="2400" dirty="0" smtClean="0"/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7214446"/>
              </p:ext>
            </p:extLst>
          </p:nvPr>
        </p:nvGraphicFramePr>
        <p:xfrm>
          <a:off x="990600" y="3657600"/>
          <a:ext cx="67818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Denklem" r:id="rId4" imgW="3124080" imgH="393480" progId="Equation.3">
                  <p:embed/>
                </p:oleObj>
              </mc:Choice>
              <mc:Fallback>
                <p:oleObj name="Denklem" r:id="rId4" imgW="3124080" imgH="393480" progId="Equation.3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67818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28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tr-TR" sz="2800" dirty="0" smtClean="0"/>
              <a:t>Mod, </a:t>
            </a:r>
            <a:r>
              <a:rPr lang="en-US" altLang="tr-TR" sz="2800" dirty="0" err="1" smtClean="0"/>
              <a:t>Medyan</a:t>
            </a:r>
            <a:r>
              <a:rPr lang="en-US" altLang="tr-TR" sz="2800" dirty="0" smtClean="0"/>
              <a:t>, </a:t>
            </a:r>
            <a:r>
              <a:rPr lang="en-US" altLang="tr-TR" sz="2800" dirty="0" err="1" smtClean="0"/>
              <a:t>Aritmetik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Ortalama</a:t>
            </a:r>
            <a:r>
              <a:rPr lang="en-US" altLang="tr-TR" sz="2800" dirty="0" smtClean="0"/>
              <a:t>?</a:t>
            </a:r>
          </a:p>
          <a:p>
            <a:pPr lvl="1" eaLnBrk="1" hangingPunct="1">
              <a:lnSpc>
                <a:spcPct val="150000"/>
              </a:lnSpc>
            </a:pPr>
            <a:r>
              <a:rPr lang="tr-TR" altLang="tr-TR" sz="2200" dirty="0" smtClean="0"/>
              <a:t>Sınıflama ölçeğinde hangi merkezi eğilim ölçüsü kullanılabilir?</a:t>
            </a:r>
          </a:p>
          <a:p>
            <a:pPr lvl="1" eaLnBrk="1" hangingPunct="1">
              <a:lnSpc>
                <a:spcPct val="150000"/>
              </a:lnSpc>
            </a:pPr>
            <a:r>
              <a:rPr lang="tr-TR" altLang="tr-TR" sz="2200" dirty="0" smtClean="0"/>
              <a:t>Sıralama ölçeklerinden elde edilen ölçme sonuçları için kullanılabilecek merkezi ağılım </a:t>
            </a:r>
            <a:r>
              <a:rPr lang="tr-TR" altLang="tr-TR" sz="2200" smtClean="0"/>
              <a:t>ölçüsü nedir?</a:t>
            </a:r>
            <a:endParaRPr lang="tr-TR" altLang="tr-TR" sz="2200" dirty="0" smtClean="0"/>
          </a:p>
          <a:p>
            <a:pPr lvl="1" eaLnBrk="1" hangingPunct="1">
              <a:lnSpc>
                <a:spcPct val="150000"/>
              </a:lnSpc>
            </a:pPr>
            <a:r>
              <a:rPr lang="tr-TR" altLang="tr-TR" sz="2200" dirty="0" smtClean="0"/>
              <a:t>Eşit aralık ve eşit oranlı ölçeklerden elde edilmiş ölçme sonuçları üzerinden hangi merkezi eğilim ölçüsü hesaplanabilir? 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317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457200"/>
            <a:r>
              <a:rPr lang="tr-TR" altLang="tr-TR" sz="2800" dirty="0" smtClean="0"/>
              <a:t>M</a:t>
            </a:r>
            <a:r>
              <a:rPr lang="en-US" altLang="tr-TR" sz="2800" dirty="0" smtClean="0"/>
              <a:t>od</a:t>
            </a:r>
            <a:r>
              <a:rPr lang="en-US" altLang="tr-TR" sz="2800" dirty="0"/>
              <a:t>, </a:t>
            </a:r>
            <a:r>
              <a:rPr lang="en-US" altLang="tr-TR" sz="2800" dirty="0" err="1"/>
              <a:t>Medyan</a:t>
            </a:r>
            <a:r>
              <a:rPr lang="en-US" altLang="tr-TR" sz="2800" dirty="0"/>
              <a:t>, </a:t>
            </a:r>
            <a:r>
              <a:rPr lang="en-US" altLang="tr-TR" sz="2800" dirty="0" err="1"/>
              <a:t>Aritmetik</a:t>
            </a:r>
            <a:r>
              <a:rPr lang="en-US" altLang="tr-TR" sz="2800" dirty="0"/>
              <a:t> </a:t>
            </a:r>
            <a:r>
              <a:rPr lang="en-US" altLang="tr-TR" sz="2800" dirty="0" err="1"/>
              <a:t>Ortalama</a:t>
            </a:r>
            <a:r>
              <a:rPr lang="en-US" altLang="tr-TR" sz="2800" dirty="0" smtClean="0"/>
              <a:t>?</a:t>
            </a:r>
            <a:endParaRPr lang="tr-TR" altLang="tr-TR" sz="2800" dirty="0" smtClean="0"/>
          </a:p>
          <a:p>
            <a:pPr lvl="1" eaLnBrk="1" hangingPunct="1"/>
            <a:r>
              <a:rPr lang="en-US" altLang="tr-TR" sz="2400" dirty="0" err="1" smtClean="0"/>
              <a:t>Merkezi</a:t>
            </a:r>
            <a:r>
              <a:rPr lang="en-US" altLang="tr-TR" sz="2400" dirty="0" smtClean="0"/>
              <a:t> </a:t>
            </a:r>
            <a:r>
              <a:rPr lang="tr-TR" altLang="tr-TR" sz="2400" dirty="0" smtClean="0"/>
              <a:t>eğilim ölçülerinden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en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hassas</a:t>
            </a:r>
            <a:r>
              <a:rPr lang="en-US" altLang="tr-TR" sz="2400" dirty="0" smtClean="0"/>
              <a:t> </a:t>
            </a:r>
            <a:r>
              <a:rPr lang="tr-TR" altLang="tr-TR" sz="2400" dirty="0" smtClean="0"/>
              <a:t>olanı hangisidir? </a:t>
            </a:r>
          </a:p>
          <a:p>
            <a:pPr lvl="1" eaLnBrk="1" hangingPunct="1"/>
            <a:r>
              <a:rPr lang="tr-TR" altLang="tr-TR" sz="2400" dirty="0" smtClean="0"/>
              <a:t>Dağılıma yeni gözlem değerlerinin eklenip çıkarılması aritmetik ortalamayı nasıl etkiler?  </a:t>
            </a:r>
          </a:p>
          <a:p>
            <a:pPr lvl="1" eaLnBrk="1" hangingPunct="1"/>
            <a:r>
              <a:rPr lang="tr-TR" altLang="tr-TR" sz="2400" dirty="0" smtClean="0"/>
              <a:t>Uç değerlerden hangi merkezi eğilim ölçüleri etkilenir?</a:t>
            </a:r>
          </a:p>
          <a:p>
            <a:pPr marL="457200" lvl="1" indent="0">
              <a:buNone/>
            </a:pPr>
            <a:endParaRPr lang="en-US" altLang="tr-TR" sz="2400" dirty="0" smtClean="0"/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Merkezi Eğilim Ölçüleri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02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Mod</a:t>
            </a:r>
            <a:r>
              <a:rPr lang="tr-TR" dirty="0" smtClean="0"/>
              <a:t>, Medyan ve Ortalama Arasındaki İlişkiler</a:t>
            </a:r>
          </a:p>
          <a:p>
            <a:pPr lvl="1"/>
            <a:r>
              <a:rPr lang="tr-TR" dirty="0" smtClean="0"/>
              <a:t>Simetrik Dağılım</a:t>
            </a:r>
          </a:p>
          <a:p>
            <a:pPr lvl="1"/>
            <a:r>
              <a:rPr lang="tr-TR" dirty="0" smtClean="0"/>
              <a:t>Sola Çarpık Dağılım</a:t>
            </a:r>
          </a:p>
          <a:p>
            <a:pPr lvl="1"/>
            <a:r>
              <a:rPr lang="tr-TR" dirty="0" smtClean="0"/>
              <a:t>Sağa Çarpık Dağılım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5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Simetrik Dağılım</a:t>
            </a:r>
            <a:endParaRPr lang="tr-T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034" y="2209800"/>
            <a:ext cx="4153931" cy="32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9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Simetrik Dağılım:</a:t>
            </a:r>
          </a:p>
          <a:p>
            <a:r>
              <a:rPr lang="tr-TR" dirty="0" smtClean="0"/>
              <a:t>Simetrik dağılımda </a:t>
            </a:r>
            <a:r>
              <a:rPr lang="tr-TR" dirty="0" err="1" smtClean="0"/>
              <a:t>mod</a:t>
            </a:r>
            <a:r>
              <a:rPr lang="tr-TR" dirty="0" smtClean="0"/>
              <a:t>, medyan ve ortalama değerleri birbirlerine eşit veya çok yakındır.</a:t>
            </a:r>
          </a:p>
          <a:p>
            <a:r>
              <a:rPr lang="tr-TR" dirty="0" smtClean="0"/>
              <a:t>Bu dağılımda değerler ortalamanın sağında ve solunda eşit sayıda dağılır.</a:t>
            </a:r>
          </a:p>
          <a:p>
            <a:r>
              <a:rPr lang="tr-TR" dirty="0" smtClean="0"/>
              <a:t>Bu dağılımda grubun başarısının normal olduğu veya testin orta güçlükte olduğu yorumu yapılır.</a:t>
            </a:r>
          </a:p>
          <a:p>
            <a:r>
              <a:rPr lang="tr-TR" dirty="0" smtClean="0"/>
              <a:t>Normal dağılım olarak da adlandırılır ve çan şeklindedir.</a:t>
            </a:r>
          </a:p>
        </p:txBody>
      </p:sp>
    </p:spTree>
    <p:extLst>
      <p:ext uri="{BB962C8B-B14F-4D97-AF65-F5344CB8AC3E}">
        <p14:creationId xmlns:p14="http://schemas.microsoft.com/office/powerpoint/2010/main" val="23983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Sola Çarpık Dağılım</a:t>
            </a: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92375"/>
            <a:ext cx="58674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8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Sola Çarpık Dağılım:</a:t>
            </a:r>
          </a:p>
          <a:p>
            <a:r>
              <a:rPr lang="tr-TR" dirty="0" err="1" smtClean="0"/>
              <a:t>Mod</a:t>
            </a:r>
            <a:r>
              <a:rPr lang="tr-TR" dirty="0" smtClean="0"/>
              <a:t>&gt;Medyan&gt;Ortalama</a:t>
            </a:r>
          </a:p>
          <a:p>
            <a:r>
              <a:rPr lang="tr-TR" dirty="0" smtClean="0"/>
              <a:t>Bu dağılımda değerler ortalamanın üzerinde toplanmıştır. </a:t>
            </a:r>
          </a:p>
          <a:p>
            <a:r>
              <a:rPr lang="tr-TR" dirty="0" smtClean="0"/>
              <a:t>Bu dağılımda bireylerin başarılı olduğu veya testin kolay olduğu söylenebilir.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75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Sağa Çarpık Dağılım</a:t>
            </a: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87" y="2514600"/>
            <a:ext cx="53562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Verilerin Düzenlenmesi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Verileri düzenlemek için yapılacak ilk işlerden biri verilerin küçükten büyüğe ya da büyükten küçüğe sıraya koyulmasıdır.  </a:t>
            </a:r>
            <a:endParaRPr lang="en-US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398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Sağa Çarpık Dağılım:</a:t>
            </a:r>
          </a:p>
          <a:p>
            <a:r>
              <a:rPr lang="tr-TR" dirty="0" err="1" smtClean="0"/>
              <a:t>Mod</a:t>
            </a:r>
            <a:r>
              <a:rPr lang="tr-TR" dirty="0" smtClean="0"/>
              <a:t>&lt;Medyan&lt;Ortalama</a:t>
            </a:r>
          </a:p>
          <a:p>
            <a:r>
              <a:rPr lang="tr-TR" dirty="0" smtClean="0"/>
              <a:t>Dağılımda değerler ortalamanın altında toplanmıştır.</a:t>
            </a:r>
          </a:p>
          <a:p>
            <a:r>
              <a:rPr lang="tr-TR" dirty="0" smtClean="0"/>
              <a:t>Grup başarısız ya da test zor şeklinde yorum yapılacaktır.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25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63473"/>
              </p:ext>
            </p:extLst>
          </p:nvPr>
        </p:nvGraphicFramePr>
        <p:xfrm>
          <a:off x="838200" y="2514605"/>
          <a:ext cx="1371600" cy="3352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96453023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98597358"/>
                    </a:ext>
                  </a:extLst>
                </a:gridCol>
              </a:tblGrid>
              <a:tr h="56138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Puan </a:t>
                      </a:r>
                      <a:r>
                        <a:rPr lang="tr-TR" sz="1600" u="none" strike="noStrike" dirty="0" smtClean="0">
                          <a:effectLst/>
                        </a:rPr>
                        <a:t>Ara.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Frekans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991812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11 20 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6690320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21-30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1909886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31-40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8916481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41-50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308773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51-60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468091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61-70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6169525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71-80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935954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81-90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495699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91-100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409473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350028"/>
              </p:ext>
            </p:extLst>
          </p:nvPr>
        </p:nvGraphicFramePr>
        <p:xfrm>
          <a:off x="2683933" y="2514607"/>
          <a:ext cx="1524000" cy="3352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4523226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58727740"/>
                    </a:ext>
                  </a:extLst>
                </a:gridCol>
              </a:tblGrid>
              <a:tr h="56138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Puan </a:t>
                      </a:r>
                      <a:r>
                        <a:rPr lang="tr-TR" sz="1600" u="none" strike="noStrike" dirty="0" smtClean="0">
                          <a:effectLst/>
                        </a:rPr>
                        <a:t>Ara.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Frekans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1868208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11 20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5807315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21-30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1783894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31-40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663666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41-50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8178188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51-60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244897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61-70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2495839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71-80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4030838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81-90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3320368"/>
                  </a:ext>
                </a:extLst>
              </a:tr>
              <a:tr h="31015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91-100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258606"/>
                  </a:ext>
                </a:extLst>
              </a:tr>
            </a:tbl>
          </a:graphicData>
        </a:graphic>
      </p:graphicFrame>
      <p:sp>
        <p:nvSpPr>
          <p:cNvPr id="8" name="İçerik Yer Tutucusu 2"/>
          <p:cNvSpPr txBox="1">
            <a:spLocks/>
          </p:cNvSpPr>
          <p:nvPr/>
        </p:nvSpPr>
        <p:spPr>
          <a:xfrm>
            <a:off x="838200" y="1508920"/>
            <a:ext cx="2743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Örnek</a:t>
            </a:r>
            <a:endParaRPr lang="tr-TR" dirty="0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989000"/>
              </p:ext>
            </p:extLst>
          </p:nvPr>
        </p:nvGraphicFramePr>
        <p:xfrm>
          <a:off x="4682066" y="2514604"/>
          <a:ext cx="1413934" cy="3369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967">
                  <a:extLst>
                    <a:ext uri="{9D8B030D-6E8A-4147-A177-3AD203B41FA5}">
                      <a16:colId xmlns:a16="http://schemas.microsoft.com/office/drawing/2014/main" val="3373862817"/>
                    </a:ext>
                  </a:extLst>
                </a:gridCol>
                <a:gridCol w="706967">
                  <a:extLst>
                    <a:ext uri="{9D8B030D-6E8A-4147-A177-3AD203B41FA5}">
                      <a16:colId xmlns:a16="http://schemas.microsoft.com/office/drawing/2014/main" val="3748976166"/>
                    </a:ext>
                  </a:extLst>
                </a:gridCol>
              </a:tblGrid>
              <a:tr h="56422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Puan </a:t>
                      </a:r>
                      <a:r>
                        <a:rPr lang="tr-TR" sz="1600" u="none" strike="noStrike" dirty="0" smtClean="0">
                          <a:effectLst/>
                        </a:rPr>
                        <a:t>Ara.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Frekans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0581647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11 20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5669530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21-30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7849211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31-40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4092868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41-50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1128092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51-60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5964039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61-70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923703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71-80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7051383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81-90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063494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91-100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536167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11031"/>
              </p:ext>
            </p:extLst>
          </p:nvPr>
        </p:nvGraphicFramePr>
        <p:xfrm>
          <a:off x="6570133" y="2514604"/>
          <a:ext cx="1625602" cy="3369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801">
                  <a:extLst>
                    <a:ext uri="{9D8B030D-6E8A-4147-A177-3AD203B41FA5}">
                      <a16:colId xmlns:a16="http://schemas.microsoft.com/office/drawing/2014/main" val="4290362057"/>
                    </a:ext>
                  </a:extLst>
                </a:gridCol>
                <a:gridCol w="812801">
                  <a:extLst>
                    <a:ext uri="{9D8B030D-6E8A-4147-A177-3AD203B41FA5}">
                      <a16:colId xmlns:a16="http://schemas.microsoft.com/office/drawing/2014/main" val="2722900823"/>
                    </a:ext>
                  </a:extLst>
                </a:gridCol>
              </a:tblGrid>
              <a:tr h="56422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Puan </a:t>
                      </a:r>
                      <a:r>
                        <a:rPr lang="tr-TR" sz="1600" u="none" strike="noStrike" dirty="0" smtClean="0">
                          <a:effectLst/>
                        </a:rPr>
                        <a:t>Ara.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Frekans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064304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11 20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658826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21-30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487295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31-40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9903676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41-50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9833237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51-60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9834703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61-70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743393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71-80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6200650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81-90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0703"/>
                  </a:ext>
                </a:extLst>
              </a:tr>
              <a:tr h="31172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91-100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3490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2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Değişim (Yayılma) </a:t>
            </a:r>
            <a:r>
              <a:rPr lang="tr-TR" altLang="tr-TR" dirty="0"/>
              <a:t>Ölçüleri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/>
              <a:t>Değişim ölçüleri grubun homojen veya heterojen olması hakkında bilgi verir.</a:t>
            </a:r>
          </a:p>
          <a:p>
            <a:pPr lvl="1"/>
            <a:r>
              <a:rPr lang="tr-TR" altLang="tr-TR" sz="2000" dirty="0"/>
              <a:t>Homojen Dağılım: Homojen bir dağılımda puanlar birbirine yaklaşır. Bir gruptaki puanlar, ortalamanın etrafında toplandıkça dağılım homojenleşir, puanlar arasındaki farklılaşma ya da değişkenlik azalır. </a:t>
            </a:r>
          </a:p>
          <a:p>
            <a:pPr lvl="1"/>
            <a:r>
              <a:rPr lang="tr-TR" altLang="tr-TR" sz="2000" dirty="0"/>
              <a:t>Heterojen Dağılım: Heterojen bir dağılımda puanlar birbirinden uzaklaşır. Bir gruptaki puanlar, ortalamadan uzaklaştıkça dağılım </a:t>
            </a:r>
            <a:r>
              <a:rPr lang="tr-TR" altLang="tr-TR" sz="2000" dirty="0" err="1"/>
              <a:t>heterojenleşir</a:t>
            </a:r>
            <a:r>
              <a:rPr lang="tr-TR" altLang="tr-TR" sz="2000" dirty="0"/>
              <a:t>. Puanlar arasındaki farklılaşma yüksektir. Değişim ölçüleri grubun homojen veya heterojen olması hakkında bilgi verir.</a:t>
            </a:r>
          </a:p>
          <a:p>
            <a:pPr lvl="1"/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27172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Değişim Ölçüleri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sz="2400" dirty="0" err="1"/>
              <a:t>Ranj</a:t>
            </a:r>
            <a:r>
              <a:rPr lang="tr-TR" altLang="tr-TR" sz="2400" dirty="0"/>
              <a:t> (Dizi Genişliği): </a:t>
            </a:r>
            <a:r>
              <a:rPr lang="tr-TR" altLang="tr-TR" sz="2400" dirty="0" err="1"/>
              <a:t>Ranj</a:t>
            </a:r>
            <a:r>
              <a:rPr lang="tr-TR" altLang="tr-TR" sz="2400" dirty="0"/>
              <a:t> en basit değişim ölçüsü olup bir dağılımdaki en yüksek puan ile en düşük puan arasındaki farktır.</a:t>
            </a:r>
          </a:p>
          <a:p>
            <a:pPr>
              <a:lnSpc>
                <a:spcPct val="80000"/>
              </a:lnSpc>
              <a:buNone/>
            </a:pPr>
            <a:endParaRPr lang="tr-TR" altLang="tr-TR" sz="1600" dirty="0" smtClean="0"/>
          </a:p>
          <a:p>
            <a:pPr>
              <a:lnSpc>
                <a:spcPct val="80000"/>
              </a:lnSpc>
              <a:buNone/>
            </a:pPr>
            <a:r>
              <a:rPr lang="tr-TR" altLang="tr-TR" sz="1600" dirty="0"/>
              <a:t>	</a:t>
            </a:r>
            <a:r>
              <a:rPr lang="tr-TR" altLang="tr-TR" sz="1600" dirty="0" err="1"/>
              <a:t>Ranj</a:t>
            </a:r>
            <a:r>
              <a:rPr lang="tr-TR" altLang="tr-TR" sz="1600" dirty="0"/>
              <a:t> = En Yüksek Puan – En Düşük Puan</a:t>
            </a:r>
          </a:p>
          <a:p>
            <a:pPr lvl="1"/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8445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Değişim Ölçüleri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Çeyrek sapma</a:t>
            </a:r>
          </a:p>
          <a:p>
            <a:r>
              <a:rPr lang="tr-TR" dirty="0" smtClean="0"/>
              <a:t>Q= (</a:t>
            </a:r>
            <a:r>
              <a:rPr lang="tr-TR" dirty="0"/>
              <a:t>Q</a:t>
            </a:r>
            <a:r>
              <a:rPr lang="tr-TR" sz="2000" dirty="0"/>
              <a:t>3</a:t>
            </a:r>
            <a:r>
              <a:rPr lang="tr-TR" dirty="0" smtClean="0"/>
              <a:t>-Q</a:t>
            </a:r>
            <a:r>
              <a:rPr lang="tr-TR" sz="2000" dirty="0" smtClean="0"/>
              <a:t>1</a:t>
            </a:r>
            <a:r>
              <a:rPr lang="tr-TR" dirty="0" smtClean="0"/>
              <a:t>)/2</a:t>
            </a:r>
          </a:p>
          <a:p>
            <a:r>
              <a:rPr lang="tr-TR" dirty="0" smtClean="0"/>
              <a:t>Q</a:t>
            </a:r>
            <a:r>
              <a:rPr lang="tr-TR" sz="2000" dirty="0" smtClean="0"/>
              <a:t>3 = 75. yüzdeliğe ait puan (Üçüncü çeyrek puan)</a:t>
            </a:r>
          </a:p>
          <a:p>
            <a:r>
              <a:rPr lang="tr-TR" dirty="0" smtClean="0"/>
              <a:t>Q</a:t>
            </a:r>
            <a:r>
              <a:rPr lang="tr-TR" sz="2000" dirty="0" smtClean="0"/>
              <a:t>1 = 25. yüzdeliğe ait puan (Birinci çeyrek puan)</a:t>
            </a:r>
          </a:p>
          <a:p>
            <a:endParaRPr lang="tr-TR" dirty="0" smtClean="0"/>
          </a:p>
          <a:p>
            <a:r>
              <a:rPr lang="tr-TR" dirty="0" smtClean="0"/>
              <a:t>25. yüzdelik = Q</a:t>
            </a:r>
            <a:r>
              <a:rPr lang="tr-TR" sz="2000" dirty="0" smtClean="0"/>
              <a:t>1: N/(25/100)</a:t>
            </a:r>
          </a:p>
          <a:p>
            <a:r>
              <a:rPr lang="tr-TR" dirty="0" smtClean="0"/>
              <a:t>75</a:t>
            </a:r>
            <a:r>
              <a:rPr lang="tr-TR" dirty="0"/>
              <a:t>. yüzdelik = </a:t>
            </a:r>
            <a:r>
              <a:rPr lang="tr-TR" dirty="0" smtClean="0"/>
              <a:t>Q</a:t>
            </a:r>
            <a:r>
              <a:rPr lang="tr-TR" sz="2000" dirty="0" smtClean="0"/>
              <a:t>3: </a:t>
            </a:r>
            <a:r>
              <a:rPr lang="tr-TR" sz="2000" dirty="0"/>
              <a:t>N</a:t>
            </a:r>
            <a:r>
              <a:rPr lang="tr-TR" sz="2000" dirty="0" smtClean="0"/>
              <a:t>/(75/100</a:t>
            </a:r>
            <a:r>
              <a:rPr lang="tr-TR" sz="2000" dirty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03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Değişim Ölçüleri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</a:p>
          <a:p>
            <a:r>
              <a:rPr lang="tr-TR" dirty="0" smtClean="0"/>
              <a:t>Çeyrek sapmayı hesaplayınız.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1524000" y="3124200"/>
          <a:ext cx="6096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58319591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4300891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923244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33407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2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329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26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12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349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1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Değişim Ölçüleri</a:t>
            </a:r>
            <a:endParaRPr lang="tr-T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tr-TR" sz="1800" dirty="0" smtClean="0"/>
              <a:t>Yandaki iki grafikten birinci grubun heterojen, ikinci grubun ise homojen bir dağılım gösterdiği gözlenmektedir. 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1800" dirty="0" smtClean="0"/>
              <a:t>Bu iki gruptaki puan dağılımlarının </a:t>
            </a:r>
            <a:r>
              <a:rPr lang="tr-TR" altLang="tr-TR" sz="1800" dirty="0" err="1" smtClean="0"/>
              <a:t>ranjı</a:t>
            </a:r>
            <a:r>
              <a:rPr lang="tr-TR" altLang="tr-TR" sz="1800" dirty="0" smtClean="0"/>
              <a:t> 24-11=13 olup birbirine eşittir. Puanların 13 puanlık bir aralıkta dağıldığını ifade eder.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1800" dirty="0" err="1" smtClean="0"/>
              <a:t>Ranj,gruptaki</a:t>
            </a:r>
            <a:r>
              <a:rPr lang="tr-TR" altLang="tr-TR" sz="1800" dirty="0" smtClean="0"/>
              <a:t> puanların birbirine ne kadar yakın veya uzak olduğu ile ilgili bir bilgi vermemektedir. </a:t>
            </a:r>
            <a:r>
              <a:rPr lang="en-US" altLang="tr-TR" sz="1800" dirty="0" smtClean="0"/>
              <a:t> </a:t>
            </a:r>
            <a:endParaRPr lang="tr-TR" altLang="tr-TR" sz="1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48200" y="1752600"/>
          <a:ext cx="41052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Grafik" r:id="rId3" imgW="3680346" imgH="2750744" progId="Excel.Chart.8">
                  <p:embed/>
                </p:oleObj>
              </mc:Choice>
              <mc:Fallback>
                <p:oleObj name="Grafik" r:id="rId3" imgW="3680346" imgH="2750744" progId="Excel.Chart.8">
                  <p:embed/>
                  <p:pic>
                    <p:nvPicPr>
                      <p:cNvPr id="92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52600"/>
                        <a:ext cx="4105275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24400" y="4114800"/>
          <a:ext cx="403225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Grafik" r:id="rId5" imgW="3688232" imgH="2758288" progId="Excel.Chart.8">
                  <p:embed/>
                </p:oleObj>
              </mc:Choice>
              <mc:Fallback>
                <p:oleObj name="Grafik" r:id="rId5" imgW="3688232" imgH="2758288" progId="Excel.Chart.8">
                  <p:embed/>
                  <p:pic>
                    <p:nvPicPr>
                      <p:cNvPr id="92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4032250" cy="220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233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Değişim Ölçüleri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r-TR" dirty="0" err="1"/>
              <a:t>Varyans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Standart</a:t>
            </a:r>
            <a:r>
              <a:rPr lang="en-US" altLang="tr-TR" dirty="0"/>
              <a:t> </a:t>
            </a:r>
            <a:r>
              <a:rPr lang="en-US" altLang="tr-TR" dirty="0" err="1"/>
              <a:t>Sapma</a:t>
            </a:r>
            <a:endParaRPr lang="tr-TR" altLang="tr-TR" dirty="0"/>
          </a:p>
          <a:p>
            <a:pPr lvl="1"/>
            <a:r>
              <a:rPr lang="tr-TR" altLang="tr-TR" dirty="0" err="1"/>
              <a:t>Varyans</a:t>
            </a:r>
            <a:r>
              <a:rPr lang="tr-TR" altLang="tr-TR" dirty="0"/>
              <a:t> bir dağılımdaki puanların dağılımın aritmetik ortalamasına ne kadar yakın olduğunu belirten bir değişim ölçüsüdür. </a:t>
            </a:r>
          </a:p>
          <a:p>
            <a:pPr lvl="1"/>
            <a:r>
              <a:rPr lang="tr-TR" altLang="tr-TR" dirty="0" err="1"/>
              <a:t>Varyans</a:t>
            </a:r>
            <a:r>
              <a:rPr lang="tr-TR" altLang="tr-TR" dirty="0"/>
              <a:t>, bir dağılımdaki puanların dağılımın aritmetik ortalamasından farkının karesinin ortalaması olarak tanımlanır.</a:t>
            </a:r>
          </a:p>
          <a:p>
            <a:pPr lvl="2"/>
            <a:endParaRPr lang="tr-TR" altLang="tr-TR" dirty="0"/>
          </a:p>
          <a:p>
            <a:pPr lvl="1"/>
            <a:endParaRPr lang="tr-TR" altLang="tr-TR" sz="24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1473200" y="5029200"/>
          <a:ext cx="64262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Denklem" r:id="rId3" imgW="4012920" imgH="609480" progId="Equation.3">
                  <p:embed/>
                </p:oleObj>
              </mc:Choice>
              <mc:Fallback>
                <p:oleObj name="Denklem" r:id="rId3" imgW="4012920" imgH="609480" progId="Equation.3">
                  <p:embed/>
                  <p:pic>
                    <p:nvPicPr>
                      <p:cNvPr id="112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029200"/>
                        <a:ext cx="6426200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65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Değişim Ölçüleri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41450"/>
            <a:ext cx="8229600" cy="1198033"/>
          </a:xfrm>
        </p:spPr>
        <p:txBody>
          <a:bodyPr>
            <a:normAutofit fontScale="92500"/>
          </a:bodyPr>
          <a:lstStyle/>
          <a:p>
            <a:r>
              <a:rPr lang="en-US" altLang="tr-TR" b="1" dirty="0" err="1"/>
              <a:t>Ornek</a:t>
            </a:r>
            <a:r>
              <a:rPr lang="en-US" altLang="tr-TR" b="1" dirty="0"/>
              <a:t>:</a:t>
            </a:r>
            <a:br>
              <a:rPr lang="en-US" altLang="tr-TR" b="1" dirty="0"/>
            </a:br>
            <a:r>
              <a:rPr lang="en-US" altLang="tr-TR" dirty="0"/>
              <a:t>1,6,3,2,5,7 </a:t>
            </a:r>
            <a:r>
              <a:rPr lang="en-US" altLang="tr-TR" dirty="0" smtClean="0"/>
              <a:t>de</a:t>
            </a:r>
            <a:r>
              <a:rPr lang="tr-TR" altLang="tr-TR" dirty="0" smtClean="0"/>
              <a:t>ğ</a:t>
            </a:r>
            <a:r>
              <a:rPr lang="en-US" altLang="tr-TR" dirty="0" err="1" smtClean="0"/>
              <a:t>erlerinin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varyans</a:t>
            </a:r>
            <a:r>
              <a:rPr lang="tr-TR" altLang="tr-TR" dirty="0" err="1" smtClean="0"/>
              <a:t>ını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hesaplayınız</a:t>
            </a:r>
            <a:r>
              <a:rPr lang="tr-TR" altLang="tr-TR" dirty="0" smtClean="0"/>
              <a:t>.</a:t>
            </a:r>
            <a:endParaRPr lang="tr-TR" dirty="0"/>
          </a:p>
        </p:txBody>
      </p:sp>
      <p:graphicFrame>
        <p:nvGraphicFramePr>
          <p:cNvPr id="4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34816"/>
              </p:ext>
            </p:extLst>
          </p:nvPr>
        </p:nvGraphicFramePr>
        <p:xfrm>
          <a:off x="1981200" y="2968095"/>
          <a:ext cx="812800" cy="518048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667755"/>
              </p:ext>
            </p:extLst>
          </p:nvPr>
        </p:nvGraphicFramePr>
        <p:xfrm>
          <a:off x="1752600" y="2815695"/>
          <a:ext cx="8382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0" name="Equation" r:id="rId3" imgW="825480" imgH="241200" progId="Equation.3">
                  <p:embed/>
                </p:oleObj>
              </mc:Choice>
              <mc:Fallback>
                <p:oleObj name="Equation" r:id="rId3" imgW="825480" imgH="241200" progId="Equation.3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15695"/>
                        <a:ext cx="838200" cy="2873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337571"/>
              </p:ext>
            </p:extLst>
          </p:nvPr>
        </p:nvGraphicFramePr>
        <p:xfrm>
          <a:off x="3200400" y="2815695"/>
          <a:ext cx="838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1" name="Equation" r:id="rId5" imgW="634680" imgH="241200" progId="Equation.3">
                  <p:embed/>
                </p:oleObj>
              </mc:Choice>
              <mc:Fallback>
                <p:oleObj name="Equation" r:id="rId5" imgW="634680" imgH="241200" progId="Equation.3">
                  <p:embed/>
                  <p:pic>
                    <p:nvPicPr>
                      <p:cNvPr id="112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15695"/>
                        <a:ext cx="838200" cy="301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504802"/>
              </p:ext>
            </p:extLst>
          </p:nvPr>
        </p:nvGraphicFramePr>
        <p:xfrm>
          <a:off x="4343400" y="2815695"/>
          <a:ext cx="6096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2" name="Equation" r:id="rId7" imgW="164880" imgH="203040" progId="Equation.3">
                  <p:embed/>
                </p:oleObj>
              </mc:Choice>
              <mc:Fallback>
                <p:oleObj name="Equation" r:id="rId7" imgW="164880" imgH="203040" progId="Equation.3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15695"/>
                        <a:ext cx="609600" cy="3111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66923"/>
              </p:ext>
            </p:extLst>
          </p:nvPr>
        </p:nvGraphicFramePr>
        <p:xfrm>
          <a:off x="457200" y="3120495"/>
          <a:ext cx="4572000" cy="2560320"/>
        </p:xfrm>
        <a:graphic>
          <a:graphicData uri="http://schemas.openxmlformats.org/drawingml/2006/table">
            <a:tbl>
              <a:tblPr/>
              <a:tblGrid>
                <a:gridCol w="108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91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527802"/>
              </p:ext>
            </p:extLst>
          </p:nvPr>
        </p:nvGraphicFramePr>
        <p:xfrm>
          <a:off x="5334000" y="3687233"/>
          <a:ext cx="12192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3" name="Equation" r:id="rId9" imgW="406080" imgH="190440" progId="Equation.3">
                  <p:embed/>
                </p:oleObj>
              </mc:Choice>
              <mc:Fallback>
                <p:oleObj name="Equation" r:id="rId9" imgW="406080" imgH="190440" progId="Equation.3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87233"/>
                        <a:ext cx="1219200" cy="3825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525601"/>
              </p:ext>
            </p:extLst>
          </p:nvPr>
        </p:nvGraphicFramePr>
        <p:xfrm>
          <a:off x="5334000" y="4082520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4" name="Equation" r:id="rId11" imgW="520560" imgH="203040" progId="Equation.3">
                  <p:embed/>
                </p:oleObj>
              </mc:Choice>
              <mc:Fallback>
                <p:oleObj name="Equation" r:id="rId11" imgW="520560" imgH="203040" progId="Equation.3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82520"/>
                        <a:ext cx="12192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046544"/>
              </p:ext>
            </p:extLst>
          </p:nvPr>
        </p:nvGraphicFramePr>
        <p:xfrm>
          <a:off x="5638800" y="2815695"/>
          <a:ext cx="6953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5" name="Equation" r:id="rId13" imgW="698400" imgH="520560" progId="Equation.3">
                  <p:embed/>
                </p:oleObj>
              </mc:Choice>
              <mc:Fallback>
                <p:oleObj name="Equation" r:id="rId13" imgW="698400" imgH="520560" progId="Equation.3">
                  <p:embed/>
                  <p:pic>
                    <p:nvPicPr>
                      <p:cNvPr id="112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15695"/>
                        <a:ext cx="6953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285492"/>
              </p:ext>
            </p:extLst>
          </p:nvPr>
        </p:nvGraphicFramePr>
        <p:xfrm>
          <a:off x="1295400" y="5811310"/>
          <a:ext cx="46482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6" name="Equation" r:id="rId15" imgW="4660560" imgH="761760" progId="Equation.3">
                  <p:embed/>
                </p:oleObj>
              </mc:Choice>
              <mc:Fallback>
                <p:oleObj name="Equation" r:id="rId15" imgW="4660560" imgH="761760" progId="Equation.3">
                  <p:embed/>
                  <p:pic>
                    <p:nvPicPr>
                      <p:cNvPr id="112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811310"/>
                        <a:ext cx="46482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600021"/>
              </p:ext>
            </p:extLst>
          </p:nvPr>
        </p:nvGraphicFramePr>
        <p:xfrm>
          <a:off x="6705600" y="2891895"/>
          <a:ext cx="10668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7" name="Equation" r:id="rId17" imgW="406080" imgH="190440" progId="Equation.3">
                  <p:embed/>
                </p:oleObj>
              </mc:Choice>
              <mc:Fallback>
                <p:oleObj name="Equation" r:id="rId17" imgW="406080" imgH="190440" progId="Equation.3">
                  <p:embed/>
                  <p:pic>
                    <p:nvPicPr>
                      <p:cNvPr id="112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891895"/>
                        <a:ext cx="1066800" cy="3349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836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Değişim Ölçüleri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err="1"/>
              <a:t>Standart</a:t>
            </a:r>
            <a:r>
              <a:rPr lang="en-US" altLang="tr-TR" dirty="0"/>
              <a:t> </a:t>
            </a:r>
            <a:r>
              <a:rPr lang="en-US" altLang="tr-TR" dirty="0" err="1"/>
              <a:t>Sapma</a:t>
            </a:r>
            <a:endParaRPr lang="tr-TR" altLang="tr-TR" dirty="0"/>
          </a:p>
          <a:p>
            <a:endParaRPr lang="tr-TR" dirty="0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99057"/>
              </p:ext>
            </p:extLst>
          </p:nvPr>
        </p:nvGraphicFramePr>
        <p:xfrm>
          <a:off x="1573213" y="2768600"/>
          <a:ext cx="3449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Denklem" r:id="rId3" imgW="1396800" imgH="253800" progId="Equation.3">
                  <p:embed/>
                </p:oleObj>
              </mc:Choice>
              <mc:Fallback>
                <p:oleObj name="Denklem" r:id="rId3" imgW="1396800" imgH="253800" progId="Equation.3">
                  <p:embed/>
                  <p:pic>
                    <p:nvPicPr>
                      <p:cNvPr id="1536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2768600"/>
                        <a:ext cx="3449637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9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Verilerin Düzenlenmesi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dirty="0" smtClean="0"/>
              <a:t>    40 Öğrenciye ait İngilizce okuma testi puanları (N=40)</a:t>
            </a:r>
          </a:p>
          <a:p>
            <a:pPr>
              <a:buNone/>
            </a:pPr>
            <a:endParaRPr lang="tr-TR" altLang="tr-TR" dirty="0"/>
          </a:p>
          <a:p>
            <a:r>
              <a:rPr lang="en-US" altLang="tr-TR" dirty="0" smtClean="0"/>
              <a:t>Al</a:t>
            </a:r>
            <a:r>
              <a:rPr lang="tr-TR" altLang="tr-TR" dirty="0"/>
              <a:t>ı</a:t>
            </a:r>
            <a:r>
              <a:rPr lang="en-US" altLang="tr-TR" dirty="0" err="1"/>
              <a:t>nabilecek</a:t>
            </a:r>
            <a:r>
              <a:rPr lang="en-US" altLang="tr-TR" dirty="0"/>
              <a:t> </a:t>
            </a:r>
            <a:r>
              <a:rPr lang="en-US" altLang="tr-TR" dirty="0" err="1"/>
              <a:t>en</a:t>
            </a:r>
            <a:r>
              <a:rPr lang="en-US" altLang="tr-TR" dirty="0"/>
              <a:t> d</a:t>
            </a:r>
            <a:r>
              <a:rPr lang="tr-TR" altLang="tr-TR" dirty="0"/>
              <a:t>üşü</a:t>
            </a:r>
            <a:r>
              <a:rPr lang="en-US" altLang="tr-TR" dirty="0"/>
              <a:t>k </a:t>
            </a:r>
            <a:r>
              <a:rPr lang="en-US" altLang="tr-TR" dirty="0" err="1" smtClean="0"/>
              <a:t>puan</a:t>
            </a:r>
            <a:r>
              <a:rPr lang="tr-TR" altLang="tr-TR" dirty="0" smtClean="0"/>
              <a:t> = </a:t>
            </a:r>
            <a:r>
              <a:rPr lang="en-US" altLang="tr-TR" dirty="0" smtClean="0"/>
              <a:t>0</a:t>
            </a:r>
            <a:endParaRPr lang="tr-TR" altLang="tr-TR" dirty="0"/>
          </a:p>
          <a:p>
            <a:r>
              <a:rPr lang="tr-TR" altLang="tr-TR" dirty="0" smtClean="0"/>
              <a:t>Alınabilecek </a:t>
            </a:r>
            <a:r>
              <a:rPr lang="en-US" altLang="tr-TR" dirty="0" err="1"/>
              <a:t>en</a:t>
            </a:r>
            <a:r>
              <a:rPr lang="en-US" altLang="tr-TR" dirty="0"/>
              <a:t> y</a:t>
            </a:r>
            <a:r>
              <a:rPr lang="tr-TR" altLang="tr-TR" dirty="0"/>
              <a:t>ü</a:t>
            </a:r>
            <a:r>
              <a:rPr lang="en-US" altLang="tr-TR" dirty="0" err="1"/>
              <a:t>ksek</a:t>
            </a:r>
            <a:r>
              <a:rPr lang="en-US" altLang="tr-TR" dirty="0"/>
              <a:t> </a:t>
            </a:r>
            <a:r>
              <a:rPr lang="en-US" altLang="tr-TR" dirty="0" err="1" smtClean="0"/>
              <a:t>puan</a:t>
            </a:r>
            <a:r>
              <a:rPr lang="tr-TR" altLang="tr-TR" dirty="0" smtClean="0"/>
              <a:t> = 10</a:t>
            </a:r>
            <a:r>
              <a:rPr lang="en-US" altLang="tr-TR" dirty="0" smtClean="0"/>
              <a:t>0</a:t>
            </a:r>
            <a:endParaRPr lang="en-US" altLang="tr-TR" dirty="0"/>
          </a:p>
          <a:p>
            <a:endParaRPr lang="tr-TR" dirty="0"/>
          </a:p>
        </p:txBody>
      </p:sp>
      <p:graphicFrame>
        <p:nvGraphicFramePr>
          <p:cNvPr id="4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41301"/>
              </p:ext>
            </p:extLst>
          </p:nvPr>
        </p:nvGraphicFramePr>
        <p:xfrm>
          <a:off x="491067" y="1417638"/>
          <a:ext cx="3852332" cy="4972050"/>
        </p:xfrm>
        <a:graphic>
          <a:graphicData uri="http://schemas.openxmlformats.org/drawingml/2006/table">
            <a:tbl>
              <a:tblPr/>
              <a:tblGrid>
                <a:gridCol w="963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Aşağı Ok 5"/>
          <p:cNvSpPr/>
          <p:nvPr/>
        </p:nvSpPr>
        <p:spPr>
          <a:xfrm>
            <a:off x="762000" y="694964"/>
            <a:ext cx="4572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Neden kullanılır?</a:t>
            </a:r>
          </a:p>
          <a:p>
            <a:pPr lvl="1"/>
            <a:r>
              <a:rPr lang="tr-TR" altLang="tr-TR" dirty="0" err="1"/>
              <a:t>Ç</a:t>
            </a:r>
            <a:r>
              <a:rPr lang="en-US" altLang="tr-TR" dirty="0" smtClean="0"/>
              <a:t>ok </a:t>
            </a:r>
            <a:r>
              <a:rPr lang="tr-TR" altLang="tr-TR" dirty="0" smtClean="0"/>
              <a:t>başarılı</a:t>
            </a:r>
            <a:r>
              <a:rPr lang="en-US" altLang="tr-TR" dirty="0" smtClean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gruptaki</a:t>
            </a:r>
            <a:r>
              <a:rPr lang="en-US" altLang="tr-TR" dirty="0"/>
              <a:t> </a:t>
            </a:r>
            <a:r>
              <a:rPr lang="tr-TR" altLang="tr-TR" dirty="0" smtClean="0"/>
              <a:t>7</a:t>
            </a:r>
            <a:r>
              <a:rPr lang="en-US" altLang="tr-TR" dirty="0" smtClean="0"/>
              <a:t>0 </a:t>
            </a:r>
            <a:r>
              <a:rPr lang="en-US" altLang="tr-TR" dirty="0" err="1" smtClean="0"/>
              <a:t>pu</a:t>
            </a:r>
            <a:r>
              <a:rPr lang="tr-TR" altLang="tr-TR" dirty="0" smtClean="0"/>
              <a:t>a</a:t>
            </a:r>
            <a:r>
              <a:rPr lang="en-US" altLang="tr-TR" dirty="0" smtClean="0"/>
              <a:t>n </a:t>
            </a:r>
            <a:r>
              <a:rPr lang="en-US" altLang="tr-TR" dirty="0" err="1"/>
              <a:t>ile</a:t>
            </a:r>
            <a:r>
              <a:rPr lang="en-US" altLang="tr-TR" dirty="0"/>
              <a:t> </a:t>
            </a:r>
            <a:r>
              <a:rPr lang="en-US" altLang="tr-TR" dirty="0" err="1"/>
              <a:t>az</a:t>
            </a:r>
            <a:r>
              <a:rPr lang="en-US" altLang="tr-TR" dirty="0"/>
              <a:t> </a:t>
            </a:r>
            <a:r>
              <a:rPr lang="tr-TR" altLang="tr-TR" dirty="0" smtClean="0"/>
              <a:t>başarılı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/>
              <a:t>gruptaki</a:t>
            </a:r>
            <a:r>
              <a:rPr lang="en-US" altLang="tr-TR" dirty="0"/>
              <a:t> </a:t>
            </a:r>
            <a:r>
              <a:rPr lang="tr-TR" altLang="tr-TR" dirty="0" smtClean="0"/>
              <a:t>7</a:t>
            </a:r>
            <a:r>
              <a:rPr lang="en-US" altLang="tr-TR" dirty="0" smtClean="0"/>
              <a:t>0 </a:t>
            </a:r>
            <a:r>
              <a:rPr lang="en-US" altLang="tr-TR" dirty="0" err="1"/>
              <a:t>puan</a:t>
            </a:r>
            <a:r>
              <a:rPr lang="en-US" altLang="tr-TR" dirty="0"/>
              <a:t> </a:t>
            </a:r>
            <a:r>
              <a:rPr lang="en-US" altLang="tr-TR" dirty="0" err="1" smtClean="0"/>
              <a:t>ayn</a:t>
            </a:r>
            <a:r>
              <a:rPr lang="tr-TR" altLang="tr-TR" dirty="0" smtClean="0"/>
              <a:t>ı</a:t>
            </a:r>
            <a:r>
              <a:rPr lang="en-US" altLang="tr-TR" dirty="0" smtClean="0"/>
              <a:t> </a:t>
            </a:r>
            <a:r>
              <a:rPr lang="tr-TR" altLang="tr-TR" dirty="0" smtClean="0"/>
              <a:t>başarıyı </a:t>
            </a:r>
            <a:r>
              <a:rPr lang="en-US" altLang="tr-TR" dirty="0" err="1" smtClean="0"/>
              <a:t>ifade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eder</a:t>
            </a:r>
            <a:r>
              <a:rPr lang="tr-TR" altLang="tr-TR" dirty="0" smtClean="0"/>
              <a:t> mi</a:t>
            </a:r>
            <a:r>
              <a:rPr lang="en-US" altLang="tr-TR" dirty="0" smtClean="0"/>
              <a:t>?</a:t>
            </a:r>
            <a:endParaRPr lang="tr-TR" altLang="tr-TR" dirty="0" smtClean="0"/>
          </a:p>
          <a:p>
            <a:pPr lvl="1"/>
            <a:r>
              <a:rPr lang="tr-TR" dirty="0" smtClean="0"/>
              <a:t>Farklı sınıflardaki öğrencilerin aynı dersten aldıkları puanlara bakarak bir karşılaştırma nasıl yapılabilir?</a:t>
            </a:r>
          </a:p>
          <a:p>
            <a:pPr lvl="1"/>
            <a:r>
              <a:rPr lang="tr-TR" dirty="0" smtClean="0"/>
              <a:t>Aynı şekilde, farklı yıllarda yapılan sınavlardan alınan puanlara bakarak bir karşılaştırma yapmak mümkün mü?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2806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21163"/>
          </a:xfrm>
        </p:spPr>
        <p:txBody>
          <a:bodyPr/>
          <a:lstStyle/>
          <a:p>
            <a:r>
              <a:rPr lang="tr-TR" dirty="0" smtClean="0"/>
              <a:t>Bu durumda ne yapılmalıdır?</a:t>
            </a:r>
          </a:p>
          <a:p>
            <a:pPr lvl="1"/>
            <a:r>
              <a:rPr lang="tr-TR" dirty="0" smtClean="0"/>
              <a:t>Puanların ortak bir ölçeğe dönüştürülmesi gerekir. </a:t>
            </a:r>
          </a:p>
          <a:p>
            <a:pPr lvl="1"/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21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Dağılım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00200"/>
            <a:ext cx="7391400" cy="406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Dağılım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Özellikleri:</a:t>
            </a:r>
          </a:p>
          <a:p>
            <a:pPr lvl="1"/>
            <a:r>
              <a:rPr lang="tr-TR" dirty="0" smtClean="0"/>
              <a:t>Yatay eksende alınan puanları belirten ölçek yer almaktadır. </a:t>
            </a:r>
          </a:p>
          <a:p>
            <a:pPr lvl="1"/>
            <a:r>
              <a:rPr lang="tr-TR" dirty="0" smtClean="0"/>
              <a:t>Puanların aritmetik ortalaması ölçeğin tam orta noktasını belirtmektedir. </a:t>
            </a:r>
          </a:p>
          <a:p>
            <a:pPr lvl="1"/>
            <a:r>
              <a:rPr lang="tr-TR" dirty="0" smtClean="0"/>
              <a:t>Z ve T puanları aritmetik ortalamaya gelen bu noktaya farklı değerler vermektedir. </a:t>
            </a:r>
          </a:p>
          <a:p>
            <a:pPr lvl="1"/>
            <a:r>
              <a:rPr lang="tr-TR" dirty="0" smtClean="0"/>
              <a:t>Normal dağılımda ölçeğin birimi standart sapmadır. Z puanı için birim 1, T puanı için birim 10’dur.</a:t>
            </a:r>
          </a:p>
          <a:p>
            <a:pPr lvl="1"/>
            <a:r>
              <a:rPr lang="tr-TR" dirty="0" smtClean="0"/>
              <a:t>Eğri altındaki tüm alan 1’e eşit olup, Z=0’dan küçük puanlar için eğri altındaki alan 0.5’tir yani toplam alanın yarısıdır. Bu sonuç üstü puanlar için de geçerlidir. 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69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tr-TR" altLang="tr-TR" sz="3200" b="1" dirty="0" smtClean="0"/>
              <a:t>Z Puanı: </a:t>
            </a:r>
          </a:p>
          <a:p>
            <a:pPr lvl="1">
              <a:lnSpc>
                <a:spcPct val="80000"/>
              </a:lnSpc>
              <a:buNone/>
            </a:pPr>
            <a:r>
              <a:rPr lang="tr-TR" altLang="tr-TR" sz="3200" dirty="0" smtClean="0"/>
              <a:t>Bireyin </a:t>
            </a:r>
            <a:r>
              <a:rPr lang="tr-TR" altLang="tr-TR" sz="3200" dirty="0"/>
              <a:t>grubun aritmetik ortalamasının </a:t>
            </a:r>
            <a:r>
              <a:rPr lang="tr-TR" altLang="tr-TR" sz="3200" dirty="0" smtClean="0"/>
              <a:t>kaç standart sapma üzerinde </a:t>
            </a:r>
            <a:r>
              <a:rPr lang="tr-TR" altLang="tr-TR" sz="3200" dirty="0"/>
              <a:t>veya altında olduğunu belirten puanlardır. </a:t>
            </a:r>
            <a:endParaRPr lang="tr-TR" altLang="tr-TR" sz="3200" dirty="0" smtClean="0"/>
          </a:p>
          <a:p>
            <a:endParaRPr lang="tr-TR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685698"/>
              </p:ext>
            </p:extLst>
          </p:nvPr>
        </p:nvGraphicFramePr>
        <p:xfrm>
          <a:off x="2412206" y="3846248"/>
          <a:ext cx="4319587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Denklem" r:id="rId3" imgW="3340100" imgH="812800" progId="Equation.3">
                  <p:embed/>
                </p:oleObj>
              </mc:Choice>
              <mc:Fallback>
                <p:oleObj name="Denklem" r:id="rId3" imgW="3340100" imgH="812800" progId="Equation.3">
                  <p:embed/>
                  <p:pic>
                    <p:nvPicPr>
                      <p:cNvPr id="163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206" y="3846248"/>
                        <a:ext cx="4319587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4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tr-TR" altLang="tr-TR" b="1" dirty="0"/>
              <a:t>Örnek:</a:t>
            </a:r>
          </a:p>
          <a:p>
            <a:pPr lvl="3">
              <a:lnSpc>
                <a:spcPct val="80000"/>
              </a:lnSpc>
            </a:pPr>
            <a:r>
              <a:rPr lang="tr-TR" altLang="tr-TR" sz="2400" dirty="0"/>
              <a:t>Grubun Ortalaması = 70</a:t>
            </a:r>
          </a:p>
          <a:p>
            <a:pPr lvl="3">
              <a:lnSpc>
                <a:spcPct val="80000"/>
              </a:lnSpc>
            </a:pPr>
            <a:r>
              <a:rPr lang="tr-TR" altLang="tr-TR" sz="2400" dirty="0"/>
              <a:t>Grubun Standart Sapması = 20</a:t>
            </a:r>
          </a:p>
          <a:p>
            <a:pPr lvl="3">
              <a:lnSpc>
                <a:spcPct val="80000"/>
              </a:lnSpc>
            </a:pPr>
            <a:endParaRPr lang="tr-TR" altLang="tr-TR" sz="2400" dirty="0" smtClean="0"/>
          </a:p>
          <a:p>
            <a:pPr lvl="3">
              <a:lnSpc>
                <a:spcPct val="80000"/>
              </a:lnSpc>
            </a:pPr>
            <a:r>
              <a:rPr lang="tr-TR" altLang="tr-TR" sz="2400" dirty="0" smtClean="0"/>
              <a:t>90 </a:t>
            </a:r>
            <a:r>
              <a:rPr lang="tr-TR" altLang="tr-TR" sz="2400" dirty="0"/>
              <a:t>puan alan bir birey ortalamanın 90-70=20 puan yani </a:t>
            </a:r>
            <a:r>
              <a:rPr lang="tr-TR" altLang="tr-TR" sz="2400" dirty="0" smtClean="0"/>
              <a:t>1 standart </a:t>
            </a:r>
            <a:r>
              <a:rPr lang="tr-TR" altLang="tr-TR" sz="2400" dirty="0"/>
              <a:t>sapma üzerinde puan almıştır. Böylece bu bireyin </a:t>
            </a:r>
            <a:r>
              <a:rPr lang="tr-TR" altLang="tr-TR" sz="2400" dirty="0" smtClean="0"/>
              <a:t>Z puanı </a:t>
            </a:r>
            <a:r>
              <a:rPr lang="tr-TR" altLang="tr-TR" sz="2400" dirty="0"/>
              <a:t>1´e eşittir. </a:t>
            </a:r>
          </a:p>
          <a:p>
            <a:pPr lvl="3">
              <a:lnSpc>
                <a:spcPct val="80000"/>
              </a:lnSpc>
              <a:buNone/>
            </a:pPr>
            <a:endParaRPr lang="tr-TR" altLang="tr-TR" sz="2400" dirty="0"/>
          </a:p>
          <a:p>
            <a:pPr lvl="3">
              <a:lnSpc>
                <a:spcPct val="80000"/>
              </a:lnSpc>
            </a:pPr>
            <a:r>
              <a:rPr lang="en-US" altLang="tr-TR" sz="2400" dirty="0"/>
              <a:t>5</a:t>
            </a:r>
            <a:r>
              <a:rPr lang="tr-TR" altLang="tr-TR" sz="2400" dirty="0"/>
              <a:t>0 puan alan bir birey ortalamanın 50-70=-20 puan yani </a:t>
            </a:r>
            <a:r>
              <a:rPr lang="tr-TR" altLang="tr-TR" sz="2400" dirty="0" smtClean="0"/>
              <a:t>1 standart </a:t>
            </a:r>
            <a:r>
              <a:rPr lang="tr-TR" altLang="tr-TR" sz="2400" dirty="0"/>
              <a:t>sapma altında puan almıştır. Böylece bu bireyin </a:t>
            </a:r>
            <a:r>
              <a:rPr lang="tr-TR" altLang="tr-TR" sz="2400" dirty="0" smtClean="0"/>
              <a:t>Z puanı </a:t>
            </a:r>
            <a:r>
              <a:rPr lang="tr-TR" altLang="tr-TR" sz="2400" dirty="0"/>
              <a:t>-1´e eşittir.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43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</a:t>
            </a:r>
          </a:p>
          <a:p>
            <a:r>
              <a:rPr lang="tr-TR" dirty="0" smtClean="0"/>
              <a:t>İngiliz Dilbilimi dersinden </a:t>
            </a:r>
          </a:p>
          <a:p>
            <a:pPr lvl="2"/>
            <a:r>
              <a:rPr lang="tr-TR" dirty="0" err="1"/>
              <a:t>A</a:t>
            </a:r>
            <a:r>
              <a:rPr lang="tr-TR" dirty="0" err="1" smtClean="0"/>
              <a:t>ritmerik</a:t>
            </a:r>
            <a:r>
              <a:rPr lang="tr-TR" dirty="0" smtClean="0"/>
              <a:t> ortalaması 60, </a:t>
            </a:r>
          </a:p>
          <a:p>
            <a:pPr lvl="2"/>
            <a:r>
              <a:rPr lang="tr-TR" dirty="0" smtClean="0"/>
              <a:t>standart sapması 10 olan bir grupta </a:t>
            </a:r>
          </a:p>
          <a:p>
            <a:pPr lvl="2"/>
            <a:r>
              <a:rPr lang="tr-TR" dirty="0" smtClean="0"/>
              <a:t>80 alan bir öğrenci ile</a:t>
            </a:r>
          </a:p>
          <a:p>
            <a:pPr lvl="2"/>
            <a:endParaRPr lang="tr-TR" dirty="0" smtClean="0"/>
          </a:p>
          <a:p>
            <a:pPr lvl="2"/>
            <a:r>
              <a:rPr lang="tr-TR" dirty="0" smtClean="0"/>
              <a:t>Aritmetik ortalaması 70, </a:t>
            </a:r>
          </a:p>
          <a:p>
            <a:pPr lvl="2"/>
            <a:r>
              <a:rPr lang="tr-TR" dirty="0" smtClean="0"/>
              <a:t>standart sapması 10 olan bir grupta </a:t>
            </a:r>
          </a:p>
          <a:p>
            <a:pPr lvl="2"/>
            <a:r>
              <a:rPr lang="tr-TR" dirty="0" smtClean="0"/>
              <a:t>80 alan bir öğrencinin başarı durumunu kıyaslayınız.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2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tr-TR" altLang="tr-TR" b="1" dirty="0" smtClean="0"/>
              <a:t>Örnek</a:t>
            </a:r>
            <a:r>
              <a:rPr lang="en-US" altLang="tr-TR" b="1" dirty="0" smtClean="0"/>
              <a:t>: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Ortalamas</a:t>
            </a:r>
            <a:r>
              <a:rPr lang="tr-TR" altLang="tr-TR" dirty="0" smtClean="0"/>
              <a:t>ı</a:t>
            </a:r>
            <a:r>
              <a:rPr lang="en-US" altLang="tr-TR" dirty="0" smtClean="0"/>
              <a:t> </a:t>
            </a:r>
            <a:r>
              <a:rPr lang="en-US" altLang="tr-TR" dirty="0"/>
              <a:t>=100, </a:t>
            </a:r>
            <a:r>
              <a:rPr lang="en-US" altLang="tr-TR" dirty="0" err="1"/>
              <a:t>standart</a:t>
            </a:r>
            <a:r>
              <a:rPr lang="en-US" altLang="tr-TR" dirty="0"/>
              <a:t> </a:t>
            </a:r>
            <a:r>
              <a:rPr lang="en-US" altLang="tr-TR" dirty="0" err="1" smtClean="0"/>
              <a:t>sapmas</a:t>
            </a:r>
            <a:r>
              <a:rPr lang="tr-TR" altLang="tr-TR" dirty="0" smtClean="0"/>
              <a:t>ı</a:t>
            </a:r>
            <a:r>
              <a:rPr lang="en-US" altLang="tr-TR" dirty="0" smtClean="0"/>
              <a:t> </a:t>
            </a:r>
            <a:r>
              <a:rPr lang="en-US" altLang="tr-TR" dirty="0"/>
              <a:t>=20 </a:t>
            </a:r>
            <a:r>
              <a:rPr lang="en-US" altLang="tr-TR" dirty="0" err="1"/>
              <a:t>olan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tr-TR" altLang="tr-TR" dirty="0" smtClean="0"/>
              <a:t>dağılımdaki</a:t>
            </a:r>
            <a:r>
              <a:rPr lang="en-US" altLang="tr-TR" dirty="0" smtClean="0"/>
              <a:t> </a:t>
            </a:r>
            <a:r>
              <a:rPr lang="tr-TR" altLang="tr-TR" dirty="0" smtClean="0"/>
              <a:t>alınan </a:t>
            </a:r>
            <a:r>
              <a:rPr lang="en-US" altLang="tr-TR" dirty="0" smtClean="0"/>
              <a:t>130 </a:t>
            </a:r>
            <a:r>
              <a:rPr lang="en-US" altLang="tr-TR" dirty="0" err="1" smtClean="0"/>
              <a:t>puan</a:t>
            </a:r>
            <a:r>
              <a:rPr lang="tr-TR" altLang="tr-TR" dirty="0" err="1" smtClean="0"/>
              <a:t>ını</a:t>
            </a:r>
            <a:r>
              <a:rPr lang="en-US" altLang="tr-TR" dirty="0" smtClean="0"/>
              <a:t> z-</a:t>
            </a:r>
            <a:r>
              <a:rPr lang="en-US" altLang="tr-TR" dirty="0" err="1" smtClean="0"/>
              <a:t>puan</a:t>
            </a:r>
            <a:r>
              <a:rPr lang="tr-TR" altLang="tr-TR" dirty="0" smtClean="0"/>
              <a:t>ı</a:t>
            </a:r>
            <a:r>
              <a:rPr lang="en-US" altLang="tr-TR" dirty="0" smtClean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ifade</a:t>
            </a:r>
            <a:r>
              <a:rPr lang="en-US" altLang="tr-TR" dirty="0"/>
              <a:t> </a:t>
            </a:r>
            <a:r>
              <a:rPr lang="en-US" altLang="tr-TR" dirty="0" err="1"/>
              <a:t>edin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>
              <a:buFontTx/>
              <a:buChar char="•"/>
            </a:pPr>
            <a:r>
              <a:rPr lang="tr-TR" altLang="tr-TR" dirty="0" smtClean="0"/>
              <a:t>Bu değeri z tablosunda bularak yorumlayın.</a:t>
            </a:r>
            <a:endParaRPr lang="en-US" altLang="tr-TR" dirty="0"/>
          </a:p>
        </p:txBody>
      </p:sp>
      <p:pic>
        <p:nvPicPr>
          <p:cNvPr id="4" name="Picture 2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08667"/>
            <a:ext cx="40386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 puanları</a:t>
            </a:r>
          </a:p>
          <a:p>
            <a:pPr lvl="1"/>
            <a:r>
              <a:rPr lang="tr-TR" dirty="0" smtClean="0"/>
              <a:t>T puanının standart sapması 10 ve ortalaması 50’dir. </a:t>
            </a:r>
            <a:endParaRPr lang="tr-TR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258813"/>
              </p:ext>
            </p:extLst>
          </p:nvPr>
        </p:nvGraphicFramePr>
        <p:xfrm>
          <a:off x="3048000" y="3863181"/>
          <a:ext cx="2133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3" imgW="863225" imgH="228501" progId="Equation.3">
                  <p:embed/>
                </p:oleObj>
              </mc:Choice>
              <mc:Fallback>
                <p:oleObj name="Equation" r:id="rId3" imgW="863225" imgH="228501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63181"/>
                        <a:ext cx="2133600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0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</a:p>
          <a:p>
            <a:r>
              <a:rPr lang="tr-TR" dirty="0" smtClean="0"/>
              <a:t>Ayşe’nin drama sınavından aldığı Z puanı -2 ise, T puanı kaçtır?</a:t>
            </a:r>
          </a:p>
          <a:p>
            <a:endParaRPr lang="tr-TR" dirty="0" smtClean="0"/>
          </a:p>
          <a:p>
            <a:r>
              <a:rPr lang="tr-TR" dirty="0" smtClean="0"/>
              <a:t>Ali’nin </a:t>
            </a:r>
            <a:r>
              <a:rPr lang="tr-TR" dirty="0"/>
              <a:t>drama sınavından aldığı Z puanı </a:t>
            </a:r>
            <a:r>
              <a:rPr lang="tr-TR" dirty="0" smtClean="0"/>
              <a:t>1,5 </a:t>
            </a:r>
            <a:r>
              <a:rPr lang="tr-TR" dirty="0"/>
              <a:t>ise, T puanı </a:t>
            </a:r>
            <a:r>
              <a:rPr lang="tr-TR" dirty="0" smtClean="0"/>
              <a:t>kaçtır? 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520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Verilerin Düzenlenmesi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tr-TR" altLang="tr-TR" sz="2400" dirty="0">
                <a:cs typeface="Times New Roman" panose="02020603050405020304" pitchFamily="18" charset="0"/>
              </a:rPr>
              <a:t>Verilen örnekte </a:t>
            </a:r>
            <a:r>
              <a:rPr lang="tr-TR" altLang="tr-TR" sz="2400" dirty="0" smtClean="0">
                <a:cs typeface="Times New Roman" panose="02020603050405020304" pitchFamily="18" charset="0"/>
              </a:rPr>
              <a:t>İngilizce </a:t>
            </a:r>
            <a:r>
              <a:rPr lang="tr-TR" altLang="tr-TR" sz="2400" dirty="0">
                <a:cs typeface="Times New Roman" panose="02020603050405020304" pitchFamily="18" charset="0"/>
              </a:rPr>
              <a:t>testi sonucu elde edilen puanlar grupta belli bir sıklık göstermektedirler.</a:t>
            </a:r>
          </a:p>
          <a:p>
            <a:pPr lvl="1"/>
            <a:r>
              <a:rPr lang="tr-TR" altLang="tr-TR" sz="2000" dirty="0">
                <a:cs typeface="Times New Roman" panose="02020603050405020304" pitchFamily="18" charset="0"/>
              </a:rPr>
              <a:t>Grupta,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15 </a:t>
            </a:r>
            <a:r>
              <a:rPr lang="tr-TR" altLang="tr-TR" sz="2000" dirty="0">
                <a:cs typeface="Times New Roman" panose="02020603050405020304" pitchFamily="18" charset="0"/>
              </a:rPr>
              <a:t>puan alan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3 </a:t>
            </a:r>
            <a:r>
              <a:rPr lang="tr-TR" altLang="tr-TR" sz="2000" dirty="0">
                <a:cs typeface="Times New Roman" panose="02020603050405020304" pitchFamily="18" charset="0"/>
              </a:rPr>
              <a:t>öğrenci varken,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45 puan </a:t>
            </a:r>
            <a:r>
              <a:rPr lang="tr-TR" altLang="tr-TR" sz="2000" dirty="0">
                <a:cs typeface="Times New Roman" panose="02020603050405020304" pitchFamily="18" charset="0"/>
              </a:rPr>
              <a:t>alan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4 öğrenci</a:t>
            </a:r>
            <a:r>
              <a:rPr lang="tr-TR" altLang="tr-TR" sz="2000" dirty="0">
                <a:cs typeface="Times New Roman" panose="02020603050405020304" pitchFamily="18" charset="0"/>
              </a:rPr>
              <a:t>,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55 </a:t>
            </a:r>
            <a:r>
              <a:rPr lang="tr-TR" altLang="tr-TR" sz="2000" dirty="0">
                <a:cs typeface="Times New Roman" panose="02020603050405020304" pitchFamily="18" charset="0"/>
              </a:rPr>
              <a:t>puan alan ise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9 </a:t>
            </a:r>
            <a:r>
              <a:rPr lang="tr-TR" altLang="tr-TR" sz="2000" dirty="0">
                <a:cs typeface="Times New Roman" panose="02020603050405020304" pitchFamily="18" charset="0"/>
              </a:rPr>
              <a:t>öğrenci vardır.</a:t>
            </a:r>
          </a:p>
          <a:p>
            <a:pPr lvl="1"/>
            <a:r>
              <a:rPr lang="tr-TR" altLang="tr-TR" sz="2000" dirty="0">
                <a:cs typeface="Times New Roman" panose="02020603050405020304" pitchFamily="18" charset="0"/>
              </a:rPr>
              <a:t>Puanlar, grupta bulunuş sıklıklarına göre özetlenebilirler</a:t>
            </a:r>
            <a:endParaRPr lang="tr-TR" dirty="0"/>
          </a:p>
        </p:txBody>
      </p:sp>
      <p:graphicFrame>
        <p:nvGraphicFramePr>
          <p:cNvPr id="4" name="Group 61"/>
          <p:cNvGraphicFramePr>
            <a:graphicFrameLocks/>
          </p:cNvGraphicFramePr>
          <p:nvPr/>
        </p:nvGraphicFramePr>
        <p:xfrm>
          <a:off x="491067" y="1417638"/>
          <a:ext cx="3852332" cy="4972050"/>
        </p:xfrm>
        <a:graphic>
          <a:graphicData uri="http://schemas.openxmlformats.org/drawingml/2006/table">
            <a:tbl>
              <a:tblPr/>
              <a:tblGrid>
                <a:gridCol w="963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Aşağı Ok 5"/>
          <p:cNvSpPr/>
          <p:nvPr/>
        </p:nvSpPr>
        <p:spPr>
          <a:xfrm>
            <a:off x="762000" y="694964"/>
            <a:ext cx="4572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Transkriptinizi inceleyip, güz döneminde aldığınız bir sınavı esas alarak sınıfınızdaki bireylerin yüzde kaçından daha başarılı olduğunuzu hesaplayınız.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32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030662"/>
              </p:ext>
            </p:extLst>
          </p:nvPr>
        </p:nvGraphicFramePr>
        <p:xfrm>
          <a:off x="533400" y="1913085"/>
          <a:ext cx="8077200" cy="355157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47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0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Sınav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Aritmetik Ortalama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Standart Sapma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Can´n</a:t>
                      </a: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Puanı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 Puanı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 Puanı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55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75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III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IV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2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Puanlar</a:t>
            </a:r>
            <a:endParaRPr lang="tr-TR" dirty="0"/>
          </a:p>
        </p:txBody>
      </p:sp>
      <p:graphicFrame>
        <p:nvGraphicFramePr>
          <p:cNvPr id="4" name="Group 7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8459146"/>
              </p:ext>
            </p:extLst>
          </p:nvPr>
        </p:nvGraphicFramePr>
        <p:xfrm>
          <a:off x="457200" y="1752600"/>
          <a:ext cx="8229600" cy="359821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9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Sınav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Aritmetik Ortalama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Standart Sapma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Can’ın Puanı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 Puanı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 Puanı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75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1,5</a:t>
                      </a:r>
                      <a:endParaRPr kumimoji="0" 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III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tr-TR" sz="28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tr-TR" sz="28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tr-TR" sz="28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IV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  <a:endParaRPr kumimoji="0" lang="tr-TR" sz="28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kumimoji="0" 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6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değişken arasındaki ilişkinin derecesini verir. </a:t>
            </a:r>
          </a:p>
          <a:p>
            <a:r>
              <a:rPr lang="tr-TR" dirty="0" smtClean="0"/>
              <a:t>İki değişken arasındaki ilişkiyi veren katsayıya korelasyon katsayısı adı verilir. </a:t>
            </a:r>
          </a:p>
          <a:p>
            <a:pPr lvl="1"/>
            <a:r>
              <a:rPr lang="tr-TR" altLang="tr-TR" dirty="0"/>
              <a:t>Bu kat sayı iki değişkenin birlikte değişip değişmediğini ve bu değişimin yönünü ve derecesini gösterir. </a:t>
            </a:r>
          </a:p>
          <a:p>
            <a:pPr lvl="1"/>
            <a:r>
              <a:rPr lang="tr-TR" altLang="tr-TR" dirty="0"/>
              <a:t>Korelasyon kat sayısı +1.00 ile -1.00 arasında bir değer alır.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1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altLang="tr-TR" dirty="0"/>
              <a:t>Korelasyonun değerinin artı olması iki değişkenin aynı yönde birlikte değiştiğini ifade eder ve kat sayı +1.00´e yaklaştıkça bu ilişkinin gücü artar. </a:t>
            </a:r>
          </a:p>
          <a:p>
            <a:pPr lvl="1"/>
            <a:r>
              <a:rPr lang="tr-TR" altLang="tr-TR" dirty="0"/>
              <a:t>Korelasyonun değerinin eksi olması iki değişkenin farklı yönde ama birlikte değiştiğini ifade eder ve kat sayı -1.00´e yaklaştıkça bu ilişkinin gücü artar.</a:t>
            </a:r>
          </a:p>
          <a:p>
            <a:pPr lvl="1"/>
            <a:r>
              <a:rPr lang="tr-TR" altLang="tr-TR" dirty="0"/>
              <a:t>Korelasyon kat sayısının değerinin sıfır olması ise iki değişken arasında belli bir yönde değişim olmadığı dolayısıyla da aralarında ilişki olmadığı anlamını taşır.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2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9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dirty="0" smtClean="0"/>
              <a:t>Korelasyon</a:t>
            </a:r>
            <a:endParaRPr lang="en-US" altLang="tr-TR" sz="4000" dirty="0" smtClean="0"/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651375"/>
            <a:ext cx="8229600" cy="147955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Soldaki grafik X ile Y arasındaki korelasyonun -1, sağdaki grafik ise X ile Y arasındaki korelasyonun  +1 olduğu duruma örnektir.</a:t>
            </a:r>
          </a:p>
        </p:txBody>
      </p:sp>
      <p:pic>
        <p:nvPicPr>
          <p:cNvPr id="41988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828800"/>
            <a:ext cx="3429000" cy="2822575"/>
          </a:xfrm>
          <a:noFill/>
        </p:spPr>
      </p:pic>
      <p:pic>
        <p:nvPicPr>
          <p:cNvPr id="41989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919288"/>
            <a:ext cx="3794125" cy="2325687"/>
          </a:xfrm>
          <a:noFill/>
        </p:spPr>
      </p:pic>
    </p:spTree>
    <p:extLst>
      <p:ext uri="{BB962C8B-B14F-4D97-AF65-F5344CB8AC3E}">
        <p14:creationId xmlns:p14="http://schemas.microsoft.com/office/powerpoint/2010/main" val="10627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/>
        </p:nvGraphicFramePr>
        <p:xfrm>
          <a:off x="1525588" y="1947863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Chart" r:id="rId3" imgW="6096135" imgH="4067089" progId="MSGraph.Chart.8">
                  <p:embed followColorScheme="full"/>
                </p:oleObj>
              </mc:Choice>
              <mc:Fallback>
                <p:oleObj name="Chart" r:id="rId3" imgW="6096135" imgH="4067089" progId="MSGraph.Chart.8">
                  <p:embed followColorScheme="full"/>
                  <p:pic>
                    <p:nvPicPr>
                      <p:cNvPr id="1741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1947863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1947863"/>
            <a:ext cx="8231187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4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r>
              <a:rPr lang="tr-TR" b="1" dirty="0" err="1" smtClean="0"/>
              <a:t>Pearson</a:t>
            </a:r>
            <a:r>
              <a:rPr lang="tr-TR" b="1" dirty="0" smtClean="0"/>
              <a:t> korelasyon katsayısı: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246601"/>
              </p:ext>
            </p:extLst>
          </p:nvPr>
        </p:nvGraphicFramePr>
        <p:xfrm>
          <a:off x="1254385" y="2722268"/>
          <a:ext cx="11430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3" imgW="609336" imgH="444307" progId="Equation.3">
                  <p:embed/>
                </p:oleObj>
              </mc:Choice>
              <mc:Fallback>
                <p:oleObj name="Equation" r:id="rId3" imgW="609336" imgH="444307" progId="Equation.3">
                  <p:embed/>
                  <p:pic>
                    <p:nvPicPr>
                      <p:cNvPr id="18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385" y="2722268"/>
                        <a:ext cx="11430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414494"/>
              </p:ext>
            </p:extLst>
          </p:nvPr>
        </p:nvGraphicFramePr>
        <p:xfrm>
          <a:off x="4295775" y="2744788"/>
          <a:ext cx="24923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Denklem" r:id="rId5" imgW="1600200" imgH="520560" progId="Equation.3">
                  <p:embed/>
                </p:oleObj>
              </mc:Choice>
              <mc:Fallback>
                <p:oleObj name="Denklem" r:id="rId5" imgW="1600200" imgH="520560" progId="Equation.3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2744788"/>
                        <a:ext cx="2492375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718834" y="3862270"/>
            <a:ext cx="20441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altLang="tr-TR" dirty="0" smtClean="0"/>
              <a:t>K</a:t>
            </a:r>
            <a:r>
              <a:rPr lang="en-US" altLang="tr-TR" dirty="0" err="1" smtClean="0"/>
              <a:t>ovaryans</a:t>
            </a:r>
            <a:r>
              <a:rPr lang="en-US" altLang="tr-TR" dirty="0" smtClean="0"/>
              <a:t> </a:t>
            </a:r>
            <a:r>
              <a:rPr lang="tr-TR" altLang="tr-TR" dirty="0" smtClean="0"/>
              <a:t>formülü</a:t>
            </a:r>
            <a:r>
              <a:rPr lang="en-US" altLang="tr-TR" dirty="0" smtClean="0"/>
              <a:t> </a:t>
            </a:r>
            <a:endParaRPr lang="en-US" altLang="tr-TR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58850" y="3833068"/>
            <a:ext cx="1717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altLang="tr-TR" dirty="0" err="1" smtClean="0"/>
              <a:t>Pearson</a:t>
            </a:r>
            <a:r>
              <a:rPr lang="tr-TR" altLang="tr-TR" dirty="0" smtClean="0"/>
              <a:t> formülü</a:t>
            </a:r>
            <a:endParaRPr lang="en-US" altLang="tr-TR" dirty="0"/>
          </a:p>
        </p:txBody>
      </p:sp>
      <p:cxnSp>
        <p:nvCxnSpPr>
          <p:cNvPr id="9" name="Düz Ok Bağlayıcısı 8"/>
          <p:cNvCxnSpPr/>
          <p:nvPr/>
        </p:nvCxnSpPr>
        <p:spPr>
          <a:xfrm flipH="1" flipV="1">
            <a:off x="2684454" y="2971800"/>
            <a:ext cx="1339849" cy="2948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Dikdörtgen 2"/>
          <p:cNvSpPr/>
          <p:nvPr/>
        </p:nvSpPr>
        <p:spPr>
          <a:xfrm>
            <a:off x="912252" y="4678304"/>
            <a:ext cx="716494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dirty="0"/>
              <a:t>Pearson </a:t>
            </a:r>
            <a:r>
              <a:rPr lang="en-US" altLang="tr-TR" dirty="0" err="1"/>
              <a:t>korelasyonu</a:t>
            </a:r>
            <a:r>
              <a:rPr lang="en-US" altLang="tr-TR" dirty="0"/>
              <a:t> </a:t>
            </a:r>
            <a:r>
              <a:rPr lang="en-US" altLang="tr-TR" dirty="0" err="1"/>
              <a:t>iki</a:t>
            </a:r>
            <a:r>
              <a:rPr lang="en-US" altLang="tr-TR" dirty="0"/>
              <a:t> </a:t>
            </a:r>
            <a:r>
              <a:rPr lang="en-US" altLang="tr-TR" dirty="0" smtClean="0"/>
              <a:t>de</a:t>
            </a:r>
            <a:r>
              <a:rPr lang="tr-TR" altLang="tr-TR" dirty="0" smtClean="0"/>
              <a:t>ğ</a:t>
            </a:r>
            <a:r>
              <a:rPr lang="en-US" altLang="tr-TR" dirty="0" err="1" smtClean="0"/>
              <a:t>iskenin</a:t>
            </a:r>
            <a:r>
              <a:rPr lang="en-US" altLang="tr-TR" dirty="0" smtClean="0"/>
              <a:t> </a:t>
            </a:r>
            <a:r>
              <a:rPr lang="tr-TR" altLang="tr-TR" dirty="0" err="1" smtClean="0"/>
              <a:t>kovaryansının</a:t>
            </a:r>
            <a:r>
              <a:rPr lang="tr-TR" altLang="tr-TR" dirty="0" smtClean="0"/>
              <a:t> </a:t>
            </a:r>
            <a:r>
              <a:rPr lang="en-US" altLang="tr-TR" dirty="0" smtClean="0"/>
              <a:t>her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tr-TR" altLang="tr-TR" dirty="0" smtClean="0"/>
              <a:t>değişkenin</a:t>
            </a:r>
            <a:r>
              <a:rPr lang="en-US" altLang="tr-TR" dirty="0" smtClean="0"/>
              <a:t> </a:t>
            </a:r>
            <a:r>
              <a:rPr lang="en-US" altLang="tr-TR" dirty="0" err="1"/>
              <a:t>standart</a:t>
            </a:r>
            <a:r>
              <a:rPr lang="en-US" altLang="tr-TR" dirty="0"/>
              <a:t> </a:t>
            </a:r>
            <a:r>
              <a:rPr lang="tr-TR" altLang="tr-TR" dirty="0" smtClean="0"/>
              <a:t>sapmalarının</a:t>
            </a:r>
            <a:r>
              <a:rPr lang="en-US" altLang="tr-TR" dirty="0" smtClean="0"/>
              <a:t> </a:t>
            </a:r>
            <a:r>
              <a:rPr lang="tr-TR" altLang="tr-TR" dirty="0" smtClean="0"/>
              <a:t>çarpımına bölünmesiyle </a:t>
            </a:r>
            <a:r>
              <a:rPr lang="en-US" altLang="tr-TR" dirty="0" err="1" smtClean="0"/>
              <a:t>elde</a:t>
            </a:r>
            <a:r>
              <a:rPr lang="en-US" altLang="tr-TR" dirty="0" smtClean="0"/>
              <a:t> </a:t>
            </a:r>
            <a:r>
              <a:rPr lang="en-US" altLang="tr-TR" dirty="0" err="1"/>
              <a:t>edilir</a:t>
            </a:r>
            <a:r>
              <a:rPr lang="en-US" alt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21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r>
              <a:rPr lang="tr-TR" b="1" dirty="0" smtClean="0"/>
              <a:t>Örnek</a:t>
            </a: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6428"/>
              </p:ext>
            </p:extLst>
          </p:nvPr>
        </p:nvGraphicFramePr>
        <p:xfrm>
          <a:off x="762000" y="2743200"/>
          <a:ext cx="3657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8834228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76312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82452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Dilbilgisi</a:t>
                      </a:r>
                      <a:r>
                        <a:rPr lang="tr-TR" baseline="0" dirty="0" smtClean="0"/>
                        <a:t> Puanı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Yazma Puanı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96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985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439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80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4147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4730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751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420019"/>
                  </a:ext>
                </a:extLst>
              </a:tr>
            </a:tbl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62600" y="3429000"/>
            <a:ext cx="25145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altLang="tr-TR" dirty="0" smtClean="0"/>
              <a:t>Korelasyonu hesaplayın ve yorumlayın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398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r>
              <a:rPr lang="tr-TR" dirty="0" smtClean="0"/>
              <a:t>Sınıf içi uygulama – EXCEL -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3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Verilerin Düzenlenmesi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tr-TR" altLang="tr-TR" sz="2400" dirty="0">
                <a:cs typeface="Times New Roman" panose="02020603050405020304" pitchFamily="18" charset="0"/>
              </a:rPr>
              <a:t>Verilen örnekte İstatistik testi sonucu elde edilen puanlar grupta belli bir sıklık göstermektedirler.</a:t>
            </a:r>
          </a:p>
          <a:p>
            <a:pPr lvl="1"/>
            <a:r>
              <a:rPr lang="tr-TR" altLang="tr-TR" sz="2000" dirty="0">
                <a:cs typeface="Times New Roman" panose="02020603050405020304" pitchFamily="18" charset="0"/>
              </a:rPr>
              <a:t>Grupta,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15 </a:t>
            </a:r>
            <a:r>
              <a:rPr lang="tr-TR" altLang="tr-TR" sz="2000" dirty="0">
                <a:cs typeface="Times New Roman" panose="02020603050405020304" pitchFamily="18" charset="0"/>
              </a:rPr>
              <a:t>puan alan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3 </a:t>
            </a:r>
            <a:r>
              <a:rPr lang="tr-TR" altLang="tr-TR" sz="2000" dirty="0">
                <a:cs typeface="Times New Roman" panose="02020603050405020304" pitchFamily="18" charset="0"/>
              </a:rPr>
              <a:t>öğrenci varken,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45 puan </a:t>
            </a:r>
            <a:r>
              <a:rPr lang="tr-TR" altLang="tr-TR" sz="2000" dirty="0">
                <a:cs typeface="Times New Roman" panose="02020603050405020304" pitchFamily="18" charset="0"/>
              </a:rPr>
              <a:t>alan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4 öğrenci</a:t>
            </a:r>
            <a:r>
              <a:rPr lang="tr-TR" altLang="tr-TR" sz="2000" dirty="0">
                <a:cs typeface="Times New Roman" panose="02020603050405020304" pitchFamily="18" charset="0"/>
              </a:rPr>
              <a:t>,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55 </a:t>
            </a:r>
            <a:r>
              <a:rPr lang="tr-TR" altLang="tr-TR" sz="2000" dirty="0">
                <a:cs typeface="Times New Roman" panose="02020603050405020304" pitchFamily="18" charset="0"/>
              </a:rPr>
              <a:t>puan alan ise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9 </a:t>
            </a:r>
            <a:r>
              <a:rPr lang="tr-TR" altLang="tr-TR" sz="2000" dirty="0">
                <a:cs typeface="Times New Roman" panose="02020603050405020304" pitchFamily="18" charset="0"/>
              </a:rPr>
              <a:t>öğrenci vardır.</a:t>
            </a:r>
          </a:p>
          <a:p>
            <a:pPr lvl="1"/>
            <a:r>
              <a:rPr lang="tr-TR" altLang="tr-TR" sz="2000" dirty="0">
                <a:cs typeface="Times New Roman" panose="02020603050405020304" pitchFamily="18" charset="0"/>
              </a:rPr>
              <a:t>Puanlar, grupta bulunuş sıklıklarına göre özetlenebilirler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29671"/>
              </p:ext>
            </p:extLst>
          </p:nvPr>
        </p:nvGraphicFramePr>
        <p:xfrm>
          <a:off x="457200" y="1417638"/>
          <a:ext cx="3352800" cy="5257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134323517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223886485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316153612"/>
                    </a:ext>
                  </a:extLst>
                </a:gridCol>
              </a:tblGrid>
              <a:tr h="6499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Puan 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Frekans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Yığılmalı Frekans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8760571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6170882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15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4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5461902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25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1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40074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30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5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9551737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35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1641053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45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9722514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55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9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26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3283184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60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29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6422253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70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32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0652875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75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35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375196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80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36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2624624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85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38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706138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90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39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4347560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95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40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0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8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r>
              <a:rPr lang="tr-TR" b="1" dirty="0" smtClean="0"/>
              <a:t>Nokta çift serili korelasyon</a:t>
            </a:r>
          </a:p>
          <a:p>
            <a:r>
              <a:rPr lang="tr-TR" dirty="0" smtClean="0"/>
              <a:t>Değişkenlerden biri sürekli diğerinin iki kategorili olduğu zaman kullanılır. </a:t>
            </a:r>
          </a:p>
          <a:p>
            <a:endParaRPr lang="tr-TR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86001"/>
              </p:ext>
            </p:extLst>
          </p:nvPr>
        </p:nvGraphicFramePr>
        <p:xfrm>
          <a:off x="444500" y="4006850"/>
          <a:ext cx="28194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Denklem" r:id="rId3" imgW="1206360" imgH="507960" progId="Equation.3">
                  <p:embed/>
                </p:oleObj>
              </mc:Choice>
              <mc:Fallback>
                <p:oleObj name="Denklem" r:id="rId3" imgW="1206360" imgH="507960" progId="Equation.3">
                  <p:embed/>
                  <p:pic>
                    <p:nvPicPr>
                      <p:cNvPr id="194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006850"/>
                        <a:ext cx="2819400" cy="1282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62400" y="3656012"/>
            <a:ext cx="51562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dirty="0" smtClean="0"/>
              <a:t>1 olarak kodlanan grubun sürekli değişkenlerine ait aritmetik ortalaması</a:t>
            </a:r>
          </a:p>
          <a:p>
            <a:pPr eaLnBrk="1" hangingPunct="1"/>
            <a:r>
              <a:rPr lang="tr-TR" altLang="tr-TR" dirty="0" smtClean="0"/>
              <a:t>Sürekli değişkene ait tüm puanların aritmetik ortalaması</a:t>
            </a:r>
          </a:p>
          <a:p>
            <a:pPr eaLnBrk="1" hangingPunct="1"/>
            <a:r>
              <a:rPr lang="tr-TR" altLang="tr-TR" dirty="0" err="1" smtClean="0"/>
              <a:t>Sx</a:t>
            </a:r>
            <a:r>
              <a:rPr lang="tr-TR" altLang="tr-TR" dirty="0"/>
              <a:t> </a:t>
            </a:r>
            <a:r>
              <a:rPr lang="tr-TR" altLang="tr-TR" dirty="0" smtClean="0"/>
              <a:t>= sürekli değişkene ait puanların standart sapması</a:t>
            </a:r>
          </a:p>
          <a:p>
            <a:pPr eaLnBrk="1" hangingPunct="1"/>
            <a:r>
              <a:rPr lang="tr-TR" altLang="tr-TR" dirty="0" smtClean="0"/>
              <a:t>P1 = süreksiz değişkende 1 ile kodlananların oranı</a:t>
            </a:r>
          </a:p>
          <a:p>
            <a:pPr eaLnBrk="1" hangingPunct="1"/>
            <a:r>
              <a:rPr lang="tr-TR" altLang="tr-TR" dirty="0" smtClean="0"/>
              <a:t>q1= süreksiz değişkende 0 ile kodlananların oranı </a:t>
            </a:r>
          </a:p>
        </p:txBody>
      </p:sp>
    </p:spTree>
    <p:extLst>
      <p:ext uri="{BB962C8B-B14F-4D97-AF65-F5344CB8AC3E}">
        <p14:creationId xmlns:p14="http://schemas.microsoft.com/office/powerpoint/2010/main" val="16209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8885163"/>
              </p:ext>
            </p:extLst>
          </p:nvPr>
        </p:nvGraphicFramePr>
        <p:xfrm>
          <a:off x="457199" y="1828800"/>
          <a:ext cx="4114800" cy="4302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27973259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72084355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59606248"/>
                    </a:ext>
                  </a:extLst>
                </a:gridCol>
              </a:tblGrid>
              <a:tr h="659343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</a:rPr>
                        <a:t>Öğrenci </a:t>
                      </a:r>
                      <a:r>
                        <a:rPr lang="tr-TR" sz="2000" u="none" strike="noStrike" dirty="0" err="1">
                          <a:effectLst/>
                        </a:rPr>
                        <a:t>no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Çalışma Durumu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Kaygı Test Puanı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982040634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68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1371838685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65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3504757997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64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3025045977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50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2316401006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0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42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3905962071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6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0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40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223814400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0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40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2418210784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38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4285492756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9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38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3568632016"/>
                  </a:ext>
                </a:extLst>
              </a:tr>
              <a:tr h="364278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32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4" marR="8784" marT="8784" marB="0" anchor="b"/>
                </a:tc>
                <a:extLst>
                  <a:ext uri="{0D108BD9-81ED-4DB2-BD59-A6C34878D82A}">
                    <a16:rowId xmlns:a16="http://schemas.microsoft.com/office/drawing/2014/main" val="1090529489"/>
                  </a:ext>
                </a:extLst>
              </a:tr>
            </a:tbl>
          </a:graphicData>
        </a:graphic>
      </p:graphicFrame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/>
              <a:t>Nokta çift serili korelasyonu hesaplayın ve yorumlayın.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37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8229600" cy="2074863"/>
          </a:xfrm>
        </p:spPr>
        <p:txBody>
          <a:bodyPr/>
          <a:lstStyle/>
          <a:p>
            <a:r>
              <a:rPr lang="tr-TR" dirty="0" smtClean="0"/>
              <a:t>Sınıf İçi Uygulama – EXCEL-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9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r>
              <a:rPr lang="tr-TR" dirty="0" smtClean="0"/>
              <a:t>Korelasyon ve neden sonuç ilişkisi arasında bağ kurulabilir mi?</a:t>
            </a:r>
          </a:p>
          <a:p>
            <a:r>
              <a:rPr lang="tr-TR" dirty="0" smtClean="0"/>
              <a:t>İlköğretim çağındaki çocukların ayakkabı numaraları ile zeka düzeyleri arasında bir ilişki var mıdır?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30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dirty="0" smtClean="0"/>
              <a:t>Verilerin </a:t>
            </a:r>
            <a:r>
              <a:rPr lang="tr-TR" altLang="tr-TR" dirty="0"/>
              <a:t>Düzenlenmesi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altLang="tr-TR" sz="3000" dirty="0"/>
              <a:t>Verilerin Gruplandırılması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600" dirty="0" err="1"/>
              <a:t>Veri</a:t>
            </a:r>
            <a:r>
              <a:rPr lang="en-US" altLang="tr-TR" sz="2600" dirty="0"/>
              <a:t> say</a:t>
            </a:r>
            <a:r>
              <a:rPr lang="tr-TR" altLang="tr-TR" sz="2600" dirty="0"/>
              <a:t>ı</a:t>
            </a:r>
            <a:r>
              <a:rPr lang="en-US" altLang="tr-TR" sz="2600" dirty="0"/>
              <a:t>s</a:t>
            </a:r>
            <a:r>
              <a:rPr lang="tr-TR" altLang="tr-TR" sz="2600" dirty="0"/>
              <a:t>ı</a:t>
            </a:r>
            <a:r>
              <a:rPr lang="en-US" altLang="tr-TR" sz="2600" dirty="0"/>
              <a:t>n</a:t>
            </a:r>
            <a:r>
              <a:rPr lang="tr-TR" altLang="tr-TR" sz="2600" dirty="0"/>
              <a:t>ı</a:t>
            </a:r>
            <a:r>
              <a:rPr lang="en-US" altLang="tr-TR" sz="2600" dirty="0"/>
              <a:t>n y</a:t>
            </a:r>
            <a:r>
              <a:rPr lang="tr-TR" altLang="tr-TR" sz="2600" dirty="0"/>
              <a:t>ü</a:t>
            </a:r>
            <a:r>
              <a:rPr lang="en-US" altLang="tr-TR" sz="2600" dirty="0" err="1"/>
              <a:t>ksek</a:t>
            </a:r>
            <a:r>
              <a:rPr lang="en-US" altLang="tr-TR" sz="2600" dirty="0"/>
              <a:t> </a:t>
            </a:r>
            <a:r>
              <a:rPr lang="en-US" altLang="tr-TR" sz="2600" dirty="0" err="1"/>
              <a:t>oldu</a:t>
            </a:r>
            <a:r>
              <a:rPr lang="tr-TR" altLang="tr-TR" sz="2600" dirty="0"/>
              <a:t>ğ</a:t>
            </a:r>
            <a:r>
              <a:rPr lang="en-US" altLang="tr-TR" sz="2600" dirty="0"/>
              <a:t>u </a:t>
            </a:r>
            <a:r>
              <a:rPr lang="en-US" altLang="tr-TR" sz="2600" dirty="0" err="1"/>
              <a:t>durumlarda</a:t>
            </a:r>
            <a:r>
              <a:rPr lang="en-US" altLang="tr-TR" sz="2600" dirty="0"/>
              <a:t>, </a:t>
            </a:r>
            <a:r>
              <a:rPr lang="en-US" altLang="tr-TR" sz="2600" dirty="0" err="1"/>
              <a:t>birden</a:t>
            </a:r>
            <a:r>
              <a:rPr lang="en-US" altLang="tr-TR" sz="2600" dirty="0"/>
              <a:t> </a:t>
            </a:r>
            <a:r>
              <a:rPr lang="en-US" altLang="tr-TR" sz="2600" dirty="0" err="1"/>
              <a:t>fazla</a:t>
            </a:r>
            <a:r>
              <a:rPr lang="en-US" altLang="tr-TR" sz="2600" dirty="0"/>
              <a:t> de</a:t>
            </a:r>
            <a:r>
              <a:rPr lang="tr-TR" altLang="tr-TR" sz="2600" dirty="0"/>
              <a:t>ğ</a:t>
            </a:r>
            <a:r>
              <a:rPr lang="en-US" altLang="tr-TR" sz="2600" dirty="0" err="1"/>
              <a:t>eri</a:t>
            </a:r>
            <a:r>
              <a:rPr lang="en-US" altLang="tr-TR" sz="2600" dirty="0"/>
              <a:t> </a:t>
            </a:r>
            <a:r>
              <a:rPr lang="en-US" altLang="tr-TR" sz="2600" dirty="0" err="1"/>
              <a:t>i</a:t>
            </a:r>
            <a:r>
              <a:rPr lang="tr-TR" altLang="tr-TR" sz="2600" dirty="0"/>
              <a:t>ç</a:t>
            </a:r>
            <a:r>
              <a:rPr lang="en-US" altLang="tr-TR" sz="2600" dirty="0" err="1"/>
              <a:t>ine</a:t>
            </a:r>
            <a:r>
              <a:rPr lang="en-US" altLang="tr-TR" sz="2600" dirty="0"/>
              <a:t> </a:t>
            </a:r>
            <a:r>
              <a:rPr lang="en-US" altLang="tr-TR" sz="2600" dirty="0" err="1"/>
              <a:t>alacak</a:t>
            </a:r>
            <a:r>
              <a:rPr lang="en-US" altLang="tr-TR" sz="2600" dirty="0"/>
              <a:t> </a:t>
            </a:r>
            <a:r>
              <a:rPr lang="en-US" altLang="tr-TR" sz="2600" dirty="0" err="1"/>
              <a:t>gruplar</a:t>
            </a:r>
            <a:r>
              <a:rPr lang="en-US" altLang="tr-TR" sz="2600" dirty="0"/>
              <a:t> </a:t>
            </a:r>
            <a:r>
              <a:rPr lang="en-US" altLang="tr-TR" sz="2600" dirty="0" err="1"/>
              <a:t>belirlenerek</a:t>
            </a:r>
            <a:r>
              <a:rPr lang="en-US" altLang="tr-TR" sz="2600" dirty="0"/>
              <a:t> </a:t>
            </a:r>
            <a:r>
              <a:rPr lang="en-US" altLang="tr-TR" sz="2600" dirty="0" err="1"/>
              <a:t>veriler</a:t>
            </a:r>
            <a:r>
              <a:rPr lang="en-US" altLang="tr-TR" sz="2600" dirty="0"/>
              <a:t> </a:t>
            </a:r>
            <a:r>
              <a:rPr lang="en-US" altLang="tr-TR" sz="2600" dirty="0" err="1"/>
              <a:t>grupland</a:t>
            </a:r>
            <a:r>
              <a:rPr lang="tr-TR" altLang="tr-TR" sz="2600" dirty="0"/>
              <a:t>ı</a:t>
            </a:r>
            <a:r>
              <a:rPr lang="en-US" altLang="tr-TR" sz="2600" dirty="0"/>
              <a:t>r</a:t>
            </a:r>
            <a:r>
              <a:rPr lang="tr-TR" altLang="tr-TR" sz="2600" dirty="0"/>
              <a:t>ı</a:t>
            </a:r>
            <a:r>
              <a:rPr lang="en-US" altLang="tr-TR" sz="2600" dirty="0" err="1"/>
              <a:t>labilir</a:t>
            </a:r>
            <a:r>
              <a:rPr lang="en-US" altLang="tr-TR" sz="2600" dirty="0"/>
              <a:t>. </a:t>
            </a:r>
            <a:endParaRPr lang="tr-TR" altLang="tr-TR" sz="2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600" dirty="0" smtClean="0"/>
              <a:t>Grup oluşturulurken dikkat edilmesi gerekenler: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2200" dirty="0" smtClean="0"/>
              <a:t>İ</a:t>
            </a:r>
            <a:r>
              <a:rPr lang="en-US" altLang="tr-TR" sz="2200" dirty="0" err="1"/>
              <a:t>stenilen</a:t>
            </a:r>
            <a:r>
              <a:rPr lang="en-US" altLang="tr-TR" sz="2200" dirty="0"/>
              <a:t> say</a:t>
            </a:r>
            <a:r>
              <a:rPr lang="tr-TR" altLang="tr-TR" sz="2200" dirty="0"/>
              <a:t>ı</a:t>
            </a:r>
            <a:r>
              <a:rPr lang="en-US" altLang="tr-TR" sz="2200" dirty="0"/>
              <a:t>da </a:t>
            </a:r>
            <a:r>
              <a:rPr lang="en-US" altLang="tr-TR" sz="2200" dirty="0" err="1"/>
              <a:t>grup</a:t>
            </a:r>
            <a:r>
              <a:rPr lang="en-US" altLang="tr-TR" sz="2200" dirty="0"/>
              <a:t> al</a:t>
            </a:r>
            <a:r>
              <a:rPr lang="tr-TR" altLang="tr-TR" sz="2200" dirty="0"/>
              <a:t>ı</a:t>
            </a:r>
            <a:r>
              <a:rPr lang="en-US" altLang="tr-TR" sz="2200" dirty="0" err="1"/>
              <a:t>nabilir</a:t>
            </a:r>
            <a:r>
              <a:rPr lang="en-US" altLang="tr-TR" sz="2200" dirty="0" smtClean="0"/>
              <a:t>.</a:t>
            </a:r>
            <a:r>
              <a:rPr lang="tr-TR" altLang="tr-TR" sz="2200" dirty="0" smtClean="0"/>
              <a:t> </a:t>
            </a:r>
            <a:r>
              <a:rPr lang="en-US" altLang="tr-TR" sz="2200" dirty="0" err="1" smtClean="0"/>
              <a:t>Ancak</a:t>
            </a:r>
            <a:r>
              <a:rPr lang="en-US" altLang="tr-TR" sz="2200" dirty="0" smtClean="0"/>
              <a:t> </a:t>
            </a:r>
            <a:r>
              <a:rPr lang="en-US" altLang="tr-TR" sz="2200" dirty="0" err="1"/>
              <a:t>genelde</a:t>
            </a:r>
            <a:r>
              <a:rPr lang="en-US" altLang="tr-TR" sz="2200" dirty="0"/>
              <a:t> </a:t>
            </a:r>
            <a:r>
              <a:rPr lang="en-US" altLang="tr-TR" sz="2200" dirty="0" err="1"/>
              <a:t>en</a:t>
            </a:r>
            <a:r>
              <a:rPr lang="en-US" altLang="tr-TR" sz="2200" dirty="0"/>
              <a:t> </a:t>
            </a:r>
            <a:r>
              <a:rPr lang="en-US" altLang="tr-TR" sz="2200" dirty="0" err="1"/>
              <a:t>az</a:t>
            </a:r>
            <a:r>
              <a:rPr lang="en-US" altLang="tr-TR" sz="2200" dirty="0"/>
              <a:t> 5, </a:t>
            </a:r>
            <a:r>
              <a:rPr lang="en-US" altLang="tr-TR" sz="2200" dirty="0" err="1"/>
              <a:t>en</a:t>
            </a:r>
            <a:r>
              <a:rPr lang="en-US" altLang="tr-TR" sz="2200" dirty="0"/>
              <a:t> </a:t>
            </a:r>
            <a:r>
              <a:rPr lang="en-US" altLang="tr-TR" sz="2200" dirty="0" err="1"/>
              <a:t>fazla</a:t>
            </a:r>
            <a:r>
              <a:rPr lang="en-US" altLang="tr-TR" sz="2200" dirty="0"/>
              <a:t> 18 </a:t>
            </a:r>
            <a:r>
              <a:rPr lang="en-US" altLang="tr-TR" sz="2200" dirty="0" err="1"/>
              <a:t>grup</a:t>
            </a:r>
            <a:r>
              <a:rPr lang="en-US" altLang="tr-TR" sz="2200" dirty="0"/>
              <a:t> al</a:t>
            </a:r>
            <a:r>
              <a:rPr lang="tr-TR" altLang="tr-TR" sz="2200" dirty="0"/>
              <a:t>ı</a:t>
            </a:r>
            <a:r>
              <a:rPr lang="en-US" altLang="tr-TR" sz="2200" dirty="0"/>
              <a:t>n</a:t>
            </a:r>
            <a:r>
              <a:rPr lang="tr-TR" altLang="tr-TR" sz="2200" dirty="0"/>
              <a:t>ı</a:t>
            </a:r>
            <a:r>
              <a:rPr lang="en-US" altLang="tr-TR" sz="2200" dirty="0"/>
              <a:t>r. </a:t>
            </a:r>
            <a:endParaRPr lang="tr-TR" altLang="tr-TR" sz="2200" dirty="0" smtClean="0"/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tr-TR" sz="2200" dirty="0" err="1" smtClean="0"/>
              <a:t>Gruplar</a:t>
            </a:r>
            <a:r>
              <a:rPr lang="en-US" altLang="tr-TR" sz="2200" dirty="0" smtClean="0"/>
              <a:t> </a:t>
            </a:r>
            <a:r>
              <a:rPr lang="en-US" altLang="tr-TR" sz="2200" dirty="0" err="1"/>
              <a:t>olu</a:t>
            </a:r>
            <a:r>
              <a:rPr lang="tr-TR" altLang="tr-TR" sz="2200" dirty="0"/>
              <a:t>ş</a:t>
            </a:r>
            <a:r>
              <a:rPr lang="en-US" altLang="tr-TR" sz="2200" dirty="0" err="1"/>
              <a:t>turulurken</a:t>
            </a:r>
            <a:r>
              <a:rPr lang="en-US" altLang="tr-TR" sz="2200" dirty="0"/>
              <a:t> </a:t>
            </a:r>
            <a:r>
              <a:rPr lang="en-US" altLang="tr-TR" sz="2200" dirty="0" err="1"/>
              <a:t>herbir</a:t>
            </a:r>
            <a:r>
              <a:rPr lang="en-US" altLang="tr-TR" sz="2200" dirty="0"/>
              <a:t> de</a:t>
            </a:r>
            <a:r>
              <a:rPr lang="tr-TR" altLang="tr-TR" sz="2200" dirty="0"/>
              <a:t>ğ</a:t>
            </a:r>
            <a:r>
              <a:rPr lang="en-US" altLang="tr-TR" sz="2200" dirty="0" err="1"/>
              <a:t>er</a:t>
            </a:r>
            <a:r>
              <a:rPr lang="en-US" altLang="tr-TR" sz="2200" dirty="0"/>
              <a:t> </a:t>
            </a:r>
            <a:r>
              <a:rPr lang="en-US" altLang="tr-TR" sz="2200" dirty="0" err="1"/>
              <a:t>tek</a:t>
            </a:r>
            <a:r>
              <a:rPr lang="en-US" altLang="tr-TR" sz="2200" dirty="0"/>
              <a:t> </a:t>
            </a:r>
            <a:r>
              <a:rPr lang="en-US" altLang="tr-TR" sz="2200" dirty="0" err="1"/>
              <a:t>bir</a:t>
            </a:r>
            <a:r>
              <a:rPr lang="en-US" altLang="tr-TR" sz="2200" dirty="0"/>
              <a:t> </a:t>
            </a:r>
            <a:r>
              <a:rPr lang="en-US" altLang="tr-TR" sz="2200" dirty="0" err="1"/>
              <a:t>gruba</a:t>
            </a:r>
            <a:r>
              <a:rPr lang="en-US" altLang="tr-TR" sz="2200" dirty="0"/>
              <a:t> d</a:t>
            </a:r>
            <a:r>
              <a:rPr lang="tr-TR" altLang="tr-TR" sz="2200" dirty="0"/>
              <a:t>üş</a:t>
            </a:r>
            <a:r>
              <a:rPr lang="en-US" altLang="tr-TR" sz="2200" dirty="0" err="1" smtClean="0"/>
              <a:t>melidir</a:t>
            </a:r>
            <a:r>
              <a:rPr lang="en-US" altLang="tr-TR" sz="2200" dirty="0" smtClean="0"/>
              <a:t>.</a:t>
            </a:r>
            <a:endParaRPr lang="tr-TR" altLang="tr-TR" sz="2200" dirty="0" smtClean="0"/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tr-TR" sz="2200" dirty="0" smtClean="0"/>
              <a:t>Her </a:t>
            </a:r>
            <a:r>
              <a:rPr lang="en-US" altLang="tr-TR" sz="2200" dirty="0" err="1"/>
              <a:t>grup</a:t>
            </a:r>
            <a:r>
              <a:rPr lang="en-US" altLang="tr-TR" sz="2200" dirty="0"/>
              <a:t> </a:t>
            </a:r>
            <a:r>
              <a:rPr lang="en-US" altLang="tr-TR" sz="2200" dirty="0" err="1"/>
              <a:t>aral</a:t>
            </a:r>
            <a:r>
              <a:rPr lang="tr-TR" altLang="tr-TR" sz="2200" dirty="0" err="1"/>
              <a:t>ığı</a:t>
            </a:r>
            <a:r>
              <a:rPr lang="en-US" altLang="tr-TR" sz="2200" dirty="0"/>
              <a:t> e</a:t>
            </a:r>
            <a:r>
              <a:rPr lang="tr-TR" altLang="tr-TR" sz="2200" dirty="0"/>
              <a:t>ş</a:t>
            </a:r>
            <a:r>
              <a:rPr lang="en-US" altLang="tr-TR" sz="2200" dirty="0"/>
              <a:t>it </a:t>
            </a:r>
            <a:r>
              <a:rPr lang="en-US" altLang="tr-TR" sz="2200" dirty="0" err="1"/>
              <a:t>olmal</a:t>
            </a:r>
            <a:r>
              <a:rPr lang="tr-TR" altLang="tr-TR" sz="2200" dirty="0"/>
              <a:t>ı</a:t>
            </a:r>
            <a:r>
              <a:rPr lang="en-US" altLang="tr-TR" sz="2200" dirty="0"/>
              <a:t>d</a:t>
            </a:r>
            <a:r>
              <a:rPr lang="tr-TR" altLang="tr-TR" sz="2200" dirty="0"/>
              <a:t>ı</a:t>
            </a:r>
            <a:r>
              <a:rPr lang="en-US" altLang="tr-TR" sz="2200" dirty="0"/>
              <a:t>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492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Verilerin Düzenlenmesi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800" dirty="0"/>
              <a:t>Verilerin Gruplandırılmasındaki Basamaklar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tr-TR" altLang="tr-TR" sz="2400" dirty="0" smtClean="0"/>
              <a:t>Gruptaki </a:t>
            </a:r>
            <a:r>
              <a:rPr lang="tr-TR" altLang="tr-TR" sz="2400" dirty="0"/>
              <a:t>en yüksek değer ile en düşük değer arasındaki fark hesaplanarak değer aralığı belirlenir.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tr-TR" altLang="tr-TR" sz="2200" dirty="0" smtClean="0"/>
              <a:t>* R </a:t>
            </a:r>
            <a:r>
              <a:rPr lang="tr-TR" altLang="tr-TR" sz="2200" dirty="0"/>
              <a:t>= Y – K = </a:t>
            </a:r>
            <a:r>
              <a:rPr lang="tr-TR" altLang="tr-TR" sz="2200" dirty="0" smtClean="0"/>
              <a:t>95 </a:t>
            </a:r>
            <a:r>
              <a:rPr lang="tr-TR" altLang="tr-TR" sz="2200" dirty="0"/>
              <a:t>– </a:t>
            </a:r>
            <a:r>
              <a:rPr lang="tr-TR" altLang="tr-TR" sz="2200" dirty="0" smtClean="0"/>
              <a:t>10 </a:t>
            </a:r>
            <a:r>
              <a:rPr lang="tr-TR" altLang="tr-TR" sz="2200" dirty="0"/>
              <a:t>= </a:t>
            </a:r>
            <a:r>
              <a:rPr lang="tr-TR" altLang="tr-TR" sz="2200" dirty="0" smtClean="0"/>
              <a:t>85</a:t>
            </a:r>
            <a:endParaRPr lang="tr-TR" altLang="tr-TR" sz="22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tr-TR" altLang="tr-TR" sz="2400" dirty="0" smtClean="0"/>
              <a:t>Grup </a:t>
            </a:r>
            <a:r>
              <a:rPr lang="tr-TR" altLang="tr-TR" sz="2400" dirty="0"/>
              <a:t>sayısına karar verilir. </a:t>
            </a:r>
            <a:endParaRPr lang="tr-TR" altLang="tr-TR" sz="24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tr-TR" altLang="tr-TR" sz="2400" dirty="0" smtClean="0"/>
              <a:t>	* Örneğin, 10 </a:t>
            </a:r>
            <a:endParaRPr lang="tr-TR" altLang="tr-TR" sz="24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tr-TR" altLang="tr-TR" sz="2400" dirty="0" smtClean="0"/>
              <a:t>Değer </a:t>
            </a:r>
            <a:r>
              <a:rPr lang="tr-TR" altLang="tr-TR" sz="2400" dirty="0"/>
              <a:t>aralığı grup sayısına bölünerek grup aralığı (grup genişliği) hesaplanır. </a:t>
            </a:r>
          </a:p>
          <a:p>
            <a:pPr lvl="2">
              <a:lnSpc>
                <a:spcPct val="80000"/>
              </a:lnSpc>
            </a:pPr>
            <a:r>
              <a:rPr lang="tr-TR" altLang="tr-TR" sz="2200" dirty="0" smtClean="0"/>
              <a:t>85 </a:t>
            </a:r>
            <a:r>
              <a:rPr lang="tr-TR" altLang="tr-TR" sz="2200" dirty="0"/>
              <a:t>/ </a:t>
            </a:r>
            <a:r>
              <a:rPr lang="tr-TR" altLang="tr-TR" sz="2200" dirty="0" smtClean="0"/>
              <a:t>10 </a:t>
            </a:r>
            <a:r>
              <a:rPr lang="tr-TR" altLang="tr-TR" sz="2200" dirty="0"/>
              <a:t>= </a:t>
            </a:r>
            <a:r>
              <a:rPr lang="tr-TR" altLang="tr-TR" sz="2200" dirty="0" smtClean="0"/>
              <a:t>8.5 </a:t>
            </a:r>
            <a:r>
              <a:rPr lang="tr-TR" altLang="tr-TR" sz="2200" dirty="0"/>
              <a:t>(</a:t>
            </a:r>
            <a:r>
              <a:rPr lang="en-US" altLang="tr-TR" sz="2200" dirty="0" err="1"/>
              <a:t>bir</a:t>
            </a:r>
            <a:r>
              <a:rPr lang="en-US" altLang="tr-TR" sz="2200" dirty="0"/>
              <a:t> </a:t>
            </a:r>
            <a:r>
              <a:rPr lang="tr-TR" altLang="tr-TR" sz="2200" dirty="0" err="1"/>
              <a:t>ü</a:t>
            </a:r>
            <a:r>
              <a:rPr lang="en-US" altLang="tr-TR" sz="2200" dirty="0" err="1" smtClean="0"/>
              <a:t>st</a:t>
            </a:r>
            <a:r>
              <a:rPr lang="en-US" altLang="tr-TR" sz="2200" dirty="0" smtClean="0"/>
              <a:t> </a:t>
            </a:r>
            <a:r>
              <a:rPr lang="tr-TR" altLang="tr-TR" sz="2200" dirty="0"/>
              <a:t>tam sayıya yuvarlanır = 9</a:t>
            </a:r>
            <a:r>
              <a:rPr lang="tr-TR" altLang="tr-TR" sz="2200" dirty="0" smtClean="0"/>
              <a:t>)</a:t>
            </a:r>
            <a:endParaRPr lang="tr-TR" altLang="tr-TR" sz="2200" dirty="0"/>
          </a:p>
          <a:p>
            <a:pPr lvl="2">
              <a:lnSpc>
                <a:spcPct val="80000"/>
              </a:lnSpc>
              <a:buNone/>
            </a:pPr>
            <a:r>
              <a:rPr lang="tr-TR" altLang="tr-TR" sz="2200" dirty="0"/>
              <a:t>	</a:t>
            </a:r>
            <a:r>
              <a:rPr lang="tr-TR" altLang="tr-TR" sz="2200" dirty="0" smtClean="0"/>
              <a:t>Grup sayısıyla grup aralığı arasında ters orantılı bir ilişki söz konusudur. Grup sayısı azaldığında grup aralığı artar. Grup aralığı arttıkça bireylerin değerleri ile elde edeceğimiz bilgi azalır. </a:t>
            </a:r>
            <a:endParaRPr lang="en-US" altLang="tr-TR" sz="22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677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Verilerin Düzenlenmesi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56358"/>
              </p:ext>
            </p:extLst>
          </p:nvPr>
        </p:nvGraphicFramePr>
        <p:xfrm>
          <a:off x="6248400" y="2209800"/>
          <a:ext cx="19812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0367951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135802608"/>
                    </a:ext>
                  </a:extLst>
                </a:gridCol>
              </a:tblGrid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>
                          <a:effectLst/>
                        </a:rPr>
                        <a:t>Aralıklar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>
                          <a:effectLst/>
                        </a:rPr>
                        <a:t>Frekans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52376677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10 </a:t>
                      </a:r>
                      <a:r>
                        <a:rPr lang="tr-TR" sz="1800" u="none" strike="noStrike" dirty="0" smtClean="0">
                          <a:effectLst/>
                        </a:rPr>
                        <a:t>- 19 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4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4924520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20 </a:t>
                      </a:r>
                      <a:r>
                        <a:rPr lang="tr-TR" sz="1800" u="none" strike="noStrike" dirty="0" smtClean="0">
                          <a:effectLst/>
                        </a:rPr>
                        <a:t>– 29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8929611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30 </a:t>
                      </a:r>
                      <a:r>
                        <a:rPr lang="tr-TR" sz="1800" u="none" strike="noStrike" dirty="0" smtClean="0">
                          <a:effectLst/>
                        </a:rPr>
                        <a:t>- 39 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3731875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40 </a:t>
                      </a:r>
                      <a:r>
                        <a:rPr lang="tr-TR" sz="1800" u="none" strike="noStrike" dirty="0" smtClean="0">
                          <a:effectLst/>
                        </a:rPr>
                        <a:t>– 49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4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99114894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50 </a:t>
                      </a:r>
                      <a:r>
                        <a:rPr lang="tr-TR" sz="1800" u="none" strike="noStrike" dirty="0" smtClean="0">
                          <a:effectLst/>
                        </a:rPr>
                        <a:t>– 59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1104016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60 </a:t>
                      </a:r>
                      <a:r>
                        <a:rPr lang="tr-TR" sz="1800" u="none" strike="noStrike" dirty="0" smtClean="0">
                          <a:effectLst/>
                        </a:rPr>
                        <a:t>– 69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3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4263277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70 </a:t>
                      </a:r>
                      <a:r>
                        <a:rPr lang="tr-TR" sz="1800" u="none" strike="noStrike" dirty="0" smtClean="0">
                          <a:effectLst/>
                        </a:rPr>
                        <a:t>– 79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5673151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80 </a:t>
                      </a:r>
                      <a:r>
                        <a:rPr lang="tr-TR" sz="1800" u="none" strike="noStrike" dirty="0" smtClean="0">
                          <a:effectLst/>
                        </a:rPr>
                        <a:t>- 89 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3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9964342"/>
                  </a:ext>
                </a:extLst>
              </a:tr>
              <a:tr h="269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90 </a:t>
                      </a:r>
                      <a:r>
                        <a:rPr lang="tr-TR" sz="1800" u="none" strike="noStrike" dirty="0" smtClean="0">
                          <a:effectLst/>
                        </a:rPr>
                        <a:t>- 99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4413209"/>
                  </a:ext>
                </a:extLst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072910"/>
              </p:ext>
            </p:extLst>
          </p:nvPr>
        </p:nvGraphicFramePr>
        <p:xfrm>
          <a:off x="6858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467935"/>
              </p:ext>
            </p:extLst>
          </p:nvPr>
        </p:nvGraphicFramePr>
        <p:xfrm>
          <a:off x="678873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2847688"/>
      </p:ext>
    </p:extLst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Custom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66666"/>
      </a:accent1>
      <a:accent2>
        <a:srgbClr val="848484"/>
      </a:accent2>
      <a:accent3>
        <a:srgbClr val="AEAEAE"/>
      </a:accent3>
      <a:accent4>
        <a:srgbClr val="CFCFCF"/>
      </a:accent4>
      <a:accent5>
        <a:srgbClr val="FFFFFF"/>
      </a:accent5>
      <a:accent6>
        <a:srgbClr val="BDC7CB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2273</Words>
  <Application>Microsoft Office PowerPoint</Application>
  <PresentationFormat>Ekran Gösterisi (4:3)</PresentationFormat>
  <Paragraphs>760</Paragraphs>
  <Slides>63</Slides>
  <Notes>14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4</vt:i4>
      </vt:variant>
      <vt:variant>
        <vt:lpstr>Slayt Başlıkları</vt:lpstr>
      </vt:variant>
      <vt:variant>
        <vt:i4>63</vt:i4>
      </vt:variant>
    </vt:vector>
  </HeadingPairs>
  <TitlesOfParts>
    <vt:vector size="73" baseType="lpstr">
      <vt:lpstr>Arial</vt:lpstr>
      <vt:lpstr>Arial Tur</vt:lpstr>
      <vt:lpstr>Calibri</vt:lpstr>
      <vt:lpstr>Times New Roman</vt:lpstr>
      <vt:lpstr>Wingdings</vt:lpstr>
      <vt:lpstr>15_Office Theme</vt:lpstr>
      <vt:lpstr>Grafik</vt:lpstr>
      <vt:lpstr>Denklem</vt:lpstr>
      <vt:lpstr>Equation</vt:lpstr>
      <vt:lpstr>Chart</vt:lpstr>
      <vt:lpstr>PowerPoint Sunusu</vt:lpstr>
      <vt:lpstr>Verilerin Düzenlenmesi</vt:lpstr>
      <vt:lpstr>Verilerin Düzenlenmesi</vt:lpstr>
      <vt:lpstr>Verilerin Düzenlenmesi</vt:lpstr>
      <vt:lpstr>Verilerin Düzenlenmesi</vt:lpstr>
      <vt:lpstr>Verilerin Düzenlenmesi</vt:lpstr>
      <vt:lpstr>Verilerin Düzenlenmesi</vt:lpstr>
      <vt:lpstr>Verilerin Düzenlenmesi</vt:lpstr>
      <vt:lpstr>Verilerin Düzenlenmesi</vt:lpstr>
      <vt:lpstr>Verilerin Düzenlenmesi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Değişim (Yayılma) Ölçüleri</vt:lpstr>
      <vt:lpstr>Değişim Ölçüleri</vt:lpstr>
      <vt:lpstr>Değişim Ölçüleri</vt:lpstr>
      <vt:lpstr>Değişim Ölçüleri</vt:lpstr>
      <vt:lpstr>Değişim Ölçüleri</vt:lpstr>
      <vt:lpstr>Değişim Ölçüleri</vt:lpstr>
      <vt:lpstr>Değişim Ölçüleri</vt:lpstr>
      <vt:lpstr>Değişim Ölçüleri</vt:lpstr>
      <vt:lpstr>Standart Puanlar</vt:lpstr>
      <vt:lpstr>Standart Puanlar</vt:lpstr>
      <vt:lpstr>Normal Dağılım</vt:lpstr>
      <vt:lpstr>Normal Dağılım</vt:lpstr>
      <vt:lpstr>Standart Puanlar</vt:lpstr>
      <vt:lpstr>Standart Puanlar</vt:lpstr>
      <vt:lpstr>Standart Puanlar</vt:lpstr>
      <vt:lpstr>Standart Puanlar</vt:lpstr>
      <vt:lpstr>Standart Puanlar</vt:lpstr>
      <vt:lpstr>Standart Puanlar</vt:lpstr>
      <vt:lpstr>Standart Puanlar</vt:lpstr>
      <vt:lpstr>Standart Puanlar</vt:lpstr>
      <vt:lpstr>Standart Puanlar</vt:lpstr>
      <vt:lpstr>Korelasyon</vt:lpstr>
      <vt:lpstr>Korelasyon</vt:lpstr>
      <vt:lpstr>Korelasyon</vt:lpstr>
      <vt:lpstr>Korelasyon</vt:lpstr>
      <vt:lpstr>Korelasyon</vt:lpstr>
      <vt:lpstr>Korelasyon</vt:lpstr>
      <vt:lpstr>Korelasyon</vt:lpstr>
      <vt:lpstr>Korelasyon</vt:lpstr>
      <vt:lpstr>Korelasyon</vt:lpstr>
      <vt:lpstr>Korelasyon</vt:lpstr>
      <vt:lpstr>Korelasyon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Unkwown</cp:lastModifiedBy>
  <cp:revision>295</cp:revision>
  <dcterms:created xsi:type="dcterms:W3CDTF">2012-04-26T17:06:14Z</dcterms:created>
  <dcterms:modified xsi:type="dcterms:W3CDTF">2022-03-14T07:56:28Z</dcterms:modified>
</cp:coreProperties>
</file>