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76" r:id="rId4"/>
    <p:sldId id="277" r:id="rId5"/>
    <p:sldId id="258" r:id="rId6"/>
    <p:sldId id="257" r:id="rId7"/>
    <p:sldId id="284" r:id="rId8"/>
    <p:sldId id="275" r:id="rId9"/>
    <p:sldId id="260" r:id="rId10"/>
    <p:sldId id="278" r:id="rId11"/>
    <p:sldId id="261" r:id="rId12"/>
    <p:sldId id="282" r:id="rId13"/>
    <p:sldId id="279" r:id="rId14"/>
    <p:sldId id="283" r:id="rId15"/>
    <p:sldId id="262" r:id="rId16"/>
    <p:sldId id="265" r:id="rId17"/>
    <p:sldId id="263" r:id="rId18"/>
    <p:sldId id="267" r:id="rId19"/>
    <p:sldId id="266" r:id="rId20"/>
    <p:sldId id="264" r:id="rId21"/>
    <p:sldId id="270" r:id="rId22"/>
    <p:sldId id="269" r:id="rId23"/>
    <p:sldId id="268" r:id="rId24"/>
    <p:sldId id="271" r:id="rId25"/>
    <p:sldId id="272" r:id="rId26"/>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1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A284AD-EDC5-472E-8258-B33E716A334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4D1D3D87-DC28-484C-A198-8EF4CA024648}">
      <dgm:prSet/>
      <dgm:spPr/>
      <dgm:t>
        <a:bodyPr/>
        <a:lstStyle/>
        <a:p>
          <a:r>
            <a:rPr lang="tr-TR" b="0" i="0" baseline="0"/>
            <a:t>MATLAB, dağıtılmış hesaplamaya dayalı büyük veri kümelerini depolamak ve işlemek için bir sistem olan Hadoop'u destekler.</a:t>
          </a:r>
          <a:endParaRPr lang="en-US"/>
        </a:p>
      </dgm:t>
    </dgm:pt>
    <dgm:pt modelId="{4D9178C2-F631-4951-94FD-18EBDEA4CAC7}" type="parTrans" cxnId="{8966C062-977A-4227-997B-8E8A02125B15}">
      <dgm:prSet/>
      <dgm:spPr/>
      <dgm:t>
        <a:bodyPr/>
        <a:lstStyle/>
        <a:p>
          <a:endParaRPr lang="en-US"/>
        </a:p>
      </dgm:t>
    </dgm:pt>
    <dgm:pt modelId="{FC0AA860-6CDA-49EC-A50D-3536E2643B66}" type="sibTrans" cxnId="{8966C062-977A-4227-997B-8E8A02125B15}">
      <dgm:prSet/>
      <dgm:spPr/>
      <dgm:t>
        <a:bodyPr/>
        <a:lstStyle/>
        <a:p>
          <a:endParaRPr lang="en-US"/>
        </a:p>
      </dgm:t>
    </dgm:pt>
    <dgm:pt modelId="{72F10050-CB92-45E9-973B-8CAEB91B514E}">
      <dgm:prSet/>
      <dgm:spPr/>
      <dgm:t>
        <a:bodyPr/>
        <a:lstStyle/>
        <a:p>
          <a:r>
            <a:rPr lang="tr-TR" b="0" i="0" baseline="0"/>
            <a:t>Hadoop, bir bilgi işlem sunucuları kümesinde bir arada bulunan iki ana alt sistemden oluşur :</a:t>
          </a:r>
          <a:endParaRPr lang="en-US"/>
        </a:p>
      </dgm:t>
    </dgm:pt>
    <dgm:pt modelId="{AECA551D-5AE9-4631-950A-57A25CAC194B}" type="parTrans" cxnId="{32602BB5-1B51-450C-A60F-39723E6674B6}">
      <dgm:prSet/>
      <dgm:spPr/>
      <dgm:t>
        <a:bodyPr/>
        <a:lstStyle/>
        <a:p>
          <a:endParaRPr lang="en-US"/>
        </a:p>
      </dgm:t>
    </dgm:pt>
    <dgm:pt modelId="{299E0407-4B2D-48CE-AB6C-644FAACECE56}" type="sibTrans" cxnId="{32602BB5-1B51-450C-A60F-39723E6674B6}">
      <dgm:prSet/>
      <dgm:spPr/>
      <dgm:t>
        <a:bodyPr/>
        <a:lstStyle/>
        <a:p>
          <a:endParaRPr lang="en-US"/>
        </a:p>
      </dgm:t>
    </dgm:pt>
    <dgm:pt modelId="{CAD4849F-348E-47CF-850D-0082C31E296A}">
      <dgm:prSet/>
      <dgm:spPr/>
      <dgm:t>
        <a:bodyPr/>
        <a:lstStyle/>
        <a:p>
          <a:r>
            <a:rPr lang="tr-TR" b="1" i="0" baseline="0"/>
            <a:t>HDFS veya Hadoop Dağıtılmış Dosya Sistemi: </a:t>
          </a:r>
          <a:r>
            <a:rPr lang="tr-TR" b="0" i="0" baseline="0"/>
            <a:t>Büyük, hataya dayanıklı bir dosya sistemi</a:t>
          </a:r>
          <a:endParaRPr lang="en-US"/>
        </a:p>
      </dgm:t>
    </dgm:pt>
    <dgm:pt modelId="{BE4D4F00-074A-452F-AD0F-024675CDB449}" type="parTrans" cxnId="{C8ABF102-44CD-4081-873C-38ACF76A889C}">
      <dgm:prSet/>
      <dgm:spPr/>
      <dgm:t>
        <a:bodyPr/>
        <a:lstStyle/>
        <a:p>
          <a:endParaRPr lang="en-US"/>
        </a:p>
      </dgm:t>
    </dgm:pt>
    <dgm:pt modelId="{CFCE97A3-C841-4493-98E2-0766D18746ED}" type="sibTrans" cxnId="{C8ABF102-44CD-4081-873C-38ACF76A889C}">
      <dgm:prSet/>
      <dgm:spPr/>
      <dgm:t>
        <a:bodyPr/>
        <a:lstStyle/>
        <a:p>
          <a:endParaRPr lang="en-US"/>
        </a:p>
      </dgm:t>
    </dgm:pt>
    <dgm:pt modelId="{860195E3-9074-4D65-B83A-18678B2B1DC9}">
      <dgm:prSet/>
      <dgm:spPr/>
      <dgm:t>
        <a:bodyPr/>
        <a:lstStyle/>
        <a:p>
          <a:r>
            <a:rPr lang="tr-TR" b="1" i="0" baseline="0"/>
            <a:t>YARN veya Yet Another Resource Negotiator: </a:t>
          </a:r>
          <a:r>
            <a:rPr lang="tr-TR" b="0" i="0" baseline="0"/>
            <a:t>MapReduce ve Spark gibi toplu işleme çerçeveleri ve Hive ve Impala gibi SQL arabirimleri dahil olmak üzere Hadoop üzerinde çalışan uygulamaları yönetir.</a:t>
          </a:r>
          <a:endParaRPr lang="en-US"/>
        </a:p>
      </dgm:t>
    </dgm:pt>
    <dgm:pt modelId="{49FFED5E-7186-4CEF-A537-ACE60DEFB82C}" type="parTrans" cxnId="{5AC1FD1F-D4DA-4165-9D68-1EA7A7FFE8D1}">
      <dgm:prSet/>
      <dgm:spPr/>
      <dgm:t>
        <a:bodyPr/>
        <a:lstStyle/>
        <a:p>
          <a:endParaRPr lang="en-US"/>
        </a:p>
      </dgm:t>
    </dgm:pt>
    <dgm:pt modelId="{1D5808A6-1A94-4116-AB3F-DEFBBB24770C}" type="sibTrans" cxnId="{5AC1FD1F-D4DA-4165-9D68-1EA7A7FFE8D1}">
      <dgm:prSet/>
      <dgm:spPr/>
      <dgm:t>
        <a:bodyPr/>
        <a:lstStyle/>
        <a:p>
          <a:endParaRPr lang="en-US"/>
        </a:p>
      </dgm:t>
    </dgm:pt>
    <dgm:pt modelId="{E56531FB-EC2E-4891-A783-598778DA067A}" type="pres">
      <dgm:prSet presAssocID="{94A284AD-EDC5-472E-8258-B33E716A334F}" presName="root" presStyleCnt="0">
        <dgm:presLayoutVars>
          <dgm:dir/>
          <dgm:resizeHandles val="exact"/>
        </dgm:presLayoutVars>
      </dgm:prSet>
      <dgm:spPr/>
    </dgm:pt>
    <dgm:pt modelId="{55750FE8-0053-4DB8-B973-3727EA6AF1DD}" type="pres">
      <dgm:prSet presAssocID="{4D1D3D87-DC28-484C-A198-8EF4CA024648}" presName="compNode" presStyleCnt="0"/>
      <dgm:spPr/>
    </dgm:pt>
    <dgm:pt modelId="{7981BC0B-6758-40F3-ACC3-24F1E9C2FB5D}" type="pres">
      <dgm:prSet presAssocID="{4D1D3D87-DC28-484C-A198-8EF4CA02464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İşlemci"/>
        </a:ext>
      </dgm:extLst>
    </dgm:pt>
    <dgm:pt modelId="{C0BCF768-CB84-4093-9F5C-031E413ABCB9}" type="pres">
      <dgm:prSet presAssocID="{4D1D3D87-DC28-484C-A198-8EF4CA024648}" presName="spaceRect" presStyleCnt="0"/>
      <dgm:spPr/>
    </dgm:pt>
    <dgm:pt modelId="{A67CDBCC-D657-4C75-82E6-37661C31D460}" type="pres">
      <dgm:prSet presAssocID="{4D1D3D87-DC28-484C-A198-8EF4CA024648}" presName="textRect" presStyleLbl="revTx" presStyleIdx="0" presStyleCnt="4">
        <dgm:presLayoutVars>
          <dgm:chMax val="1"/>
          <dgm:chPref val="1"/>
        </dgm:presLayoutVars>
      </dgm:prSet>
      <dgm:spPr/>
    </dgm:pt>
    <dgm:pt modelId="{14C9DA01-8603-407C-ABD7-DC658081F801}" type="pres">
      <dgm:prSet presAssocID="{FC0AA860-6CDA-49EC-A50D-3536E2643B66}" presName="sibTrans" presStyleCnt="0"/>
      <dgm:spPr/>
    </dgm:pt>
    <dgm:pt modelId="{436B552F-D3C9-44D9-9B4C-0C4A62EA88A2}" type="pres">
      <dgm:prSet presAssocID="{72F10050-CB92-45E9-973B-8CAEB91B514E}" presName="compNode" presStyleCnt="0"/>
      <dgm:spPr/>
    </dgm:pt>
    <dgm:pt modelId="{5A5D5BCF-A180-4DAA-A3DA-6D1CFDA7C3F4}" type="pres">
      <dgm:prSet presAssocID="{72F10050-CB92-45E9-973B-8CAEB91B514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Veri tabanı"/>
        </a:ext>
      </dgm:extLst>
    </dgm:pt>
    <dgm:pt modelId="{BA3CB541-128B-4B8B-8353-2EC51A570341}" type="pres">
      <dgm:prSet presAssocID="{72F10050-CB92-45E9-973B-8CAEB91B514E}" presName="spaceRect" presStyleCnt="0"/>
      <dgm:spPr/>
    </dgm:pt>
    <dgm:pt modelId="{6625329A-3891-4B49-89EA-48288D562092}" type="pres">
      <dgm:prSet presAssocID="{72F10050-CB92-45E9-973B-8CAEB91B514E}" presName="textRect" presStyleLbl="revTx" presStyleIdx="1" presStyleCnt="4">
        <dgm:presLayoutVars>
          <dgm:chMax val="1"/>
          <dgm:chPref val="1"/>
        </dgm:presLayoutVars>
      </dgm:prSet>
      <dgm:spPr/>
    </dgm:pt>
    <dgm:pt modelId="{C30EE8FC-1FA1-4664-8E67-132C225DF987}" type="pres">
      <dgm:prSet presAssocID="{299E0407-4B2D-48CE-AB6C-644FAACECE56}" presName="sibTrans" presStyleCnt="0"/>
      <dgm:spPr/>
    </dgm:pt>
    <dgm:pt modelId="{1474C6BB-5C4F-4060-85CE-60126A12BD19}" type="pres">
      <dgm:prSet presAssocID="{CAD4849F-348E-47CF-850D-0082C31E296A}" presName="compNode" presStyleCnt="0"/>
      <dgm:spPr/>
    </dgm:pt>
    <dgm:pt modelId="{ED6E6BF6-8DBF-434E-8186-666760D3E29C}" type="pres">
      <dgm:prSet presAssocID="{CAD4849F-348E-47CF-850D-0082C31E296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isk"/>
        </a:ext>
      </dgm:extLst>
    </dgm:pt>
    <dgm:pt modelId="{E5719238-E099-43A4-ADC1-ECC09D4E3635}" type="pres">
      <dgm:prSet presAssocID="{CAD4849F-348E-47CF-850D-0082C31E296A}" presName="spaceRect" presStyleCnt="0"/>
      <dgm:spPr/>
    </dgm:pt>
    <dgm:pt modelId="{386F636D-6FE6-427B-90D4-D0FD883DB1C7}" type="pres">
      <dgm:prSet presAssocID="{CAD4849F-348E-47CF-850D-0082C31E296A}" presName="textRect" presStyleLbl="revTx" presStyleIdx="2" presStyleCnt="4">
        <dgm:presLayoutVars>
          <dgm:chMax val="1"/>
          <dgm:chPref val="1"/>
        </dgm:presLayoutVars>
      </dgm:prSet>
      <dgm:spPr/>
    </dgm:pt>
    <dgm:pt modelId="{C9A17515-C784-4799-B501-773D87F6E5B8}" type="pres">
      <dgm:prSet presAssocID="{CFCE97A3-C841-4493-98E2-0766D18746ED}" presName="sibTrans" presStyleCnt="0"/>
      <dgm:spPr/>
    </dgm:pt>
    <dgm:pt modelId="{C51B99FF-7F70-4537-84ED-0218CB29AE9A}" type="pres">
      <dgm:prSet presAssocID="{860195E3-9074-4D65-B83A-18678B2B1DC9}" presName="compNode" presStyleCnt="0"/>
      <dgm:spPr/>
    </dgm:pt>
    <dgm:pt modelId="{EDDFF23A-665A-46D4-A737-0DCE76250ACA}" type="pres">
      <dgm:prSet presAssocID="{860195E3-9074-4D65-B83A-18678B2B1DC9}"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işliler"/>
        </a:ext>
      </dgm:extLst>
    </dgm:pt>
    <dgm:pt modelId="{3D4D7499-F350-469D-8FA9-C91F82E335D6}" type="pres">
      <dgm:prSet presAssocID="{860195E3-9074-4D65-B83A-18678B2B1DC9}" presName="spaceRect" presStyleCnt="0"/>
      <dgm:spPr/>
    </dgm:pt>
    <dgm:pt modelId="{840AE0C8-CA53-4363-AAD4-17054CEE8213}" type="pres">
      <dgm:prSet presAssocID="{860195E3-9074-4D65-B83A-18678B2B1DC9}" presName="textRect" presStyleLbl="revTx" presStyleIdx="3" presStyleCnt="4">
        <dgm:presLayoutVars>
          <dgm:chMax val="1"/>
          <dgm:chPref val="1"/>
        </dgm:presLayoutVars>
      </dgm:prSet>
      <dgm:spPr/>
    </dgm:pt>
  </dgm:ptLst>
  <dgm:cxnLst>
    <dgm:cxn modelId="{C8ABF102-44CD-4081-873C-38ACF76A889C}" srcId="{94A284AD-EDC5-472E-8258-B33E716A334F}" destId="{CAD4849F-348E-47CF-850D-0082C31E296A}" srcOrd="2" destOrd="0" parTransId="{BE4D4F00-074A-452F-AD0F-024675CDB449}" sibTransId="{CFCE97A3-C841-4493-98E2-0766D18746ED}"/>
    <dgm:cxn modelId="{5AC1FD1F-D4DA-4165-9D68-1EA7A7FFE8D1}" srcId="{94A284AD-EDC5-472E-8258-B33E716A334F}" destId="{860195E3-9074-4D65-B83A-18678B2B1DC9}" srcOrd="3" destOrd="0" parTransId="{49FFED5E-7186-4CEF-A537-ACE60DEFB82C}" sibTransId="{1D5808A6-1A94-4116-AB3F-DEFBBB24770C}"/>
    <dgm:cxn modelId="{8966C062-977A-4227-997B-8E8A02125B15}" srcId="{94A284AD-EDC5-472E-8258-B33E716A334F}" destId="{4D1D3D87-DC28-484C-A198-8EF4CA024648}" srcOrd="0" destOrd="0" parTransId="{4D9178C2-F631-4951-94FD-18EBDEA4CAC7}" sibTransId="{FC0AA860-6CDA-49EC-A50D-3536E2643B66}"/>
    <dgm:cxn modelId="{25A1A247-E0F7-4BF5-BD62-18BF9F2314AD}" type="presOf" srcId="{CAD4849F-348E-47CF-850D-0082C31E296A}" destId="{386F636D-6FE6-427B-90D4-D0FD883DB1C7}" srcOrd="0" destOrd="0" presId="urn:microsoft.com/office/officeart/2018/2/layout/IconLabelList"/>
    <dgm:cxn modelId="{E8E9F147-D08E-4551-B2F9-BC3579DFB8F0}" type="presOf" srcId="{860195E3-9074-4D65-B83A-18678B2B1DC9}" destId="{840AE0C8-CA53-4363-AAD4-17054CEE8213}" srcOrd="0" destOrd="0" presId="urn:microsoft.com/office/officeart/2018/2/layout/IconLabelList"/>
    <dgm:cxn modelId="{16F82E6C-7F43-49EE-8C14-378C92C53E65}" type="presOf" srcId="{72F10050-CB92-45E9-973B-8CAEB91B514E}" destId="{6625329A-3891-4B49-89EA-48288D562092}" srcOrd="0" destOrd="0" presId="urn:microsoft.com/office/officeart/2018/2/layout/IconLabelList"/>
    <dgm:cxn modelId="{EECCFA95-B90D-40FB-AEC3-D09861E0E25D}" type="presOf" srcId="{4D1D3D87-DC28-484C-A198-8EF4CA024648}" destId="{A67CDBCC-D657-4C75-82E6-37661C31D460}" srcOrd="0" destOrd="0" presId="urn:microsoft.com/office/officeart/2018/2/layout/IconLabelList"/>
    <dgm:cxn modelId="{D24023B4-1D68-4E79-B58F-42956D65B86A}" type="presOf" srcId="{94A284AD-EDC5-472E-8258-B33E716A334F}" destId="{E56531FB-EC2E-4891-A783-598778DA067A}" srcOrd="0" destOrd="0" presId="urn:microsoft.com/office/officeart/2018/2/layout/IconLabelList"/>
    <dgm:cxn modelId="{32602BB5-1B51-450C-A60F-39723E6674B6}" srcId="{94A284AD-EDC5-472E-8258-B33E716A334F}" destId="{72F10050-CB92-45E9-973B-8CAEB91B514E}" srcOrd="1" destOrd="0" parTransId="{AECA551D-5AE9-4631-950A-57A25CAC194B}" sibTransId="{299E0407-4B2D-48CE-AB6C-644FAACECE56}"/>
    <dgm:cxn modelId="{9E53446E-A770-4522-BA1F-B993BC509E5E}" type="presParOf" srcId="{E56531FB-EC2E-4891-A783-598778DA067A}" destId="{55750FE8-0053-4DB8-B973-3727EA6AF1DD}" srcOrd="0" destOrd="0" presId="urn:microsoft.com/office/officeart/2018/2/layout/IconLabelList"/>
    <dgm:cxn modelId="{A27730D8-DA96-46FD-9ACF-C5EC55139B7D}" type="presParOf" srcId="{55750FE8-0053-4DB8-B973-3727EA6AF1DD}" destId="{7981BC0B-6758-40F3-ACC3-24F1E9C2FB5D}" srcOrd="0" destOrd="0" presId="urn:microsoft.com/office/officeart/2018/2/layout/IconLabelList"/>
    <dgm:cxn modelId="{23D24500-AC43-4C5C-B2DA-0CABE3DBAC08}" type="presParOf" srcId="{55750FE8-0053-4DB8-B973-3727EA6AF1DD}" destId="{C0BCF768-CB84-4093-9F5C-031E413ABCB9}" srcOrd="1" destOrd="0" presId="urn:microsoft.com/office/officeart/2018/2/layout/IconLabelList"/>
    <dgm:cxn modelId="{8EE3EC5D-231E-48A0-A892-E6518BA22CCF}" type="presParOf" srcId="{55750FE8-0053-4DB8-B973-3727EA6AF1DD}" destId="{A67CDBCC-D657-4C75-82E6-37661C31D460}" srcOrd="2" destOrd="0" presId="urn:microsoft.com/office/officeart/2018/2/layout/IconLabelList"/>
    <dgm:cxn modelId="{B91B244B-13DB-4E3E-BA5C-4129C02C2D77}" type="presParOf" srcId="{E56531FB-EC2E-4891-A783-598778DA067A}" destId="{14C9DA01-8603-407C-ABD7-DC658081F801}" srcOrd="1" destOrd="0" presId="urn:microsoft.com/office/officeart/2018/2/layout/IconLabelList"/>
    <dgm:cxn modelId="{C84B418F-CCEB-4E6E-98CF-812F98716461}" type="presParOf" srcId="{E56531FB-EC2E-4891-A783-598778DA067A}" destId="{436B552F-D3C9-44D9-9B4C-0C4A62EA88A2}" srcOrd="2" destOrd="0" presId="urn:microsoft.com/office/officeart/2018/2/layout/IconLabelList"/>
    <dgm:cxn modelId="{1F26A28D-3087-4D86-B95A-6DDCCFE04B67}" type="presParOf" srcId="{436B552F-D3C9-44D9-9B4C-0C4A62EA88A2}" destId="{5A5D5BCF-A180-4DAA-A3DA-6D1CFDA7C3F4}" srcOrd="0" destOrd="0" presId="urn:microsoft.com/office/officeart/2018/2/layout/IconLabelList"/>
    <dgm:cxn modelId="{DE158F14-A51B-4361-AAFB-23AA833DBEFB}" type="presParOf" srcId="{436B552F-D3C9-44D9-9B4C-0C4A62EA88A2}" destId="{BA3CB541-128B-4B8B-8353-2EC51A570341}" srcOrd="1" destOrd="0" presId="urn:microsoft.com/office/officeart/2018/2/layout/IconLabelList"/>
    <dgm:cxn modelId="{14A9098A-7CE5-4EFE-87CF-30534234F42D}" type="presParOf" srcId="{436B552F-D3C9-44D9-9B4C-0C4A62EA88A2}" destId="{6625329A-3891-4B49-89EA-48288D562092}" srcOrd="2" destOrd="0" presId="urn:microsoft.com/office/officeart/2018/2/layout/IconLabelList"/>
    <dgm:cxn modelId="{4C25FDD7-3C9D-4847-9E36-0FC588D8A791}" type="presParOf" srcId="{E56531FB-EC2E-4891-A783-598778DA067A}" destId="{C30EE8FC-1FA1-4664-8E67-132C225DF987}" srcOrd="3" destOrd="0" presId="urn:microsoft.com/office/officeart/2018/2/layout/IconLabelList"/>
    <dgm:cxn modelId="{1E2E0DA8-F882-475F-8025-8237A229FA55}" type="presParOf" srcId="{E56531FB-EC2E-4891-A783-598778DA067A}" destId="{1474C6BB-5C4F-4060-85CE-60126A12BD19}" srcOrd="4" destOrd="0" presId="urn:microsoft.com/office/officeart/2018/2/layout/IconLabelList"/>
    <dgm:cxn modelId="{5519C6A0-1D66-48D6-96F8-BD6B34A900F2}" type="presParOf" srcId="{1474C6BB-5C4F-4060-85CE-60126A12BD19}" destId="{ED6E6BF6-8DBF-434E-8186-666760D3E29C}" srcOrd="0" destOrd="0" presId="urn:microsoft.com/office/officeart/2018/2/layout/IconLabelList"/>
    <dgm:cxn modelId="{C96D74BC-2826-4BCC-9DF2-73F81DD85656}" type="presParOf" srcId="{1474C6BB-5C4F-4060-85CE-60126A12BD19}" destId="{E5719238-E099-43A4-ADC1-ECC09D4E3635}" srcOrd="1" destOrd="0" presId="urn:microsoft.com/office/officeart/2018/2/layout/IconLabelList"/>
    <dgm:cxn modelId="{3B5BDBF0-4EB9-47F5-97F9-42E990835C79}" type="presParOf" srcId="{1474C6BB-5C4F-4060-85CE-60126A12BD19}" destId="{386F636D-6FE6-427B-90D4-D0FD883DB1C7}" srcOrd="2" destOrd="0" presId="urn:microsoft.com/office/officeart/2018/2/layout/IconLabelList"/>
    <dgm:cxn modelId="{459DF2D2-558F-42C1-B5FB-8BC49BC48D1F}" type="presParOf" srcId="{E56531FB-EC2E-4891-A783-598778DA067A}" destId="{C9A17515-C784-4799-B501-773D87F6E5B8}" srcOrd="5" destOrd="0" presId="urn:microsoft.com/office/officeart/2018/2/layout/IconLabelList"/>
    <dgm:cxn modelId="{1EF871D7-4959-48B7-967B-A03F88AA12A0}" type="presParOf" srcId="{E56531FB-EC2E-4891-A783-598778DA067A}" destId="{C51B99FF-7F70-4537-84ED-0218CB29AE9A}" srcOrd="6" destOrd="0" presId="urn:microsoft.com/office/officeart/2018/2/layout/IconLabelList"/>
    <dgm:cxn modelId="{2DB121C0-FCEE-4A6A-991A-70421A31F78B}" type="presParOf" srcId="{C51B99FF-7F70-4537-84ED-0218CB29AE9A}" destId="{EDDFF23A-665A-46D4-A737-0DCE76250ACA}" srcOrd="0" destOrd="0" presId="urn:microsoft.com/office/officeart/2018/2/layout/IconLabelList"/>
    <dgm:cxn modelId="{00FD50D5-9EA8-4807-9415-57112493EF09}" type="presParOf" srcId="{C51B99FF-7F70-4537-84ED-0218CB29AE9A}" destId="{3D4D7499-F350-469D-8FA9-C91F82E335D6}" srcOrd="1" destOrd="0" presId="urn:microsoft.com/office/officeart/2018/2/layout/IconLabelList"/>
    <dgm:cxn modelId="{6EB3899D-BC0C-422D-A20E-778FDD6164AB}" type="presParOf" srcId="{C51B99FF-7F70-4537-84ED-0218CB29AE9A}" destId="{840AE0C8-CA53-4363-AAD4-17054CEE8213}"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A84785-AFFF-4055-BA1F-981E7B5C7F94}"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en-US"/>
        </a:p>
      </dgm:t>
    </dgm:pt>
    <dgm:pt modelId="{0E7E3B42-B3C5-4096-AE55-D747C0C8B64A}">
      <dgm:prSet/>
      <dgm:spPr/>
      <dgm:t>
        <a:bodyPr/>
        <a:lstStyle/>
        <a:p>
          <a:pPr>
            <a:defRPr b="1"/>
          </a:pPr>
          <a:r>
            <a:rPr lang="tr-TR" b="0" i="0"/>
            <a:t>MATLAB masaüstü ortamında; </a:t>
          </a:r>
          <a:endParaRPr lang="en-US"/>
        </a:p>
      </dgm:t>
    </dgm:pt>
    <dgm:pt modelId="{4148388A-D775-4403-977D-B1DE0C2B47B3}" type="parTrans" cxnId="{9DB331EB-96B1-47D4-B270-1C16BD869C19}">
      <dgm:prSet/>
      <dgm:spPr/>
      <dgm:t>
        <a:bodyPr/>
        <a:lstStyle/>
        <a:p>
          <a:endParaRPr lang="en-US"/>
        </a:p>
      </dgm:t>
    </dgm:pt>
    <dgm:pt modelId="{50E4CA82-29B0-440A-A771-AD1027D6DCF4}" type="sibTrans" cxnId="{9DB331EB-96B1-47D4-B270-1C16BD869C19}">
      <dgm:prSet/>
      <dgm:spPr/>
      <dgm:t>
        <a:bodyPr/>
        <a:lstStyle/>
        <a:p>
          <a:endParaRPr lang="en-US"/>
        </a:p>
      </dgm:t>
    </dgm:pt>
    <dgm:pt modelId="{ECF7E773-8710-4489-96AE-F1DE124BAC2F}">
      <dgm:prSet/>
      <dgm:spPr/>
      <dgm:t>
        <a:bodyPr/>
        <a:lstStyle/>
        <a:p>
          <a:pPr>
            <a:defRPr b="1"/>
          </a:pPr>
          <a:r>
            <a:rPr lang="tr-TR" b="0" i="0"/>
            <a:t>Komut Penceresi, Çalışma Alanı tarayıcısı ve Değişkenler düzenleyicisi dahil olmak üzere öğelerini kullanarak </a:t>
          </a:r>
          <a:endParaRPr lang="en-US"/>
        </a:p>
      </dgm:t>
    </dgm:pt>
    <dgm:pt modelId="{31D549F8-EDC4-4453-BC02-712BD238C199}" type="parTrans" cxnId="{8B35153A-D367-49FA-A6FB-2B519DC51559}">
      <dgm:prSet/>
      <dgm:spPr/>
      <dgm:t>
        <a:bodyPr/>
        <a:lstStyle/>
        <a:p>
          <a:endParaRPr lang="en-US"/>
        </a:p>
      </dgm:t>
    </dgm:pt>
    <dgm:pt modelId="{DEE2D2E4-CB62-4085-8D22-8A83158E0D41}" type="sibTrans" cxnId="{8B35153A-D367-49FA-A6FB-2B519DC51559}">
      <dgm:prSet/>
      <dgm:spPr/>
      <dgm:t>
        <a:bodyPr/>
        <a:lstStyle/>
        <a:p>
          <a:endParaRPr lang="en-US"/>
        </a:p>
      </dgm:t>
    </dgm:pt>
    <dgm:pt modelId="{69B0A4F7-ABF8-4860-AA40-BD101E7E7F43}">
      <dgm:prSet/>
      <dgm:spPr/>
      <dgm:t>
        <a:bodyPr/>
        <a:lstStyle/>
        <a:p>
          <a:r>
            <a:rPr lang="tr-TR" b="0" i="0">
              <a:latin typeface="Times New Roman" panose="02020603050405020304" pitchFamily="18" charset="0"/>
              <a:cs typeface="Times New Roman" panose="02020603050405020304" pitchFamily="18" charset="0"/>
            </a:rPr>
            <a:t>verileri içe aktarma</a:t>
          </a:r>
          <a:endParaRPr lang="en-US">
            <a:latin typeface="Times New Roman" panose="02020603050405020304" pitchFamily="18" charset="0"/>
            <a:cs typeface="Times New Roman" panose="02020603050405020304" pitchFamily="18" charset="0"/>
          </a:endParaRPr>
        </a:p>
      </dgm:t>
    </dgm:pt>
    <dgm:pt modelId="{F2D4965B-114D-470A-AE8A-4AEFA7FA9C38}" type="parTrans" cxnId="{551954AD-8E1D-4E9F-A8EA-0A11D799A9B1}">
      <dgm:prSet/>
      <dgm:spPr/>
      <dgm:t>
        <a:bodyPr/>
        <a:lstStyle/>
        <a:p>
          <a:endParaRPr lang="en-US"/>
        </a:p>
      </dgm:t>
    </dgm:pt>
    <dgm:pt modelId="{23CE2AD1-C5DD-44FD-A0C7-FC8F65BB89B8}" type="sibTrans" cxnId="{551954AD-8E1D-4E9F-A8EA-0A11D799A9B1}">
      <dgm:prSet/>
      <dgm:spPr/>
      <dgm:t>
        <a:bodyPr/>
        <a:lstStyle/>
        <a:p>
          <a:endParaRPr lang="en-US"/>
        </a:p>
      </dgm:t>
    </dgm:pt>
    <dgm:pt modelId="{60D39F01-09DE-49B2-8642-DBC50593EC8B}">
      <dgm:prSet/>
      <dgm:spPr/>
      <dgm:t>
        <a:bodyPr/>
        <a:lstStyle/>
        <a:p>
          <a:r>
            <a:rPr lang="tr-TR" b="0" i="0">
              <a:latin typeface="Times New Roman" panose="02020603050405020304" pitchFamily="18" charset="0"/>
              <a:cs typeface="Times New Roman" panose="02020603050405020304" pitchFamily="18" charset="0"/>
            </a:rPr>
            <a:t>değişkenleri tanımlama ve </a:t>
          </a:r>
          <a:endParaRPr lang="en-US">
            <a:latin typeface="Times New Roman" panose="02020603050405020304" pitchFamily="18" charset="0"/>
            <a:cs typeface="Times New Roman" panose="02020603050405020304" pitchFamily="18" charset="0"/>
          </a:endParaRPr>
        </a:p>
      </dgm:t>
    </dgm:pt>
    <dgm:pt modelId="{6BB61BBE-466D-4F71-9933-ACE0264F03E4}" type="parTrans" cxnId="{A894E53F-A1F5-4022-9EDC-10FEE507A660}">
      <dgm:prSet/>
      <dgm:spPr/>
      <dgm:t>
        <a:bodyPr/>
        <a:lstStyle/>
        <a:p>
          <a:endParaRPr lang="en-US"/>
        </a:p>
      </dgm:t>
    </dgm:pt>
    <dgm:pt modelId="{C5B44171-EEBB-4BB9-B493-653C3F3BA2AD}" type="sibTrans" cxnId="{A894E53F-A1F5-4022-9EDC-10FEE507A660}">
      <dgm:prSet/>
      <dgm:spPr/>
      <dgm:t>
        <a:bodyPr/>
        <a:lstStyle/>
        <a:p>
          <a:endParaRPr lang="en-US"/>
        </a:p>
      </dgm:t>
    </dgm:pt>
    <dgm:pt modelId="{A875E85F-DCDB-4779-9301-D2EECF544A39}">
      <dgm:prSet/>
      <dgm:spPr/>
      <dgm:t>
        <a:bodyPr/>
        <a:lstStyle/>
        <a:p>
          <a:r>
            <a:rPr lang="tr-TR" b="0" i="0">
              <a:latin typeface="Times New Roman" panose="02020603050405020304" pitchFamily="18" charset="0"/>
              <a:cs typeface="Times New Roman" panose="02020603050405020304" pitchFamily="18" charset="0"/>
            </a:rPr>
            <a:t>hesaplamalar</a:t>
          </a:r>
          <a:endParaRPr lang="en-US">
            <a:latin typeface="Times New Roman" panose="02020603050405020304" pitchFamily="18" charset="0"/>
            <a:cs typeface="Times New Roman" panose="02020603050405020304" pitchFamily="18" charset="0"/>
          </a:endParaRPr>
        </a:p>
      </dgm:t>
    </dgm:pt>
    <dgm:pt modelId="{165A6880-957E-4072-8190-52C7501EE3FD}" type="parTrans" cxnId="{6DA029B4-26DC-4270-8A62-BDFEF0858BCF}">
      <dgm:prSet/>
      <dgm:spPr/>
      <dgm:t>
        <a:bodyPr/>
        <a:lstStyle/>
        <a:p>
          <a:endParaRPr lang="en-US"/>
        </a:p>
      </dgm:t>
    </dgm:pt>
    <dgm:pt modelId="{CC8F15EB-9A92-4856-B90B-A6B30CC25839}" type="sibTrans" cxnId="{6DA029B4-26DC-4270-8A62-BDFEF0858BCF}">
      <dgm:prSet/>
      <dgm:spPr/>
      <dgm:t>
        <a:bodyPr/>
        <a:lstStyle/>
        <a:p>
          <a:endParaRPr lang="en-US"/>
        </a:p>
      </dgm:t>
    </dgm:pt>
    <dgm:pt modelId="{F71F2544-51BF-4E8B-9A1E-075198E76FA4}" type="pres">
      <dgm:prSet presAssocID="{E7A84785-AFFF-4055-BA1F-981E7B5C7F94}" presName="diagram" presStyleCnt="0">
        <dgm:presLayoutVars>
          <dgm:chPref val="1"/>
          <dgm:dir/>
          <dgm:animOne val="branch"/>
          <dgm:animLvl val="lvl"/>
          <dgm:resizeHandles val="exact"/>
        </dgm:presLayoutVars>
      </dgm:prSet>
      <dgm:spPr/>
    </dgm:pt>
    <dgm:pt modelId="{63CE19DF-5118-4BD3-8C7D-AFF04EDF805E}" type="pres">
      <dgm:prSet presAssocID="{0E7E3B42-B3C5-4096-AE55-D747C0C8B64A}" presName="root1" presStyleCnt="0"/>
      <dgm:spPr/>
    </dgm:pt>
    <dgm:pt modelId="{E538CD05-DE0C-4B8C-B0C4-598A23D95556}" type="pres">
      <dgm:prSet presAssocID="{0E7E3B42-B3C5-4096-AE55-D747C0C8B64A}" presName="LevelOneTextNode" presStyleLbl="node0" presStyleIdx="0" presStyleCnt="2">
        <dgm:presLayoutVars>
          <dgm:chPref val="3"/>
        </dgm:presLayoutVars>
      </dgm:prSet>
      <dgm:spPr/>
    </dgm:pt>
    <dgm:pt modelId="{451491DA-4FDB-471C-B484-B31B5339CBB3}" type="pres">
      <dgm:prSet presAssocID="{0E7E3B42-B3C5-4096-AE55-D747C0C8B64A}" presName="level2hierChild" presStyleCnt="0"/>
      <dgm:spPr/>
    </dgm:pt>
    <dgm:pt modelId="{0AC31B24-925F-4FE0-83EF-D0D3D38D6F98}" type="pres">
      <dgm:prSet presAssocID="{ECF7E773-8710-4489-96AE-F1DE124BAC2F}" presName="root1" presStyleCnt="0"/>
      <dgm:spPr/>
    </dgm:pt>
    <dgm:pt modelId="{6E28983D-96F6-401A-9B7B-AC6A76B47F34}" type="pres">
      <dgm:prSet presAssocID="{ECF7E773-8710-4489-96AE-F1DE124BAC2F}" presName="LevelOneTextNode" presStyleLbl="node0" presStyleIdx="1" presStyleCnt="2">
        <dgm:presLayoutVars>
          <dgm:chPref val="3"/>
        </dgm:presLayoutVars>
      </dgm:prSet>
      <dgm:spPr/>
    </dgm:pt>
    <dgm:pt modelId="{79030DB2-A762-4B1E-A105-FC6A6FCDA6BC}" type="pres">
      <dgm:prSet presAssocID="{ECF7E773-8710-4489-96AE-F1DE124BAC2F}" presName="level2hierChild" presStyleCnt="0"/>
      <dgm:spPr/>
    </dgm:pt>
    <dgm:pt modelId="{B878187D-D8C6-40E7-8290-4516ED17BAEE}" type="pres">
      <dgm:prSet presAssocID="{F2D4965B-114D-470A-AE8A-4AEFA7FA9C38}" presName="conn2-1" presStyleLbl="parChTrans1D2" presStyleIdx="0" presStyleCnt="3"/>
      <dgm:spPr/>
    </dgm:pt>
    <dgm:pt modelId="{9F599EB1-20A0-4F70-BA79-C44BF9FD0743}" type="pres">
      <dgm:prSet presAssocID="{F2D4965B-114D-470A-AE8A-4AEFA7FA9C38}" presName="connTx" presStyleLbl="parChTrans1D2" presStyleIdx="0" presStyleCnt="3"/>
      <dgm:spPr/>
    </dgm:pt>
    <dgm:pt modelId="{BDAA46B2-F6AA-40AF-90D5-7B75F5DAE54D}" type="pres">
      <dgm:prSet presAssocID="{69B0A4F7-ABF8-4860-AA40-BD101E7E7F43}" presName="root2" presStyleCnt="0"/>
      <dgm:spPr/>
    </dgm:pt>
    <dgm:pt modelId="{C0F28D5B-1125-490F-B603-B8A505F6A229}" type="pres">
      <dgm:prSet presAssocID="{69B0A4F7-ABF8-4860-AA40-BD101E7E7F43}" presName="LevelTwoTextNode" presStyleLbl="node2" presStyleIdx="0" presStyleCnt="3">
        <dgm:presLayoutVars>
          <dgm:chPref val="3"/>
        </dgm:presLayoutVars>
      </dgm:prSet>
      <dgm:spPr/>
    </dgm:pt>
    <dgm:pt modelId="{BC5FA3A0-3E67-40C3-9E0B-B042C19B68F5}" type="pres">
      <dgm:prSet presAssocID="{69B0A4F7-ABF8-4860-AA40-BD101E7E7F43}" presName="level3hierChild" presStyleCnt="0"/>
      <dgm:spPr/>
    </dgm:pt>
    <dgm:pt modelId="{D580D82E-B0C7-42A3-B98D-DF58DC35D21F}" type="pres">
      <dgm:prSet presAssocID="{6BB61BBE-466D-4F71-9933-ACE0264F03E4}" presName="conn2-1" presStyleLbl="parChTrans1D2" presStyleIdx="1" presStyleCnt="3"/>
      <dgm:spPr/>
    </dgm:pt>
    <dgm:pt modelId="{DD37675B-62D0-4ED2-93E7-92A505F3EAA3}" type="pres">
      <dgm:prSet presAssocID="{6BB61BBE-466D-4F71-9933-ACE0264F03E4}" presName="connTx" presStyleLbl="parChTrans1D2" presStyleIdx="1" presStyleCnt="3"/>
      <dgm:spPr/>
    </dgm:pt>
    <dgm:pt modelId="{33BCD1C6-7784-41E1-B2A3-AAE02D07A884}" type="pres">
      <dgm:prSet presAssocID="{60D39F01-09DE-49B2-8642-DBC50593EC8B}" presName="root2" presStyleCnt="0"/>
      <dgm:spPr/>
    </dgm:pt>
    <dgm:pt modelId="{38DC0267-CA06-4C1B-B3B0-57157641B2F0}" type="pres">
      <dgm:prSet presAssocID="{60D39F01-09DE-49B2-8642-DBC50593EC8B}" presName="LevelTwoTextNode" presStyleLbl="node2" presStyleIdx="1" presStyleCnt="3">
        <dgm:presLayoutVars>
          <dgm:chPref val="3"/>
        </dgm:presLayoutVars>
      </dgm:prSet>
      <dgm:spPr/>
    </dgm:pt>
    <dgm:pt modelId="{6FC97DA9-A610-44A7-9672-7CAC7011D52E}" type="pres">
      <dgm:prSet presAssocID="{60D39F01-09DE-49B2-8642-DBC50593EC8B}" presName="level3hierChild" presStyleCnt="0"/>
      <dgm:spPr/>
    </dgm:pt>
    <dgm:pt modelId="{81CE6BE0-66C3-4171-A270-CA5F0D09900B}" type="pres">
      <dgm:prSet presAssocID="{165A6880-957E-4072-8190-52C7501EE3FD}" presName="conn2-1" presStyleLbl="parChTrans1D2" presStyleIdx="2" presStyleCnt="3"/>
      <dgm:spPr/>
    </dgm:pt>
    <dgm:pt modelId="{FB192F78-ADDC-4C12-970A-BC2A2DF4988D}" type="pres">
      <dgm:prSet presAssocID="{165A6880-957E-4072-8190-52C7501EE3FD}" presName="connTx" presStyleLbl="parChTrans1D2" presStyleIdx="2" presStyleCnt="3"/>
      <dgm:spPr/>
    </dgm:pt>
    <dgm:pt modelId="{292FC4ED-C85C-423E-BFE5-6651A2672C9C}" type="pres">
      <dgm:prSet presAssocID="{A875E85F-DCDB-4779-9301-D2EECF544A39}" presName="root2" presStyleCnt="0"/>
      <dgm:spPr/>
    </dgm:pt>
    <dgm:pt modelId="{48E41977-87CF-46E2-B662-8A1223377567}" type="pres">
      <dgm:prSet presAssocID="{A875E85F-DCDB-4779-9301-D2EECF544A39}" presName="LevelTwoTextNode" presStyleLbl="node2" presStyleIdx="2" presStyleCnt="3">
        <dgm:presLayoutVars>
          <dgm:chPref val="3"/>
        </dgm:presLayoutVars>
      </dgm:prSet>
      <dgm:spPr/>
    </dgm:pt>
    <dgm:pt modelId="{5E543853-F519-40B0-AC91-49D7E50CE8DD}" type="pres">
      <dgm:prSet presAssocID="{A875E85F-DCDB-4779-9301-D2EECF544A39}" presName="level3hierChild" presStyleCnt="0"/>
      <dgm:spPr/>
    </dgm:pt>
  </dgm:ptLst>
  <dgm:cxnLst>
    <dgm:cxn modelId="{8866530E-D18E-412B-A380-0F09336B6D6A}" type="presOf" srcId="{165A6880-957E-4072-8190-52C7501EE3FD}" destId="{81CE6BE0-66C3-4171-A270-CA5F0D09900B}" srcOrd="0" destOrd="0" presId="urn:microsoft.com/office/officeart/2005/8/layout/hierarchy2"/>
    <dgm:cxn modelId="{4F2CD221-ED4D-45BA-99E8-D9B6C9251BAD}" type="presOf" srcId="{165A6880-957E-4072-8190-52C7501EE3FD}" destId="{FB192F78-ADDC-4C12-970A-BC2A2DF4988D}" srcOrd="1" destOrd="0" presId="urn:microsoft.com/office/officeart/2005/8/layout/hierarchy2"/>
    <dgm:cxn modelId="{6175A327-65AD-4DD0-8101-079E73D76864}" type="presOf" srcId="{69B0A4F7-ABF8-4860-AA40-BD101E7E7F43}" destId="{C0F28D5B-1125-490F-B603-B8A505F6A229}" srcOrd="0" destOrd="0" presId="urn:microsoft.com/office/officeart/2005/8/layout/hierarchy2"/>
    <dgm:cxn modelId="{B8716231-B328-486B-BEC3-F83ABFFF77E6}" type="presOf" srcId="{60D39F01-09DE-49B2-8642-DBC50593EC8B}" destId="{38DC0267-CA06-4C1B-B3B0-57157641B2F0}" srcOrd="0" destOrd="0" presId="urn:microsoft.com/office/officeart/2005/8/layout/hierarchy2"/>
    <dgm:cxn modelId="{8B35153A-D367-49FA-A6FB-2B519DC51559}" srcId="{E7A84785-AFFF-4055-BA1F-981E7B5C7F94}" destId="{ECF7E773-8710-4489-96AE-F1DE124BAC2F}" srcOrd="1" destOrd="0" parTransId="{31D549F8-EDC4-4453-BC02-712BD238C199}" sibTransId="{DEE2D2E4-CB62-4085-8D22-8A83158E0D41}"/>
    <dgm:cxn modelId="{A894E53F-A1F5-4022-9EDC-10FEE507A660}" srcId="{ECF7E773-8710-4489-96AE-F1DE124BAC2F}" destId="{60D39F01-09DE-49B2-8642-DBC50593EC8B}" srcOrd="1" destOrd="0" parTransId="{6BB61BBE-466D-4F71-9933-ACE0264F03E4}" sibTransId="{C5B44171-EEBB-4BB9-B493-653C3F3BA2AD}"/>
    <dgm:cxn modelId="{C6F9F242-0280-4983-B745-6E945AD98218}" type="presOf" srcId="{6BB61BBE-466D-4F71-9933-ACE0264F03E4}" destId="{D580D82E-B0C7-42A3-B98D-DF58DC35D21F}" srcOrd="0" destOrd="0" presId="urn:microsoft.com/office/officeart/2005/8/layout/hierarchy2"/>
    <dgm:cxn modelId="{2F62F045-A87D-460D-B562-ACDE321AC715}" type="presOf" srcId="{ECF7E773-8710-4489-96AE-F1DE124BAC2F}" destId="{6E28983D-96F6-401A-9B7B-AC6A76B47F34}" srcOrd="0" destOrd="0" presId="urn:microsoft.com/office/officeart/2005/8/layout/hierarchy2"/>
    <dgm:cxn modelId="{EBABD368-D8D9-4782-9738-611454EC7812}" type="presOf" srcId="{F2D4965B-114D-470A-AE8A-4AEFA7FA9C38}" destId="{9F599EB1-20A0-4F70-BA79-C44BF9FD0743}" srcOrd="1" destOrd="0" presId="urn:microsoft.com/office/officeart/2005/8/layout/hierarchy2"/>
    <dgm:cxn modelId="{2AB2EB6F-95A9-4EF0-97E5-4FEB5DB5734D}" type="presOf" srcId="{E7A84785-AFFF-4055-BA1F-981E7B5C7F94}" destId="{F71F2544-51BF-4E8B-9A1E-075198E76FA4}" srcOrd="0" destOrd="0" presId="urn:microsoft.com/office/officeart/2005/8/layout/hierarchy2"/>
    <dgm:cxn modelId="{9A660293-A535-4AC3-A4F5-F86FAA51B442}" type="presOf" srcId="{A875E85F-DCDB-4779-9301-D2EECF544A39}" destId="{48E41977-87CF-46E2-B662-8A1223377567}" srcOrd="0" destOrd="0" presId="urn:microsoft.com/office/officeart/2005/8/layout/hierarchy2"/>
    <dgm:cxn modelId="{C1EE0D99-F98C-4563-BEDA-A40DD4E55A29}" type="presOf" srcId="{F2D4965B-114D-470A-AE8A-4AEFA7FA9C38}" destId="{B878187D-D8C6-40E7-8290-4516ED17BAEE}" srcOrd="0" destOrd="0" presId="urn:microsoft.com/office/officeart/2005/8/layout/hierarchy2"/>
    <dgm:cxn modelId="{D1EE55A9-CA67-4A23-814B-B7D2C0149284}" type="presOf" srcId="{6BB61BBE-466D-4F71-9933-ACE0264F03E4}" destId="{DD37675B-62D0-4ED2-93E7-92A505F3EAA3}" srcOrd="1" destOrd="0" presId="urn:microsoft.com/office/officeart/2005/8/layout/hierarchy2"/>
    <dgm:cxn modelId="{551954AD-8E1D-4E9F-A8EA-0A11D799A9B1}" srcId="{ECF7E773-8710-4489-96AE-F1DE124BAC2F}" destId="{69B0A4F7-ABF8-4860-AA40-BD101E7E7F43}" srcOrd="0" destOrd="0" parTransId="{F2D4965B-114D-470A-AE8A-4AEFA7FA9C38}" sibTransId="{23CE2AD1-C5DD-44FD-A0C7-FC8F65BB89B8}"/>
    <dgm:cxn modelId="{6DA029B4-26DC-4270-8A62-BDFEF0858BCF}" srcId="{ECF7E773-8710-4489-96AE-F1DE124BAC2F}" destId="{A875E85F-DCDB-4779-9301-D2EECF544A39}" srcOrd="2" destOrd="0" parTransId="{165A6880-957E-4072-8190-52C7501EE3FD}" sibTransId="{CC8F15EB-9A92-4856-B90B-A6B30CC25839}"/>
    <dgm:cxn modelId="{DDD69AD4-5621-4B29-BBC8-7917B33FB9BF}" type="presOf" srcId="{0E7E3B42-B3C5-4096-AE55-D747C0C8B64A}" destId="{E538CD05-DE0C-4B8C-B0C4-598A23D95556}" srcOrd="0" destOrd="0" presId="urn:microsoft.com/office/officeart/2005/8/layout/hierarchy2"/>
    <dgm:cxn modelId="{9DB331EB-96B1-47D4-B270-1C16BD869C19}" srcId="{E7A84785-AFFF-4055-BA1F-981E7B5C7F94}" destId="{0E7E3B42-B3C5-4096-AE55-D747C0C8B64A}" srcOrd="0" destOrd="0" parTransId="{4148388A-D775-4403-977D-B1DE0C2B47B3}" sibTransId="{50E4CA82-29B0-440A-A771-AD1027D6DCF4}"/>
    <dgm:cxn modelId="{2E40BE43-4196-47A9-B1D1-899B2C7FC3C6}" type="presParOf" srcId="{F71F2544-51BF-4E8B-9A1E-075198E76FA4}" destId="{63CE19DF-5118-4BD3-8C7D-AFF04EDF805E}" srcOrd="0" destOrd="0" presId="urn:microsoft.com/office/officeart/2005/8/layout/hierarchy2"/>
    <dgm:cxn modelId="{D6D9B9A2-3294-4D6E-B023-DBB4E5AC8F80}" type="presParOf" srcId="{63CE19DF-5118-4BD3-8C7D-AFF04EDF805E}" destId="{E538CD05-DE0C-4B8C-B0C4-598A23D95556}" srcOrd="0" destOrd="0" presId="urn:microsoft.com/office/officeart/2005/8/layout/hierarchy2"/>
    <dgm:cxn modelId="{AD386C8B-97BF-4EBA-B706-092AE06B6228}" type="presParOf" srcId="{63CE19DF-5118-4BD3-8C7D-AFF04EDF805E}" destId="{451491DA-4FDB-471C-B484-B31B5339CBB3}" srcOrd="1" destOrd="0" presId="urn:microsoft.com/office/officeart/2005/8/layout/hierarchy2"/>
    <dgm:cxn modelId="{6C913A6D-8A70-4684-9151-6AE020A1B115}" type="presParOf" srcId="{F71F2544-51BF-4E8B-9A1E-075198E76FA4}" destId="{0AC31B24-925F-4FE0-83EF-D0D3D38D6F98}" srcOrd="1" destOrd="0" presId="urn:microsoft.com/office/officeart/2005/8/layout/hierarchy2"/>
    <dgm:cxn modelId="{D01F9943-7716-4951-B381-1EA429E174EF}" type="presParOf" srcId="{0AC31B24-925F-4FE0-83EF-D0D3D38D6F98}" destId="{6E28983D-96F6-401A-9B7B-AC6A76B47F34}" srcOrd="0" destOrd="0" presId="urn:microsoft.com/office/officeart/2005/8/layout/hierarchy2"/>
    <dgm:cxn modelId="{EDE597E0-A4B5-46F3-A077-38F3D8219B50}" type="presParOf" srcId="{0AC31B24-925F-4FE0-83EF-D0D3D38D6F98}" destId="{79030DB2-A762-4B1E-A105-FC6A6FCDA6BC}" srcOrd="1" destOrd="0" presId="urn:microsoft.com/office/officeart/2005/8/layout/hierarchy2"/>
    <dgm:cxn modelId="{E5D14C48-974B-459D-8B6C-6969D97C227D}" type="presParOf" srcId="{79030DB2-A762-4B1E-A105-FC6A6FCDA6BC}" destId="{B878187D-D8C6-40E7-8290-4516ED17BAEE}" srcOrd="0" destOrd="0" presId="urn:microsoft.com/office/officeart/2005/8/layout/hierarchy2"/>
    <dgm:cxn modelId="{1056DDEC-29F9-4162-9105-60C54D600BA3}" type="presParOf" srcId="{B878187D-D8C6-40E7-8290-4516ED17BAEE}" destId="{9F599EB1-20A0-4F70-BA79-C44BF9FD0743}" srcOrd="0" destOrd="0" presId="urn:microsoft.com/office/officeart/2005/8/layout/hierarchy2"/>
    <dgm:cxn modelId="{7E668893-A068-47EC-A881-E74EE4D3ED29}" type="presParOf" srcId="{79030DB2-A762-4B1E-A105-FC6A6FCDA6BC}" destId="{BDAA46B2-F6AA-40AF-90D5-7B75F5DAE54D}" srcOrd="1" destOrd="0" presId="urn:microsoft.com/office/officeart/2005/8/layout/hierarchy2"/>
    <dgm:cxn modelId="{4D93E73C-AA76-46D4-9456-E279C3DB8191}" type="presParOf" srcId="{BDAA46B2-F6AA-40AF-90D5-7B75F5DAE54D}" destId="{C0F28D5B-1125-490F-B603-B8A505F6A229}" srcOrd="0" destOrd="0" presId="urn:microsoft.com/office/officeart/2005/8/layout/hierarchy2"/>
    <dgm:cxn modelId="{86D5F054-88DC-437A-8790-159EB56A00F5}" type="presParOf" srcId="{BDAA46B2-F6AA-40AF-90D5-7B75F5DAE54D}" destId="{BC5FA3A0-3E67-40C3-9E0B-B042C19B68F5}" srcOrd="1" destOrd="0" presId="urn:microsoft.com/office/officeart/2005/8/layout/hierarchy2"/>
    <dgm:cxn modelId="{8FFD6C17-D4D1-422C-8208-ABE0186491FC}" type="presParOf" srcId="{79030DB2-A762-4B1E-A105-FC6A6FCDA6BC}" destId="{D580D82E-B0C7-42A3-B98D-DF58DC35D21F}" srcOrd="2" destOrd="0" presId="urn:microsoft.com/office/officeart/2005/8/layout/hierarchy2"/>
    <dgm:cxn modelId="{AE1A350C-7E8C-42ED-81D9-AAFD1DAE5B7E}" type="presParOf" srcId="{D580D82E-B0C7-42A3-B98D-DF58DC35D21F}" destId="{DD37675B-62D0-4ED2-93E7-92A505F3EAA3}" srcOrd="0" destOrd="0" presId="urn:microsoft.com/office/officeart/2005/8/layout/hierarchy2"/>
    <dgm:cxn modelId="{FEA83440-AD96-4D87-B2CC-4228D0DE1F5F}" type="presParOf" srcId="{79030DB2-A762-4B1E-A105-FC6A6FCDA6BC}" destId="{33BCD1C6-7784-41E1-B2A3-AAE02D07A884}" srcOrd="3" destOrd="0" presId="urn:microsoft.com/office/officeart/2005/8/layout/hierarchy2"/>
    <dgm:cxn modelId="{4FD76623-7821-49CA-B3AF-3C0908F6988A}" type="presParOf" srcId="{33BCD1C6-7784-41E1-B2A3-AAE02D07A884}" destId="{38DC0267-CA06-4C1B-B3B0-57157641B2F0}" srcOrd="0" destOrd="0" presId="urn:microsoft.com/office/officeart/2005/8/layout/hierarchy2"/>
    <dgm:cxn modelId="{2B73D8B0-66B3-457E-BD4F-5CAAA96D2C92}" type="presParOf" srcId="{33BCD1C6-7784-41E1-B2A3-AAE02D07A884}" destId="{6FC97DA9-A610-44A7-9672-7CAC7011D52E}" srcOrd="1" destOrd="0" presId="urn:microsoft.com/office/officeart/2005/8/layout/hierarchy2"/>
    <dgm:cxn modelId="{64C8CDD8-E071-457F-A84E-5A54E7D83F0D}" type="presParOf" srcId="{79030DB2-A762-4B1E-A105-FC6A6FCDA6BC}" destId="{81CE6BE0-66C3-4171-A270-CA5F0D09900B}" srcOrd="4" destOrd="0" presId="urn:microsoft.com/office/officeart/2005/8/layout/hierarchy2"/>
    <dgm:cxn modelId="{60E914B3-6AEE-490E-9704-6977B55EE703}" type="presParOf" srcId="{81CE6BE0-66C3-4171-A270-CA5F0D09900B}" destId="{FB192F78-ADDC-4C12-970A-BC2A2DF4988D}" srcOrd="0" destOrd="0" presId="urn:microsoft.com/office/officeart/2005/8/layout/hierarchy2"/>
    <dgm:cxn modelId="{0C57A1D9-27B6-4084-9E89-B6837E2FDD67}" type="presParOf" srcId="{79030DB2-A762-4B1E-A105-FC6A6FCDA6BC}" destId="{292FC4ED-C85C-423E-BFE5-6651A2672C9C}" srcOrd="5" destOrd="0" presId="urn:microsoft.com/office/officeart/2005/8/layout/hierarchy2"/>
    <dgm:cxn modelId="{1A602120-00CB-4132-84C5-46A6B3242C01}" type="presParOf" srcId="{292FC4ED-C85C-423E-BFE5-6651A2672C9C}" destId="{48E41977-87CF-46E2-B662-8A1223377567}" srcOrd="0" destOrd="0" presId="urn:microsoft.com/office/officeart/2005/8/layout/hierarchy2"/>
    <dgm:cxn modelId="{B5D991D2-CE54-4838-ACBA-3BA7F93F90CF}" type="presParOf" srcId="{292FC4ED-C85C-423E-BFE5-6651A2672C9C}" destId="{5E543853-F519-40B0-AC91-49D7E50CE8DD}"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C211C14-33C3-40D4-B058-4B13F7477A45}" type="doc">
      <dgm:prSet loTypeId="urn:microsoft.com/office/officeart/2005/8/layout/arrow5" loCatId="relationship" qsTypeId="urn:microsoft.com/office/officeart/2005/8/quickstyle/simple1" qsCatId="simple" csTypeId="urn:microsoft.com/office/officeart/2005/8/colors/accent1_2" csCatId="accent1"/>
      <dgm:spPr/>
      <dgm:t>
        <a:bodyPr/>
        <a:lstStyle/>
        <a:p>
          <a:endParaRPr lang="en-US"/>
        </a:p>
      </dgm:t>
    </dgm:pt>
    <dgm:pt modelId="{327DBB5B-7383-4BF3-9BB3-0A04BE78241A}">
      <dgm:prSet/>
      <dgm:spPr/>
      <dgm:t>
        <a:bodyPr/>
        <a:lstStyle/>
        <a:p>
          <a:r>
            <a:rPr lang="tr-TR" b="0" i="0" dirty="0"/>
            <a:t>Önceden oluşturulmuş grafikleri kullanarak verileri görselleştirin ve görselleştirmeleri özelleştirin. </a:t>
          </a:r>
          <a:endParaRPr lang="en-US" dirty="0"/>
        </a:p>
      </dgm:t>
    </dgm:pt>
    <dgm:pt modelId="{2A41C63F-98CD-4E5F-B751-848414C40AFC}" type="parTrans" cxnId="{99C8E810-CA0A-4A52-AC9B-1EC2E8BD378A}">
      <dgm:prSet/>
      <dgm:spPr/>
      <dgm:t>
        <a:bodyPr/>
        <a:lstStyle/>
        <a:p>
          <a:endParaRPr lang="en-US"/>
        </a:p>
      </dgm:t>
    </dgm:pt>
    <dgm:pt modelId="{AC5C7D31-A2EE-42DB-A382-E5E54E6EE3FB}" type="sibTrans" cxnId="{99C8E810-CA0A-4A52-AC9B-1EC2E8BD378A}">
      <dgm:prSet/>
      <dgm:spPr/>
      <dgm:t>
        <a:bodyPr/>
        <a:lstStyle/>
        <a:p>
          <a:endParaRPr lang="en-US"/>
        </a:p>
      </dgm:t>
    </dgm:pt>
    <dgm:pt modelId="{5AB1EE0A-2D05-4706-83B6-530730D181AB}">
      <dgm:prSet/>
      <dgm:spPr/>
      <dgm:t>
        <a:bodyPr/>
        <a:lstStyle/>
        <a:p>
          <a:r>
            <a:rPr lang="tr-TR" b="0" i="0"/>
            <a:t>Yerleşik işlevleri, bunların söz dizimiyle ilgili rehberliği ve işlevlerin nasıl kullanılacağını gösteren kod örneklerini bulmak için belgeleri keşfedin. </a:t>
          </a:r>
          <a:endParaRPr lang="en-US"/>
        </a:p>
      </dgm:t>
    </dgm:pt>
    <dgm:pt modelId="{902FFB36-819A-42D0-95C1-C5684D46E200}" type="parTrans" cxnId="{6AB88E17-03DC-46CF-AF83-36495FE90746}">
      <dgm:prSet/>
      <dgm:spPr/>
      <dgm:t>
        <a:bodyPr/>
        <a:lstStyle/>
        <a:p>
          <a:endParaRPr lang="en-US"/>
        </a:p>
      </dgm:t>
    </dgm:pt>
    <dgm:pt modelId="{73579359-E6AE-47E4-96B6-8D866ADF20FE}" type="sibTrans" cxnId="{6AB88E17-03DC-46CF-AF83-36495FE90746}">
      <dgm:prSet/>
      <dgm:spPr/>
      <dgm:t>
        <a:bodyPr/>
        <a:lstStyle/>
        <a:p>
          <a:endParaRPr lang="en-US"/>
        </a:p>
      </dgm:t>
    </dgm:pt>
    <dgm:pt modelId="{B973EB1E-D9F3-479C-B7ED-D8353391AEC2}">
      <dgm:prSet/>
      <dgm:spPr/>
      <dgm:t>
        <a:bodyPr/>
        <a:lstStyle/>
        <a:p>
          <a:r>
            <a:rPr lang="tr-TR" b="0" i="0"/>
            <a:t>Son olarak, kodu, çıktıyı ve biçimlendirilmiş metni başkalarıyla paylaşılabilen yürütülebilir bir not defterinde birleştiren komut dosyaları oluşturmak için Canlı Düzenleyici'yi kullanın.</a:t>
          </a:r>
          <a:endParaRPr lang="en-US"/>
        </a:p>
      </dgm:t>
    </dgm:pt>
    <dgm:pt modelId="{88E216D3-169B-4488-A5A2-E82E449E068D}" type="parTrans" cxnId="{0A6F73C0-FB28-4A79-99BD-4CF7D9284DAD}">
      <dgm:prSet/>
      <dgm:spPr/>
      <dgm:t>
        <a:bodyPr/>
        <a:lstStyle/>
        <a:p>
          <a:endParaRPr lang="en-US"/>
        </a:p>
      </dgm:t>
    </dgm:pt>
    <dgm:pt modelId="{090B3CBE-A315-4507-9242-8ACFA82480E1}" type="sibTrans" cxnId="{0A6F73C0-FB28-4A79-99BD-4CF7D9284DAD}">
      <dgm:prSet/>
      <dgm:spPr/>
      <dgm:t>
        <a:bodyPr/>
        <a:lstStyle/>
        <a:p>
          <a:endParaRPr lang="en-US"/>
        </a:p>
      </dgm:t>
    </dgm:pt>
    <dgm:pt modelId="{AADAAAA3-CF69-433C-B327-4B848D616F20}" type="pres">
      <dgm:prSet presAssocID="{0C211C14-33C3-40D4-B058-4B13F7477A45}" presName="diagram" presStyleCnt="0">
        <dgm:presLayoutVars>
          <dgm:dir/>
          <dgm:resizeHandles val="exact"/>
        </dgm:presLayoutVars>
      </dgm:prSet>
      <dgm:spPr/>
    </dgm:pt>
    <dgm:pt modelId="{4D39AEF3-80EC-47C6-90F1-75F07A94C651}" type="pres">
      <dgm:prSet presAssocID="{327DBB5B-7383-4BF3-9BB3-0A04BE78241A}" presName="arrow" presStyleLbl="node1" presStyleIdx="0" presStyleCnt="3">
        <dgm:presLayoutVars>
          <dgm:bulletEnabled val="1"/>
        </dgm:presLayoutVars>
      </dgm:prSet>
      <dgm:spPr/>
    </dgm:pt>
    <dgm:pt modelId="{21D934B8-A7C3-42B8-97E8-199014DAB0A2}" type="pres">
      <dgm:prSet presAssocID="{5AB1EE0A-2D05-4706-83B6-530730D181AB}" presName="arrow" presStyleLbl="node1" presStyleIdx="1" presStyleCnt="3">
        <dgm:presLayoutVars>
          <dgm:bulletEnabled val="1"/>
        </dgm:presLayoutVars>
      </dgm:prSet>
      <dgm:spPr/>
    </dgm:pt>
    <dgm:pt modelId="{E5861029-0739-4F9A-9A87-ED4663AC8C7E}" type="pres">
      <dgm:prSet presAssocID="{B973EB1E-D9F3-479C-B7ED-D8353391AEC2}" presName="arrow" presStyleLbl="node1" presStyleIdx="2" presStyleCnt="3">
        <dgm:presLayoutVars>
          <dgm:bulletEnabled val="1"/>
        </dgm:presLayoutVars>
      </dgm:prSet>
      <dgm:spPr/>
    </dgm:pt>
  </dgm:ptLst>
  <dgm:cxnLst>
    <dgm:cxn modelId="{99C8E810-CA0A-4A52-AC9B-1EC2E8BD378A}" srcId="{0C211C14-33C3-40D4-B058-4B13F7477A45}" destId="{327DBB5B-7383-4BF3-9BB3-0A04BE78241A}" srcOrd="0" destOrd="0" parTransId="{2A41C63F-98CD-4E5F-B751-848414C40AFC}" sibTransId="{AC5C7D31-A2EE-42DB-A382-E5E54E6EE3FB}"/>
    <dgm:cxn modelId="{6AB88E17-03DC-46CF-AF83-36495FE90746}" srcId="{0C211C14-33C3-40D4-B058-4B13F7477A45}" destId="{5AB1EE0A-2D05-4706-83B6-530730D181AB}" srcOrd="1" destOrd="0" parTransId="{902FFB36-819A-42D0-95C1-C5684D46E200}" sibTransId="{73579359-E6AE-47E4-96B6-8D866ADF20FE}"/>
    <dgm:cxn modelId="{EE7ACA58-6277-4C9F-A879-52B1E72B76DF}" type="presOf" srcId="{B973EB1E-D9F3-479C-B7ED-D8353391AEC2}" destId="{E5861029-0739-4F9A-9A87-ED4663AC8C7E}" srcOrd="0" destOrd="0" presId="urn:microsoft.com/office/officeart/2005/8/layout/arrow5"/>
    <dgm:cxn modelId="{AB29967B-373B-4042-AFC5-AB19E3DE62F8}" type="presOf" srcId="{327DBB5B-7383-4BF3-9BB3-0A04BE78241A}" destId="{4D39AEF3-80EC-47C6-90F1-75F07A94C651}" srcOrd="0" destOrd="0" presId="urn:microsoft.com/office/officeart/2005/8/layout/arrow5"/>
    <dgm:cxn modelId="{0A6F73C0-FB28-4A79-99BD-4CF7D9284DAD}" srcId="{0C211C14-33C3-40D4-B058-4B13F7477A45}" destId="{B973EB1E-D9F3-479C-B7ED-D8353391AEC2}" srcOrd="2" destOrd="0" parTransId="{88E216D3-169B-4488-A5A2-E82E449E068D}" sibTransId="{090B3CBE-A315-4507-9242-8ACFA82480E1}"/>
    <dgm:cxn modelId="{15D751DC-B32F-4FD8-AF2E-E509FC16B7C4}" type="presOf" srcId="{0C211C14-33C3-40D4-B058-4B13F7477A45}" destId="{AADAAAA3-CF69-433C-B327-4B848D616F20}" srcOrd="0" destOrd="0" presId="urn:microsoft.com/office/officeart/2005/8/layout/arrow5"/>
    <dgm:cxn modelId="{C03ADCF1-CB20-45A9-853E-EB2E7E09E003}" type="presOf" srcId="{5AB1EE0A-2D05-4706-83B6-530730D181AB}" destId="{21D934B8-A7C3-42B8-97E8-199014DAB0A2}" srcOrd="0" destOrd="0" presId="urn:microsoft.com/office/officeart/2005/8/layout/arrow5"/>
    <dgm:cxn modelId="{E0E713BF-0643-4348-8D0B-2344E77C2829}" type="presParOf" srcId="{AADAAAA3-CF69-433C-B327-4B848D616F20}" destId="{4D39AEF3-80EC-47C6-90F1-75F07A94C651}" srcOrd="0" destOrd="0" presId="urn:microsoft.com/office/officeart/2005/8/layout/arrow5"/>
    <dgm:cxn modelId="{2799CF93-113F-40BA-8438-31E6FF97371F}" type="presParOf" srcId="{AADAAAA3-CF69-433C-B327-4B848D616F20}" destId="{21D934B8-A7C3-42B8-97E8-199014DAB0A2}" srcOrd="1" destOrd="0" presId="urn:microsoft.com/office/officeart/2005/8/layout/arrow5"/>
    <dgm:cxn modelId="{60D9EF46-6D8A-42DE-8FDA-BC75E130E373}" type="presParOf" srcId="{AADAAAA3-CF69-433C-B327-4B848D616F20}" destId="{E5861029-0739-4F9A-9A87-ED4663AC8C7E}"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81BC0B-6758-40F3-ACC3-24F1E9C2FB5D}">
      <dsp:nvSpPr>
        <dsp:cNvPr id="0" name=""/>
        <dsp:cNvSpPr/>
      </dsp:nvSpPr>
      <dsp:spPr>
        <a:xfrm>
          <a:off x="1138979" y="1084291"/>
          <a:ext cx="932563" cy="93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67CDBCC-D657-4C75-82E6-37661C31D460}">
      <dsp:nvSpPr>
        <dsp:cNvPr id="0" name=""/>
        <dsp:cNvSpPr/>
      </dsp:nvSpPr>
      <dsp:spPr>
        <a:xfrm>
          <a:off x="569079" y="2344546"/>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0" i="0" kern="1200" baseline="0"/>
            <a:t>MATLAB, dağıtılmış hesaplamaya dayalı büyük veri kümelerini depolamak ve işlemek için bir sistem olan Hadoop'u destekler.</a:t>
          </a:r>
          <a:endParaRPr lang="en-US" sz="1100" kern="1200"/>
        </a:p>
      </dsp:txBody>
      <dsp:txXfrm>
        <a:off x="569079" y="2344546"/>
        <a:ext cx="2072362" cy="922500"/>
      </dsp:txXfrm>
    </dsp:sp>
    <dsp:sp modelId="{5A5D5BCF-A180-4DAA-A3DA-6D1CFDA7C3F4}">
      <dsp:nvSpPr>
        <dsp:cNvPr id="0" name=""/>
        <dsp:cNvSpPr/>
      </dsp:nvSpPr>
      <dsp:spPr>
        <a:xfrm>
          <a:off x="3574005" y="1084291"/>
          <a:ext cx="932563" cy="93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625329A-3891-4B49-89EA-48288D562092}">
      <dsp:nvSpPr>
        <dsp:cNvPr id="0" name=""/>
        <dsp:cNvSpPr/>
      </dsp:nvSpPr>
      <dsp:spPr>
        <a:xfrm>
          <a:off x="3004105" y="2344546"/>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0" i="0" kern="1200" baseline="0"/>
            <a:t>Hadoop, bir bilgi işlem sunucuları kümesinde bir arada bulunan iki ana alt sistemden oluşur :</a:t>
          </a:r>
          <a:endParaRPr lang="en-US" sz="1100" kern="1200"/>
        </a:p>
      </dsp:txBody>
      <dsp:txXfrm>
        <a:off x="3004105" y="2344546"/>
        <a:ext cx="2072362" cy="922500"/>
      </dsp:txXfrm>
    </dsp:sp>
    <dsp:sp modelId="{ED6E6BF6-8DBF-434E-8186-666760D3E29C}">
      <dsp:nvSpPr>
        <dsp:cNvPr id="0" name=""/>
        <dsp:cNvSpPr/>
      </dsp:nvSpPr>
      <dsp:spPr>
        <a:xfrm>
          <a:off x="6009031" y="1084291"/>
          <a:ext cx="932563" cy="93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86F636D-6FE6-427B-90D4-D0FD883DB1C7}">
      <dsp:nvSpPr>
        <dsp:cNvPr id="0" name=""/>
        <dsp:cNvSpPr/>
      </dsp:nvSpPr>
      <dsp:spPr>
        <a:xfrm>
          <a:off x="5439131" y="2344546"/>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1" i="0" kern="1200" baseline="0"/>
            <a:t>HDFS veya Hadoop Dağıtılmış Dosya Sistemi: </a:t>
          </a:r>
          <a:r>
            <a:rPr lang="tr-TR" sz="1100" b="0" i="0" kern="1200" baseline="0"/>
            <a:t>Büyük, hataya dayanıklı bir dosya sistemi</a:t>
          </a:r>
          <a:endParaRPr lang="en-US" sz="1100" kern="1200"/>
        </a:p>
      </dsp:txBody>
      <dsp:txXfrm>
        <a:off x="5439131" y="2344546"/>
        <a:ext cx="2072362" cy="922500"/>
      </dsp:txXfrm>
    </dsp:sp>
    <dsp:sp modelId="{EDDFF23A-665A-46D4-A737-0DCE76250ACA}">
      <dsp:nvSpPr>
        <dsp:cNvPr id="0" name=""/>
        <dsp:cNvSpPr/>
      </dsp:nvSpPr>
      <dsp:spPr>
        <a:xfrm>
          <a:off x="8444057" y="1084291"/>
          <a:ext cx="932563" cy="93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0AE0C8-CA53-4363-AAD4-17054CEE8213}">
      <dsp:nvSpPr>
        <dsp:cNvPr id="0" name=""/>
        <dsp:cNvSpPr/>
      </dsp:nvSpPr>
      <dsp:spPr>
        <a:xfrm>
          <a:off x="7874157" y="2344546"/>
          <a:ext cx="2072362" cy="92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tr-TR" sz="1100" b="1" i="0" kern="1200" baseline="0"/>
            <a:t>YARN veya Yet Another Resource Negotiator: </a:t>
          </a:r>
          <a:r>
            <a:rPr lang="tr-TR" sz="1100" b="0" i="0" kern="1200" baseline="0"/>
            <a:t>MapReduce ve Spark gibi toplu işleme çerçeveleri ve Hive ve Impala gibi SQL arabirimleri dahil olmak üzere Hadoop üzerinde çalışan uygulamaları yönetir.</a:t>
          </a:r>
          <a:endParaRPr lang="en-US" sz="1100" kern="1200"/>
        </a:p>
      </dsp:txBody>
      <dsp:txXfrm>
        <a:off x="7874157" y="2344546"/>
        <a:ext cx="2072362" cy="922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38CD05-DE0C-4B8C-B0C4-598A23D95556}">
      <dsp:nvSpPr>
        <dsp:cNvPr id="0" name=""/>
        <dsp:cNvSpPr/>
      </dsp:nvSpPr>
      <dsp:spPr>
        <a:xfrm>
          <a:off x="2417579" y="2047"/>
          <a:ext cx="2538612" cy="12693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defRPr b="1"/>
          </a:pPr>
          <a:r>
            <a:rPr lang="tr-TR" sz="1600" b="0" i="0" kern="1200"/>
            <a:t>MATLAB masaüstü ortamında; </a:t>
          </a:r>
          <a:endParaRPr lang="en-US" sz="1600" kern="1200"/>
        </a:p>
      </dsp:txBody>
      <dsp:txXfrm>
        <a:off x="2454756" y="39224"/>
        <a:ext cx="2464258" cy="1194952"/>
      </dsp:txXfrm>
    </dsp:sp>
    <dsp:sp modelId="{6E28983D-96F6-401A-9B7B-AC6A76B47F34}">
      <dsp:nvSpPr>
        <dsp:cNvPr id="0" name=""/>
        <dsp:cNvSpPr/>
      </dsp:nvSpPr>
      <dsp:spPr>
        <a:xfrm>
          <a:off x="2417579" y="1461749"/>
          <a:ext cx="2538612" cy="126930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defRPr b="1"/>
          </a:pPr>
          <a:r>
            <a:rPr lang="tr-TR" sz="1600" b="0" i="0" kern="1200"/>
            <a:t>Komut Penceresi, Çalışma Alanı tarayıcısı ve Değişkenler düzenleyicisi dahil olmak üzere öğelerini kullanarak </a:t>
          </a:r>
          <a:endParaRPr lang="en-US" sz="1600" kern="1200"/>
        </a:p>
      </dsp:txBody>
      <dsp:txXfrm>
        <a:off x="2454756" y="1498926"/>
        <a:ext cx="2464258" cy="1194952"/>
      </dsp:txXfrm>
    </dsp:sp>
    <dsp:sp modelId="{B878187D-D8C6-40E7-8290-4516ED17BAEE}">
      <dsp:nvSpPr>
        <dsp:cNvPr id="0" name=""/>
        <dsp:cNvSpPr/>
      </dsp:nvSpPr>
      <dsp:spPr>
        <a:xfrm rot="18289469">
          <a:off x="4574833" y="1339305"/>
          <a:ext cx="1778161" cy="54492"/>
        </a:xfrm>
        <a:custGeom>
          <a:avLst/>
          <a:gdLst/>
          <a:ahLst/>
          <a:cxnLst/>
          <a:rect l="0" t="0" r="0" b="0"/>
          <a:pathLst>
            <a:path>
              <a:moveTo>
                <a:pt x="0" y="27246"/>
              </a:moveTo>
              <a:lnTo>
                <a:pt x="1778161"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19460" y="1322097"/>
        <a:ext cx="88908" cy="88908"/>
      </dsp:txXfrm>
    </dsp:sp>
    <dsp:sp modelId="{C0F28D5B-1125-490F-B603-B8A505F6A229}">
      <dsp:nvSpPr>
        <dsp:cNvPr id="0" name=""/>
        <dsp:cNvSpPr/>
      </dsp:nvSpPr>
      <dsp:spPr>
        <a:xfrm>
          <a:off x="5971636" y="2047"/>
          <a:ext cx="2538612" cy="12693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0" i="0" kern="1200">
              <a:latin typeface="Times New Roman" panose="02020603050405020304" pitchFamily="18" charset="0"/>
              <a:cs typeface="Times New Roman" panose="02020603050405020304" pitchFamily="18" charset="0"/>
            </a:rPr>
            <a:t>verileri içe aktarma</a:t>
          </a:r>
          <a:endParaRPr lang="en-US" sz="1600" kern="1200">
            <a:latin typeface="Times New Roman" panose="02020603050405020304" pitchFamily="18" charset="0"/>
            <a:cs typeface="Times New Roman" panose="02020603050405020304" pitchFamily="18" charset="0"/>
          </a:endParaRPr>
        </a:p>
      </dsp:txBody>
      <dsp:txXfrm>
        <a:off x="6008813" y="39224"/>
        <a:ext cx="2464258" cy="1194952"/>
      </dsp:txXfrm>
    </dsp:sp>
    <dsp:sp modelId="{D580D82E-B0C7-42A3-B98D-DF58DC35D21F}">
      <dsp:nvSpPr>
        <dsp:cNvPr id="0" name=""/>
        <dsp:cNvSpPr/>
      </dsp:nvSpPr>
      <dsp:spPr>
        <a:xfrm>
          <a:off x="4956192" y="2069156"/>
          <a:ext cx="1015444" cy="54492"/>
        </a:xfrm>
        <a:custGeom>
          <a:avLst/>
          <a:gdLst/>
          <a:ahLst/>
          <a:cxnLst/>
          <a:rect l="0" t="0" r="0" b="0"/>
          <a:pathLst>
            <a:path>
              <a:moveTo>
                <a:pt x="0" y="27246"/>
              </a:moveTo>
              <a:lnTo>
                <a:pt x="1015444"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438528" y="2071016"/>
        <a:ext cx="50772" cy="50772"/>
      </dsp:txXfrm>
    </dsp:sp>
    <dsp:sp modelId="{38DC0267-CA06-4C1B-B3B0-57157641B2F0}">
      <dsp:nvSpPr>
        <dsp:cNvPr id="0" name=""/>
        <dsp:cNvSpPr/>
      </dsp:nvSpPr>
      <dsp:spPr>
        <a:xfrm>
          <a:off x="5971636" y="1461749"/>
          <a:ext cx="2538612" cy="12693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0" i="0" kern="1200">
              <a:latin typeface="Times New Roman" panose="02020603050405020304" pitchFamily="18" charset="0"/>
              <a:cs typeface="Times New Roman" panose="02020603050405020304" pitchFamily="18" charset="0"/>
            </a:rPr>
            <a:t>değişkenleri tanımlama ve </a:t>
          </a:r>
          <a:endParaRPr lang="en-US" sz="1600" kern="1200">
            <a:latin typeface="Times New Roman" panose="02020603050405020304" pitchFamily="18" charset="0"/>
            <a:cs typeface="Times New Roman" panose="02020603050405020304" pitchFamily="18" charset="0"/>
          </a:endParaRPr>
        </a:p>
      </dsp:txBody>
      <dsp:txXfrm>
        <a:off x="6008813" y="1498926"/>
        <a:ext cx="2464258" cy="1194952"/>
      </dsp:txXfrm>
    </dsp:sp>
    <dsp:sp modelId="{81CE6BE0-66C3-4171-A270-CA5F0D09900B}">
      <dsp:nvSpPr>
        <dsp:cNvPr id="0" name=""/>
        <dsp:cNvSpPr/>
      </dsp:nvSpPr>
      <dsp:spPr>
        <a:xfrm rot="3310531">
          <a:off x="4574833" y="2799007"/>
          <a:ext cx="1778161" cy="54492"/>
        </a:xfrm>
        <a:custGeom>
          <a:avLst/>
          <a:gdLst/>
          <a:ahLst/>
          <a:cxnLst/>
          <a:rect l="0" t="0" r="0" b="0"/>
          <a:pathLst>
            <a:path>
              <a:moveTo>
                <a:pt x="0" y="27246"/>
              </a:moveTo>
              <a:lnTo>
                <a:pt x="1778161" y="27246"/>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a:p>
      </dsp:txBody>
      <dsp:txXfrm>
        <a:off x="5419460" y="2781799"/>
        <a:ext cx="88908" cy="88908"/>
      </dsp:txXfrm>
    </dsp:sp>
    <dsp:sp modelId="{48E41977-87CF-46E2-B662-8A1223377567}">
      <dsp:nvSpPr>
        <dsp:cNvPr id="0" name=""/>
        <dsp:cNvSpPr/>
      </dsp:nvSpPr>
      <dsp:spPr>
        <a:xfrm>
          <a:off x="5971636" y="2921451"/>
          <a:ext cx="2538612" cy="1269306"/>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tr-TR" sz="1600" b="0" i="0" kern="1200">
              <a:latin typeface="Times New Roman" panose="02020603050405020304" pitchFamily="18" charset="0"/>
              <a:cs typeface="Times New Roman" panose="02020603050405020304" pitchFamily="18" charset="0"/>
            </a:rPr>
            <a:t>hesaplamalar</a:t>
          </a:r>
          <a:endParaRPr lang="en-US" sz="1600" kern="1200">
            <a:latin typeface="Times New Roman" panose="02020603050405020304" pitchFamily="18" charset="0"/>
            <a:cs typeface="Times New Roman" panose="02020603050405020304" pitchFamily="18" charset="0"/>
          </a:endParaRPr>
        </a:p>
      </dsp:txBody>
      <dsp:txXfrm>
        <a:off x="6008813" y="2958628"/>
        <a:ext cx="2464258" cy="11949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39AEF3-80EC-47C6-90F1-75F07A94C651}">
      <dsp:nvSpPr>
        <dsp:cNvPr id="0" name=""/>
        <dsp:cNvSpPr/>
      </dsp:nvSpPr>
      <dsp:spPr>
        <a:xfrm>
          <a:off x="4170554" y="642"/>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b="0" i="0" kern="1200" dirty="0"/>
            <a:t>Önceden oluşturulmuş grafikleri kullanarak verileri görselleştirin ve görselleştirmeleri özelleştirin. </a:t>
          </a:r>
          <a:endParaRPr lang="en-US" sz="900" kern="1200" dirty="0"/>
        </a:p>
      </dsp:txBody>
      <dsp:txXfrm>
        <a:off x="4714177" y="642"/>
        <a:ext cx="1087245" cy="1793954"/>
      </dsp:txXfrm>
    </dsp:sp>
    <dsp:sp modelId="{21D934B8-A7C3-42B8-97E8-199014DAB0A2}">
      <dsp:nvSpPr>
        <dsp:cNvPr id="0" name=""/>
        <dsp:cNvSpPr/>
      </dsp:nvSpPr>
      <dsp:spPr>
        <a:xfrm rot="7200000">
          <a:off x="5426615" y="2176204"/>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b="0" i="0" kern="1200"/>
            <a:t>Yerleşik işlevleri, bunların söz dizimiyle ilgili rehberliği ve işlevlerin nasıl kullanılacağını gösteren kod örneklerini bulmak için belgeleri keşfedin. </a:t>
          </a:r>
          <a:endParaRPr lang="en-US" sz="900" kern="1200"/>
        </a:p>
      </dsp:txBody>
      <dsp:txXfrm rot="-5400000">
        <a:off x="5781660" y="2814960"/>
        <a:ext cx="1793954" cy="1087245"/>
      </dsp:txXfrm>
    </dsp:sp>
    <dsp:sp modelId="{E5861029-0739-4F9A-9A87-ED4663AC8C7E}">
      <dsp:nvSpPr>
        <dsp:cNvPr id="0" name=""/>
        <dsp:cNvSpPr/>
      </dsp:nvSpPr>
      <dsp:spPr>
        <a:xfrm rot="14400000">
          <a:off x="2914493" y="2176204"/>
          <a:ext cx="2174490" cy="2174490"/>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64008" rIns="64008" bIns="64008" numCol="1" spcCol="1270" anchor="ctr" anchorCtr="0">
          <a:noAutofit/>
        </a:bodyPr>
        <a:lstStyle/>
        <a:p>
          <a:pPr marL="0" lvl="0" indent="0" algn="ctr" defTabSz="400050">
            <a:lnSpc>
              <a:spcPct val="90000"/>
            </a:lnSpc>
            <a:spcBef>
              <a:spcPct val="0"/>
            </a:spcBef>
            <a:spcAft>
              <a:spcPct val="35000"/>
            </a:spcAft>
            <a:buNone/>
          </a:pPr>
          <a:r>
            <a:rPr lang="tr-TR" sz="900" b="0" i="0" kern="1200"/>
            <a:t>Son olarak, kodu, çıktıyı ve biçimlendirilmiş metni başkalarıyla paylaşılabilen yürütülebilir bir not defterinde birleştiren komut dosyaları oluşturmak için Canlı Düzenleyici'yi kullanın.</a:t>
          </a:r>
          <a:endParaRPr lang="en-US" sz="900" kern="1200"/>
        </a:p>
      </dsp:txBody>
      <dsp:txXfrm rot="5400000">
        <a:off x="2939984" y="2814960"/>
        <a:ext cx="1793954" cy="108724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D1EBFBF-51E1-728B-15D7-399D9154B7FB}"/>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3AE88B1-E30E-48C2-9F4D-BDCA182A62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28FF3467-4F94-BD40-8CDB-AB105F613D1F}"/>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5" name="Alt Bilgi Yer Tutucusu 4">
            <a:extLst>
              <a:ext uri="{FF2B5EF4-FFF2-40B4-BE49-F238E27FC236}">
                <a16:creationId xmlns:a16="http://schemas.microsoft.com/office/drawing/2014/main" id="{44C769A3-9BC1-2C26-23ED-1EFAA468E90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9ABE768-D75A-A9EC-B826-F1B15ADE39A2}"/>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405147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62A2FBF-B6BF-2138-D528-17816DC2F4FD}"/>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48A19267-572A-3637-0508-8D07454D9E2A}"/>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1B92CF-6F38-BE55-E3B8-A980CF785895}"/>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5" name="Alt Bilgi Yer Tutucusu 4">
            <a:extLst>
              <a:ext uri="{FF2B5EF4-FFF2-40B4-BE49-F238E27FC236}">
                <a16:creationId xmlns:a16="http://schemas.microsoft.com/office/drawing/2014/main" id="{A66C1B69-DC8E-41F3-D4CD-24E2DC6FE15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B37DA90-4E00-F334-C689-B4BDDBBD65BD}"/>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1996852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AEB10C08-EA1C-AADC-4186-B36F86B286F4}"/>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191FC7CC-F4EC-BD3B-A326-3CC91826939A}"/>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340E6C7-4587-57F2-F417-21E4BD2F6C0E}"/>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5" name="Alt Bilgi Yer Tutucusu 4">
            <a:extLst>
              <a:ext uri="{FF2B5EF4-FFF2-40B4-BE49-F238E27FC236}">
                <a16:creationId xmlns:a16="http://schemas.microsoft.com/office/drawing/2014/main" id="{52FDE26F-A1F4-ECA8-4C27-2D554C6CAEE1}"/>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7DA5441-5347-4DE5-CA14-E13AAA4A95F5}"/>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30063818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A11A946-F828-A4F8-0029-3E39928CE7D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FD190D1-7301-BB86-FD2A-7A1A22AB7646}"/>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5BC1974-7A66-33C4-65A3-814216BE3537}"/>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5" name="Alt Bilgi Yer Tutucusu 4">
            <a:extLst>
              <a:ext uri="{FF2B5EF4-FFF2-40B4-BE49-F238E27FC236}">
                <a16:creationId xmlns:a16="http://schemas.microsoft.com/office/drawing/2014/main" id="{49445310-7D5A-0A82-5039-7D0EE8E321B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BE107A3-F131-2C45-CA37-E8FE6C1777E0}"/>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3103517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8B84E3F-C22F-80A4-493D-FC9198956C7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3F457B33-CB3B-9E89-1BB4-E403927704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12CB8094-418A-04E6-AFAA-99E7621457DA}"/>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5" name="Alt Bilgi Yer Tutucusu 4">
            <a:extLst>
              <a:ext uri="{FF2B5EF4-FFF2-40B4-BE49-F238E27FC236}">
                <a16:creationId xmlns:a16="http://schemas.microsoft.com/office/drawing/2014/main" id="{E96B9145-2830-760E-767E-8F30B26D511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93939D03-4840-2A08-6596-2CF2F17CF1A8}"/>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207100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F43BBF-7E14-8B28-1D70-AD356EEE7139}"/>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D60904-FB45-1D2A-5ADE-7C22C2DBB02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EC99CE3A-639A-ADA5-9D8C-8103CEA11EC7}"/>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3405BAE-1FF4-FA58-8680-12E117D908C6}"/>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6" name="Alt Bilgi Yer Tutucusu 5">
            <a:extLst>
              <a:ext uri="{FF2B5EF4-FFF2-40B4-BE49-F238E27FC236}">
                <a16:creationId xmlns:a16="http://schemas.microsoft.com/office/drawing/2014/main" id="{1893FDBF-B388-DFFD-AAF1-D43F9C11EA7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87A85D46-5CE3-2685-3640-FD56A9D45FB0}"/>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2016612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F6CCAC-5578-6088-9DAD-0B7E03BEAD44}"/>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4DBB46E9-454A-3CE1-A9B0-68D6079E458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DBE220EA-630D-4C17-C0D0-41CF8714D9EC}"/>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C6DCB9C-8E1D-4679-716B-E8086ABA60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22537D9-8918-44EF-D359-1474EBA8E3F9}"/>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A78FE775-5074-F4A5-71FB-B4D524B00D58}"/>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8" name="Alt Bilgi Yer Tutucusu 7">
            <a:extLst>
              <a:ext uri="{FF2B5EF4-FFF2-40B4-BE49-F238E27FC236}">
                <a16:creationId xmlns:a16="http://schemas.microsoft.com/office/drawing/2014/main" id="{330E760E-9A80-ABCC-1BF5-3E9C8A09BC7A}"/>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E0D34CD9-87D7-977B-4D1A-2493AEDC25EC}"/>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3444034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E41C099-C5E0-6CF9-8EC9-378D6C86BE63}"/>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76EBDED3-24A3-FF15-102B-1E968D7B40CE}"/>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4" name="Alt Bilgi Yer Tutucusu 3">
            <a:extLst>
              <a:ext uri="{FF2B5EF4-FFF2-40B4-BE49-F238E27FC236}">
                <a16:creationId xmlns:a16="http://schemas.microsoft.com/office/drawing/2014/main" id="{C63F148F-A881-611A-94AB-2CD908CF1A9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48B6E32F-1CD4-AA01-A07C-AFF76C3AB1F9}"/>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3736883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0027E057-365F-4DC5-0991-C332873F8D0F}"/>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3" name="Alt Bilgi Yer Tutucusu 2">
            <a:extLst>
              <a:ext uri="{FF2B5EF4-FFF2-40B4-BE49-F238E27FC236}">
                <a16:creationId xmlns:a16="http://schemas.microsoft.com/office/drawing/2014/main" id="{8E850F3C-F69A-87C1-69B1-A8C203CD6490}"/>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4FB22EDA-1895-695B-2305-B1D8AA8C17CC}"/>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18492643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7AF0DA-6014-242B-1B94-31FAAE40997D}"/>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02AE71BE-3B93-D6AA-A258-A64536E7CBB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A19BE76E-6396-07B7-7856-CB4B4FB7B5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FF1255AD-1055-7E6D-B59C-DFF4F89CAF8E}"/>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6" name="Alt Bilgi Yer Tutucusu 5">
            <a:extLst>
              <a:ext uri="{FF2B5EF4-FFF2-40B4-BE49-F238E27FC236}">
                <a16:creationId xmlns:a16="http://schemas.microsoft.com/office/drawing/2014/main" id="{F68EF6F0-0FB1-7F0D-CFF1-D2984E141A4C}"/>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6951A3C-4CF3-634A-2E5C-3D7DA7AB033C}"/>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3850577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992A9B-F335-AF73-3F84-0B7B077169E0}"/>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BB027864-18C1-A71C-11DE-F0A1AF955A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188139A2-4E97-1BAF-790E-FD239F76C3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97004FB-F70D-0464-FDC2-274C9E1299D2}"/>
              </a:ext>
            </a:extLst>
          </p:cNvPr>
          <p:cNvSpPr>
            <a:spLocks noGrp="1"/>
          </p:cNvSpPr>
          <p:nvPr>
            <p:ph type="dt" sz="half" idx="10"/>
          </p:nvPr>
        </p:nvSpPr>
        <p:spPr/>
        <p:txBody>
          <a:bodyPr/>
          <a:lstStyle/>
          <a:p>
            <a:fld id="{EE982BA1-70FA-4BF7-BC54-E30125EC14CC}" type="datetimeFigureOut">
              <a:rPr lang="tr-TR" smtClean="0"/>
              <a:t>26.12.2022</a:t>
            </a:fld>
            <a:endParaRPr lang="tr-TR"/>
          </a:p>
        </p:txBody>
      </p:sp>
      <p:sp>
        <p:nvSpPr>
          <p:cNvPr id="6" name="Alt Bilgi Yer Tutucusu 5">
            <a:extLst>
              <a:ext uri="{FF2B5EF4-FFF2-40B4-BE49-F238E27FC236}">
                <a16:creationId xmlns:a16="http://schemas.microsoft.com/office/drawing/2014/main" id="{34670A7A-D098-8606-B8FC-7ADED1A4CA3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46B7B335-1618-5D5E-5012-AAB7809611AB}"/>
              </a:ext>
            </a:extLst>
          </p:cNvPr>
          <p:cNvSpPr>
            <a:spLocks noGrp="1"/>
          </p:cNvSpPr>
          <p:nvPr>
            <p:ph type="sldNum" sz="quarter" idx="12"/>
          </p:nvPr>
        </p:nvSpPr>
        <p:spPr/>
        <p:txBody>
          <a:bodyPr/>
          <a:lstStyle/>
          <a:p>
            <a:fld id="{11361B66-DEA6-406C-9D00-889EBE1F5C99}" type="slidenum">
              <a:rPr lang="tr-TR" smtClean="0"/>
              <a:t>‹#›</a:t>
            </a:fld>
            <a:endParaRPr lang="tr-TR"/>
          </a:p>
        </p:txBody>
      </p:sp>
    </p:spTree>
    <p:extLst>
      <p:ext uri="{BB962C8B-B14F-4D97-AF65-F5344CB8AC3E}">
        <p14:creationId xmlns:p14="http://schemas.microsoft.com/office/powerpoint/2010/main" val="3910505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BFF4DCA0-0485-8D4F-608F-EC1BF2A97A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91A9B96-D885-C7F4-8495-5801CAE698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78BEA29-2DAA-0B74-2ED6-B633D95CF9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982BA1-70FA-4BF7-BC54-E30125EC14CC}" type="datetimeFigureOut">
              <a:rPr lang="tr-TR" smtClean="0"/>
              <a:t>26.12.2022</a:t>
            </a:fld>
            <a:endParaRPr lang="tr-TR"/>
          </a:p>
        </p:txBody>
      </p:sp>
      <p:sp>
        <p:nvSpPr>
          <p:cNvPr id="5" name="Alt Bilgi Yer Tutucusu 4">
            <a:extLst>
              <a:ext uri="{FF2B5EF4-FFF2-40B4-BE49-F238E27FC236}">
                <a16:creationId xmlns:a16="http://schemas.microsoft.com/office/drawing/2014/main" id="{E308BC65-3BE8-ED9F-A0BC-24981C14E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A286695B-6A28-15CC-9C7C-43958EECE6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361B66-DEA6-406C-9D00-889EBE1F5C99}" type="slidenum">
              <a:rPr lang="tr-TR" smtClean="0"/>
              <a:t>‹#›</a:t>
            </a:fld>
            <a:endParaRPr lang="tr-TR"/>
          </a:p>
        </p:txBody>
      </p:sp>
    </p:spTree>
    <p:extLst>
      <p:ext uri="{BB962C8B-B14F-4D97-AF65-F5344CB8AC3E}">
        <p14:creationId xmlns:p14="http://schemas.microsoft.com/office/powerpoint/2010/main" val="40471351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athworks.com/videos/matlab-tall-arrays-in-action-122883.html"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2" Type="http://schemas.openxmlformats.org/officeDocument/2006/relationships/hyperlink" Target="https://www.mathworks.com/products/matlab-online.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www.mathworks.com/videos/matlab-live-editor-overview-1512024549185.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mathworks.com/products/matlab-online.html" TargetMode="Externa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hyperlink" Target="https://www.mathworks.com/products/matlab-drive.html" TargetMode="Externa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thworks.com/videos/using-live-editor-tasks-1569355079058.html"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thworks.com/company/newsletters/articles/using-matlab-live-scripts-to-teach-optimal-control-and-dynamic-programming-online.html" TargetMode="External"/><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mathworks.com/content/dam/mathworks/tag-team/Objects/b/93150v00_Big_Data_IoT_Whitepaper.pdf" TargetMode="External"/><Relationship Id="rId2" Type="http://schemas.openxmlformats.org/officeDocument/2006/relationships/hyperlink" Target="https://www.mathworks.com/products/matlab/live-editor.html" TargetMode="External"/><Relationship Id="rId1" Type="http://schemas.openxmlformats.org/officeDocument/2006/relationships/slideLayout" Target="../slideLayouts/slideLayout2.xml"/><Relationship Id="rId6" Type="http://schemas.openxmlformats.org/officeDocument/2006/relationships/hyperlink" Target="https://www.mathworks.com/campaigns/offers/predictive-analytics-white-paper.html" TargetMode="External"/><Relationship Id="rId5" Type="http://schemas.openxmlformats.org/officeDocument/2006/relationships/hyperlink" Target="https://www.mathworks.com/videos/mondi-gronau-develops-a-predictive-maintenance-and-process-monit-1481048845257.html" TargetMode="External"/><Relationship Id="rId4" Type="http://schemas.openxmlformats.org/officeDocument/2006/relationships/hyperlink" Target="https://www.mathworks.com/videos/why-use-matlab-for-big-data-123455.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mathworks.com/videos/matlab-overview-61923.html"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mathworks.com/videos/getting-started-with-matlab-68985.html"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gök, harita, metin içeren bir resim&#10;&#10;Açıklama otomatik olarak oluşturuldu">
            <a:extLst>
              <a:ext uri="{FF2B5EF4-FFF2-40B4-BE49-F238E27FC236}">
                <a16:creationId xmlns:a16="http://schemas.microsoft.com/office/drawing/2014/main" id="{C20C2C87-E961-68AB-A3AA-1F77AA74A10B}"/>
              </a:ext>
            </a:extLst>
          </p:cNvPr>
          <p:cNvPicPr>
            <a:picLocks noChangeAspect="1"/>
          </p:cNvPicPr>
          <p:nvPr/>
        </p:nvPicPr>
        <p:blipFill rotWithShape="1">
          <a:blip r:embed="rId2"/>
          <a:srcRect t="1108" r="-1"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FA21A5A7-2913-9704-291F-19A06D5E5B42}"/>
              </a:ext>
            </a:extLst>
          </p:cNvPr>
          <p:cNvSpPr>
            <a:spLocks noGrp="1"/>
          </p:cNvSpPr>
          <p:nvPr>
            <p:ph type="ctrTitle"/>
          </p:nvPr>
        </p:nvSpPr>
        <p:spPr>
          <a:xfrm>
            <a:off x="477981" y="1122363"/>
            <a:ext cx="4023360" cy="3204134"/>
          </a:xfrm>
        </p:spPr>
        <p:txBody>
          <a:bodyPr anchor="b">
            <a:normAutofit/>
          </a:bodyPr>
          <a:lstStyle/>
          <a:p>
            <a:pPr algn="l"/>
            <a:r>
              <a:rPr lang="tr-TR" sz="4800"/>
              <a:t>MATLAB TANITIMI</a:t>
            </a:r>
          </a:p>
        </p:txBody>
      </p:sp>
      <p:sp>
        <p:nvSpPr>
          <p:cNvPr id="3" name="Alt Başlık 2">
            <a:extLst>
              <a:ext uri="{FF2B5EF4-FFF2-40B4-BE49-F238E27FC236}">
                <a16:creationId xmlns:a16="http://schemas.microsoft.com/office/drawing/2014/main" id="{8FD5B56C-8553-15BB-997D-2F224E44AD14}"/>
              </a:ext>
            </a:extLst>
          </p:cNvPr>
          <p:cNvSpPr>
            <a:spLocks noGrp="1"/>
          </p:cNvSpPr>
          <p:nvPr>
            <p:ph type="subTitle" idx="1"/>
          </p:nvPr>
        </p:nvSpPr>
        <p:spPr>
          <a:xfrm>
            <a:off x="477980" y="4872922"/>
            <a:ext cx="4023359" cy="1208141"/>
          </a:xfrm>
        </p:spPr>
        <p:txBody>
          <a:bodyPr>
            <a:normAutofit/>
          </a:bodyPr>
          <a:lstStyle/>
          <a:p>
            <a:pPr algn="l"/>
            <a:endParaRPr lang="tr-TR" sz="1300"/>
          </a:p>
          <a:p>
            <a:pPr algn="l"/>
            <a:r>
              <a:rPr lang="tr-TR" sz="1300"/>
              <a:t>Uslu ÇELİK GÜRLEYEN</a:t>
            </a:r>
          </a:p>
          <a:p>
            <a:pPr algn="l"/>
            <a:endParaRPr lang="tr-TR" sz="1300"/>
          </a:p>
          <a:p>
            <a:pPr algn="l"/>
            <a:r>
              <a:rPr lang="tr-TR" sz="1300"/>
              <a:t>22810414523</a:t>
            </a: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656423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1546883-92C7-1115-2ECD-B34D835DB97F}"/>
              </a:ext>
            </a:extLst>
          </p:cNvPr>
          <p:cNvPicPr>
            <a:picLocks noChangeAspect="1"/>
          </p:cNvPicPr>
          <p:nvPr/>
        </p:nvPicPr>
        <p:blipFill rotWithShape="1">
          <a:blip r:embed="rId2"/>
          <a:srcRect r="28900"/>
          <a:stretch/>
        </p:blipFill>
        <p:spPr>
          <a:xfrm>
            <a:off x="3523488" y="10"/>
            <a:ext cx="8668512" cy="6857990"/>
          </a:xfrm>
          <a:prstGeom prst="rect">
            <a:avLst/>
          </a:prstGeom>
        </p:spPr>
      </p:pic>
      <p:sp>
        <p:nvSpPr>
          <p:cNvPr id="10" name="Rectangle 9">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BCB991F4-764B-6D54-971D-49E374C6A5A1}"/>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kumimoji="0" lang="en-US" altLang="tr-TR" sz="1900" b="0" i="0" u="none" strike="noStrike" cap="none" normalizeH="0" baseline="0">
                <a:ln>
                  <a:noFill/>
                </a:ln>
                <a:effectLst/>
              </a:rPr>
              <a:t>MATLAB®'ın herhangi bir dosya sisteminden her türden büyük veriyi içe aktarmayı ve bu verileri analiz etmek ve işlemek için uzun dizileri kullanmayı nasıl kolay, kullanışlı ve ölçeklenebilir hale getirdiğini aşağıdaki videodan izleyebilirsiniz.</a:t>
            </a:r>
            <a:br>
              <a:rPr kumimoji="0" lang="en-US" altLang="tr-TR" sz="1900" b="0" i="0" u="none" strike="noStrike" cap="none" normalizeH="0" baseline="0">
                <a:ln>
                  <a:noFill/>
                </a:ln>
                <a:effectLst/>
              </a:rPr>
            </a:br>
            <a:br>
              <a:rPr kumimoji="0" lang="en-US" altLang="tr-TR" sz="1900" b="0" i="0" u="none" strike="noStrike" cap="none" normalizeH="0" baseline="0">
                <a:ln>
                  <a:noFill/>
                </a:ln>
                <a:effectLst/>
              </a:rPr>
            </a:br>
            <a:r>
              <a:rPr kumimoji="0" lang="en-US" altLang="tr-TR" sz="1900" b="0" i="0" u="none" strike="noStrike" cap="none" normalizeH="0" baseline="0">
                <a:ln>
                  <a:noFill/>
                </a:ln>
                <a:effectLst/>
                <a:hlinkClick r:id="rId3"/>
              </a:rPr>
              <a:t>https://www.mathworks.com/videos/matlab-tall-arrays-in-action-122883.html</a:t>
            </a:r>
            <a:endParaRPr lang="en-US" sz="1900"/>
          </a:p>
        </p:txBody>
      </p:sp>
      <p:sp>
        <p:nvSpPr>
          <p:cNvPr id="23" name="Rectangle 11">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13">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4910559"/>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C440658A-081E-737F-A0A2-C8CCE0642670}"/>
              </a:ext>
            </a:extLst>
          </p:cNvPr>
          <p:cNvPicPr>
            <a:picLocks noChangeAspect="1"/>
          </p:cNvPicPr>
          <p:nvPr/>
        </p:nvPicPr>
        <p:blipFill rotWithShape="1">
          <a:blip r:embed="rId2">
            <a:alphaModFix amt="35000"/>
          </a:blip>
          <a:srcRect t="8537"/>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95762532-FC3F-AF5B-FD68-6D43C6775661}"/>
              </a:ext>
            </a:extLst>
          </p:cNvPr>
          <p:cNvSpPr>
            <a:spLocks noGrp="1"/>
          </p:cNvSpPr>
          <p:nvPr>
            <p:ph type="title"/>
          </p:nvPr>
        </p:nvSpPr>
        <p:spPr>
          <a:xfrm>
            <a:off x="838200" y="365125"/>
            <a:ext cx="10515600" cy="1325563"/>
          </a:xfrm>
        </p:spPr>
        <p:txBody>
          <a:bodyPr>
            <a:normAutofit/>
          </a:bodyPr>
          <a:lstStyle/>
          <a:p>
            <a:pPr marL="0" marR="0" lvl="0" indent="0" defTabSz="914400" rtl="0" eaLnBrk="0" fontAlgn="base" latinLnBrk="0" hangingPunct="0">
              <a:spcBef>
                <a:spcPct val="0"/>
              </a:spcBef>
              <a:spcAft>
                <a:spcPct val="0"/>
              </a:spcAft>
              <a:buClrTx/>
              <a:buSzTx/>
              <a:buFontTx/>
              <a:buNone/>
              <a:tabLst/>
            </a:pPr>
            <a:r>
              <a:rPr kumimoji="0" lang="tr-TR" altLang="tr-TR"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Hadoop</a:t>
            </a:r>
          </a:p>
        </p:txBody>
      </p:sp>
      <p:graphicFrame>
        <p:nvGraphicFramePr>
          <p:cNvPr id="8" name="İçerik Yer Tutucusu 2">
            <a:extLst>
              <a:ext uri="{FF2B5EF4-FFF2-40B4-BE49-F238E27FC236}">
                <a16:creationId xmlns:a16="http://schemas.microsoft.com/office/drawing/2014/main" id="{DDE37341-8344-5C50-12A5-2ED01875147D}"/>
              </a:ext>
            </a:extLst>
          </p:cNvPr>
          <p:cNvGraphicFramePr>
            <a:graphicFrameLocks noGrp="1"/>
          </p:cNvGraphicFramePr>
          <p:nvPr>
            <p:ph idx="1"/>
            <p:extLst>
              <p:ext uri="{D42A27DB-BD31-4B8C-83A1-F6EECF244321}">
                <p14:modId xmlns:p14="http://schemas.microsoft.com/office/powerpoint/2010/main" val="306154014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1">
            <a:extLst>
              <a:ext uri="{FF2B5EF4-FFF2-40B4-BE49-F238E27FC236}">
                <a16:creationId xmlns:a16="http://schemas.microsoft.com/office/drawing/2014/main" id="{D28E2908-9E10-EE93-0A97-B675864DA16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4F777D9-0793-5698-B886-BCC1CDD8747F}"/>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tr-TR" altLang="tr-TR" b="0" i="0" u="none" strike="noStrike" cap="none" normalizeH="0" baseline="0">
                <a:ln>
                  <a:noFill/>
                </a:ln>
                <a:solidFill>
                  <a:srgbClr val="202124"/>
                </a:solidFill>
                <a:effectLst/>
                <a:latin typeface="Arial" panose="020B0604020202020204" pitchFamily="34" charset="0"/>
                <a:cs typeface="Arial" panose="020B0604020202020204" pitchFamily="34" charset="0"/>
              </a:rPr>
            </a:br>
            <a:endParaRPr kumimoji="0" lang="tr-TR" altLang="tr-TR"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9DC636F-B55A-6E42-EDAB-1C3249D8B88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28649961"/>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Picture 10">
            <a:extLst>
              <a:ext uri="{FF2B5EF4-FFF2-40B4-BE49-F238E27FC236}">
                <a16:creationId xmlns:a16="http://schemas.microsoft.com/office/drawing/2014/main" id="{F065A892-462E-4C29-4805-B4EE0D745E54}"/>
              </a:ext>
            </a:extLst>
          </p:cNvPr>
          <p:cNvPicPr>
            <a:picLocks noChangeAspect="1"/>
          </p:cNvPicPr>
          <p:nvPr/>
        </p:nvPicPr>
        <p:blipFill rotWithShape="1">
          <a:blip r:embed="rId2">
            <a:alphaModFix amt="35000"/>
          </a:blip>
          <a:srcRect/>
          <a:stretch/>
        </p:blipFill>
        <p:spPr>
          <a:xfrm>
            <a:off x="20" y="10"/>
            <a:ext cx="12191980" cy="6857990"/>
          </a:xfrm>
          <a:prstGeom prst="rect">
            <a:avLst/>
          </a:prstGeom>
        </p:spPr>
      </p:pic>
      <p:sp>
        <p:nvSpPr>
          <p:cNvPr id="2" name="Başlık 1">
            <a:extLst>
              <a:ext uri="{FF2B5EF4-FFF2-40B4-BE49-F238E27FC236}">
                <a16:creationId xmlns:a16="http://schemas.microsoft.com/office/drawing/2014/main" id="{95762532-FC3F-AF5B-FD68-6D43C6775661}"/>
              </a:ext>
            </a:extLst>
          </p:cNvPr>
          <p:cNvSpPr>
            <a:spLocks noGrp="1"/>
          </p:cNvSpPr>
          <p:nvPr>
            <p:ph type="title"/>
          </p:nvPr>
        </p:nvSpPr>
        <p:spPr>
          <a:xfrm>
            <a:off x="838200" y="365125"/>
            <a:ext cx="10515600" cy="1325563"/>
          </a:xfrm>
        </p:spPr>
        <p:txBody>
          <a:bodyPr>
            <a:normAutofit/>
          </a:bodyPr>
          <a:lstStyle/>
          <a:p>
            <a:pPr marL="0" marR="0" lvl="0" indent="0" defTabSz="914400" rtl="0" eaLnBrk="0" fontAlgn="base" latinLnBrk="0" hangingPunct="0">
              <a:spcBef>
                <a:spcPct val="0"/>
              </a:spcBef>
              <a:spcAft>
                <a:spcPct val="0"/>
              </a:spcAft>
              <a:buClrTx/>
              <a:buSzTx/>
              <a:buFontTx/>
              <a:buNone/>
              <a:tabLst/>
            </a:pPr>
            <a:r>
              <a:rPr lang="tr-TR" b="1">
                <a:solidFill>
                  <a:srgbClr val="FFFFFF"/>
                </a:solidFill>
                <a:latin typeface="Times New Roman" panose="02020603050405020304" pitchFamily="18" charset="0"/>
                <a:cs typeface="Times New Roman" panose="02020603050405020304" pitchFamily="18" charset="0"/>
              </a:rPr>
              <a:t>Sensors and IoT Devices</a:t>
            </a:r>
            <a:endParaRPr kumimoji="0" lang="tr-TR" altLang="tr-TR" b="1"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p:txBody>
      </p:sp>
      <p:sp>
        <p:nvSpPr>
          <p:cNvPr id="3" name="İçerik Yer Tutucusu 2">
            <a:extLst>
              <a:ext uri="{FF2B5EF4-FFF2-40B4-BE49-F238E27FC236}">
                <a16:creationId xmlns:a16="http://schemas.microsoft.com/office/drawing/2014/main" id="{CA0E0A53-80C3-6943-F71A-8FEEE9AC3B6B}"/>
              </a:ext>
            </a:extLst>
          </p:cNvPr>
          <p:cNvSpPr>
            <a:spLocks noGrp="1"/>
          </p:cNvSpPr>
          <p:nvPr>
            <p:ph idx="1"/>
          </p:nvPr>
        </p:nvSpPr>
        <p:spPr>
          <a:xfrm>
            <a:off x="838200" y="1825625"/>
            <a:ext cx="10515600" cy="4351338"/>
          </a:xfrm>
        </p:spPr>
        <p:txBody>
          <a:bodyPr>
            <a:normAutofit/>
          </a:bodyPr>
          <a:lstStyle/>
          <a:p>
            <a:pPr marL="0" indent="0">
              <a:buNone/>
            </a:pPr>
            <a:r>
              <a:rPr kumimoji="0" lang="tr-TR" altLang="tr-TR"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rPr>
              <a:t> IoT büyük verileriyle, mühendisler ve bilim adamlarının çeşitli depolama sistemleri ve veri biçimleriyle çalışabilmesi gerekir. Verileri depolamak ve yönetmek için kullanılır. </a:t>
            </a:r>
          </a:p>
          <a:p>
            <a:pPr marL="0" indent="0">
              <a:buNone/>
            </a:pPr>
            <a:endParaRPr kumimoji="0" lang="tr-TR" altLang="tr-TR" b="0" i="0" u="none" strike="noStrike" cap="none" normalizeH="0" baseline="0">
              <a:ln>
                <a:noFill/>
              </a:ln>
              <a:solidFill>
                <a:srgbClr val="FFFFFF"/>
              </a:solidFill>
              <a:effectLst/>
              <a:latin typeface="Arial" panose="020B0604020202020204" pitchFamily="34" charset="0"/>
            </a:endParaRPr>
          </a:p>
          <a:p>
            <a:pPr marL="0" indent="0">
              <a:buNone/>
            </a:pPr>
            <a:endParaRPr kumimoji="0" lang="tr-TR" altLang="tr-TR" b="0" i="0" u="none" strike="noStrike" cap="none" normalizeH="0" baseline="0">
              <a:ln>
                <a:noFill/>
              </a:ln>
              <a:solidFill>
                <a:srgbClr val="FFFFFF"/>
              </a:solidFill>
              <a:effectLst/>
              <a:latin typeface="Times New Roman" panose="02020603050405020304" pitchFamily="18" charset="0"/>
              <a:cs typeface="Times New Roman" panose="02020603050405020304" pitchFamily="18" charset="0"/>
            </a:endParaRPr>
          </a:p>
          <a:p>
            <a:pPr marL="0" indent="0">
              <a:buNone/>
            </a:pPr>
            <a:endParaRPr lang="tr-TR" b="0" i="0">
              <a:solidFill>
                <a:srgbClr val="FFFFFF"/>
              </a:solidFill>
              <a:effectLst/>
              <a:latin typeface="Times New Roman" panose="02020603050405020304" pitchFamily="18" charset="0"/>
              <a:cs typeface="Times New Roman" panose="02020603050405020304" pitchFamily="18" charset="0"/>
            </a:endParaRPr>
          </a:p>
        </p:txBody>
      </p:sp>
      <p:sp>
        <p:nvSpPr>
          <p:cNvPr id="4" name="Rectangle 1">
            <a:extLst>
              <a:ext uri="{FF2B5EF4-FFF2-40B4-BE49-F238E27FC236}">
                <a16:creationId xmlns:a16="http://schemas.microsoft.com/office/drawing/2014/main" id="{D28E2908-9E10-EE93-0A97-B675864DA16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14F777D9-0793-5698-B886-BCC1CDD8747F}"/>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spcBef>
                <a:spcPct val="0"/>
              </a:spcBef>
              <a:spcAft>
                <a:spcPts val="600"/>
              </a:spcAft>
              <a:buClrTx/>
              <a:buSzTx/>
              <a:buFontTx/>
              <a:buNone/>
              <a:tabLst/>
            </a:pPr>
            <a:br>
              <a:rPr kumimoji="0" lang="tr-TR" altLang="tr-TR" b="0" i="0" u="none" strike="noStrike" cap="none" normalizeH="0" baseline="0">
                <a:ln>
                  <a:noFill/>
                </a:ln>
                <a:solidFill>
                  <a:srgbClr val="202124"/>
                </a:solidFill>
                <a:effectLst/>
                <a:latin typeface="Arial" panose="020B0604020202020204" pitchFamily="34" charset="0"/>
                <a:cs typeface="Arial" panose="020B0604020202020204" pitchFamily="34" charset="0"/>
              </a:rPr>
            </a:br>
            <a:endParaRPr kumimoji="0" lang="tr-TR" altLang="tr-TR" b="0" i="0" u="none" strike="noStrike" cap="none" normalizeH="0" baseline="0">
              <a:ln>
                <a:noFill/>
              </a:ln>
              <a:solidFill>
                <a:schemeClr val="tx1"/>
              </a:solidFill>
              <a:effectLst/>
              <a:latin typeface="Arial" panose="020B0604020202020204" pitchFamily="34" charset="0"/>
            </a:endParaRPr>
          </a:p>
        </p:txBody>
      </p:sp>
      <p:sp>
        <p:nvSpPr>
          <p:cNvPr id="6" name="Rectangle 3">
            <a:extLst>
              <a:ext uri="{FF2B5EF4-FFF2-40B4-BE49-F238E27FC236}">
                <a16:creationId xmlns:a16="http://schemas.microsoft.com/office/drawing/2014/main" id="{59DC636F-B55A-6E42-EDAB-1C3249D8B888}"/>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Rectangle 1">
            <a:extLst>
              <a:ext uri="{FF2B5EF4-FFF2-40B4-BE49-F238E27FC236}">
                <a16:creationId xmlns:a16="http://schemas.microsoft.com/office/drawing/2014/main" id="{1072EC25-59F5-EEAB-1306-6B17CC548199}"/>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8" name="Rectangle 2">
            <a:extLst>
              <a:ext uri="{FF2B5EF4-FFF2-40B4-BE49-F238E27FC236}">
                <a16:creationId xmlns:a16="http://schemas.microsoft.com/office/drawing/2014/main" id="{F36E3C93-330D-E36C-5008-980D914CF670}"/>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9" name="Rectangle 3">
            <a:extLst>
              <a:ext uri="{FF2B5EF4-FFF2-40B4-BE49-F238E27FC236}">
                <a16:creationId xmlns:a16="http://schemas.microsoft.com/office/drawing/2014/main" id="{4AB02E54-3B0E-379B-A094-4B93AEEE4DAD}"/>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555688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28C09B0-3459-A37D-BA43-F90F67E4525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DB0E273F-172A-4C8C-DCDC-159B6DBB797E}"/>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4">
            <a:extLst>
              <a:ext uri="{FF2B5EF4-FFF2-40B4-BE49-F238E27FC236}">
                <a16:creationId xmlns:a16="http://schemas.microsoft.com/office/drawing/2014/main" id="{908B19EF-581D-3C01-F96E-6602968A14EA}"/>
              </a:ext>
            </a:extLst>
          </p:cNvPr>
          <p:cNvSpPr>
            <a:spLocks noChangeArrowheads="1"/>
          </p:cNvSpPr>
          <p:nvPr/>
        </p:nvSpPr>
        <p:spPr bwMode="auto">
          <a:xfrm>
            <a:off x="0" y="-48399"/>
            <a:ext cx="65"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tr-TR" altLang="tr-TR" b="0" i="0" u="none" strike="noStrike" cap="none" normalizeH="0" baseline="0" dirty="0">
                <a:ln>
                  <a:noFill/>
                </a:ln>
                <a:solidFill>
                  <a:srgbClr val="202124"/>
                </a:solidFill>
                <a:effectLst/>
                <a:latin typeface="Arial" panose="020B0604020202020204" pitchFamily="34" charset="0"/>
                <a:cs typeface="Arial" panose="020B0604020202020204" pitchFamily="34" charset="0"/>
              </a:rPr>
            </a:b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7" name="Rectangle 5">
            <a:extLst>
              <a:ext uri="{FF2B5EF4-FFF2-40B4-BE49-F238E27FC236}">
                <a16:creationId xmlns:a16="http://schemas.microsoft.com/office/drawing/2014/main" id="{F9D2F384-46BF-D34E-F47A-27F3FBCEAA9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8" name="Rectangle 6">
            <a:extLst>
              <a:ext uri="{FF2B5EF4-FFF2-40B4-BE49-F238E27FC236}">
                <a16:creationId xmlns:a16="http://schemas.microsoft.com/office/drawing/2014/main" id="{4EB5B442-A1D5-3EFE-7D6B-A59FF4D335B7}"/>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pic>
        <p:nvPicPr>
          <p:cNvPr id="10" name="Resim 9">
            <a:extLst>
              <a:ext uri="{FF2B5EF4-FFF2-40B4-BE49-F238E27FC236}">
                <a16:creationId xmlns:a16="http://schemas.microsoft.com/office/drawing/2014/main" id="{5B77F1B2-13CA-A0D2-6F13-DD2883661726}"/>
              </a:ext>
            </a:extLst>
          </p:cNvPr>
          <p:cNvPicPr>
            <a:picLocks noChangeAspect="1"/>
          </p:cNvPicPr>
          <p:nvPr/>
        </p:nvPicPr>
        <p:blipFill>
          <a:blip r:embed="rId2"/>
          <a:stretch>
            <a:fillRect/>
          </a:stretch>
        </p:blipFill>
        <p:spPr>
          <a:xfrm>
            <a:off x="5558459" y="1304014"/>
            <a:ext cx="5830114" cy="4505954"/>
          </a:xfrm>
          <a:prstGeom prst="rect">
            <a:avLst/>
          </a:prstGeom>
        </p:spPr>
      </p:pic>
      <p:pic>
        <p:nvPicPr>
          <p:cNvPr id="12" name="Resim 11">
            <a:extLst>
              <a:ext uri="{FF2B5EF4-FFF2-40B4-BE49-F238E27FC236}">
                <a16:creationId xmlns:a16="http://schemas.microsoft.com/office/drawing/2014/main" id="{C2DDA541-6DBD-E3E0-2D29-D79B63679118}"/>
              </a:ext>
            </a:extLst>
          </p:cNvPr>
          <p:cNvPicPr>
            <a:picLocks noChangeAspect="1"/>
          </p:cNvPicPr>
          <p:nvPr/>
        </p:nvPicPr>
        <p:blipFill>
          <a:blip r:embed="rId3"/>
          <a:stretch>
            <a:fillRect/>
          </a:stretch>
        </p:blipFill>
        <p:spPr>
          <a:xfrm>
            <a:off x="803427" y="1538849"/>
            <a:ext cx="5734850" cy="910153"/>
          </a:xfrm>
          <a:prstGeom prst="rect">
            <a:avLst/>
          </a:prstGeom>
        </p:spPr>
      </p:pic>
    </p:spTree>
    <p:extLst>
      <p:ext uri="{BB962C8B-B14F-4D97-AF65-F5344CB8AC3E}">
        <p14:creationId xmlns:p14="http://schemas.microsoft.com/office/powerpoint/2010/main" val="6030196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95762532-FC3F-AF5B-FD68-6D43C6775661}"/>
              </a:ext>
            </a:extLst>
          </p:cNvPr>
          <p:cNvSpPr>
            <a:spLocks noGrp="1"/>
          </p:cNvSpPr>
          <p:nvPr>
            <p:ph type="title"/>
          </p:nvPr>
        </p:nvSpPr>
        <p:spPr>
          <a:xfrm>
            <a:off x="1371597" y="348865"/>
            <a:ext cx="10044023" cy="877729"/>
          </a:xfrm>
        </p:spPr>
        <p:txBody>
          <a:bodyPr anchor="ctr">
            <a:normAutofit/>
          </a:bodyPr>
          <a:lstStyle/>
          <a:p>
            <a:r>
              <a:rPr lang="tr-TR" sz="4000" b="1">
                <a:solidFill>
                  <a:srgbClr val="FFFFFF"/>
                </a:solidFill>
                <a:latin typeface="Times New Roman" panose="02020603050405020304" pitchFamily="18" charset="0"/>
                <a:cs typeface="Times New Roman" panose="02020603050405020304" pitchFamily="18" charset="0"/>
              </a:rPr>
              <a:t>MATLAB için temel yönerge</a:t>
            </a:r>
          </a:p>
        </p:txBody>
      </p:sp>
      <p:graphicFrame>
        <p:nvGraphicFramePr>
          <p:cNvPr id="14" name="İçerik Yer Tutucusu 2">
            <a:extLst>
              <a:ext uri="{FF2B5EF4-FFF2-40B4-BE49-F238E27FC236}">
                <a16:creationId xmlns:a16="http://schemas.microsoft.com/office/drawing/2014/main" id="{8F65B1DA-58E5-7955-34BF-5EBECFE66409}"/>
              </a:ext>
            </a:extLst>
          </p:cNvPr>
          <p:cNvGraphicFramePr>
            <a:graphicFrameLocks noGrp="1"/>
          </p:cNvGraphicFramePr>
          <p:nvPr>
            <p:ph idx="1"/>
            <p:extLst>
              <p:ext uri="{D42A27DB-BD31-4B8C-83A1-F6EECF244321}">
                <p14:modId xmlns:p14="http://schemas.microsoft.com/office/powerpoint/2010/main" val="3834657634"/>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5665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5762532-FC3F-AF5B-FD68-6D43C6775661}"/>
              </a:ext>
            </a:extLst>
          </p:cNvPr>
          <p:cNvSpPr>
            <a:spLocks noGrp="1"/>
          </p:cNvSpPr>
          <p:nvPr>
            <p:ph type="title"/>
          </p:nvPr>
        </p:nvSpPr>
        <p:spPr/>
        <p:txBody>
          <a:bodyPr>
            <a:normAutofit/>
          </a:bodyPr>
          <a:lstStyle/>
          <a:p>
            <a:r>
              <a:rPr lang="tr-TR" sz="2400" b="1">
                <a:latin typeface="Times New Roman" panose="02020603050405020304" pitchFamily="18" charset="0"/>
                <a:cs typeface="Times New Roman" panose="02020603050405020304" pitchFamily="18" charset="0"/>
              </a:rPr>
              <a:t>MATLAB için temel yönerge</a:t>
            </a:r>
            <a:endParaRPr lang="tr-TR" sz="2400" b="1" dirty="0">
              <a:latin typeface="Times New Roman" panose="02020603050405020304" pitchFamily="18" charset="0"/>
              <a:cs typeface="Times New Roman" panose="02020603050405020304" pitchFamily="18" charset="0"/>
            </a:endParaRPr>
          </a:p>
        </p:txBody>
      </p:sp>
      <p:graphicFrame>
        <p:nvGraphicFramePr>
          <p:cNvPr id="7" name="İçerik Yer Tutucusu 2">
            <a:extLst>
              <a:ext uri="{FF2B5EF4-FFF2-40B4-BE49-F238E27FC236}">
                <a16:creationId xmlns:a16="http://schemas.microsoft.com/office/drawing/2014/main" id="{8199B390-4ABA-2B38-D7DB-5B236ED30415}"/>
              </a:ext>
            </a:extLst>
          </p:cNvPr>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55852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5112AC23-F046-4DC5-9B92-07CA6CC7C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175AAFE7-143D-45AC-B616-09521E0F5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BA5DB72-E109-4D37-B6DD-C328D5397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17">
            <a:extLst>
              <a:ext uri="{FF2B5EF4-FFF2-40B4-BE49-F238E27FC236}">
                <a16:creationId xmlns:a16="http://schemas.microsoft.com/office/drawing/2014/main" id="{7C34EE77-74D1-42B4-801B-40B35A68C1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27" name="Oval 18">
              <a:extLst>
                <a:ext uri="{FF2B5EF4-FFF2-40B4-BE49-F238E27FC236}">
                  <a16:creationId xmlns:a16="http://schemas.microsoft.com/office/drawing/2014/main" id="{12152B4E-1BCF-43D1-814C-F560CEB522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19">
              <a:extLst>
                <a:ext uri="{FF2B5EF4-FFF2-40B4-BE49-F238E27FC236}">
                  <a16:creationId xmlns:a16="http://schemas.microsoft.com/office/drawing/2014/main" id="{95486774-B7FC-480F-9AAF-9F55F4C436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20">
              <a:extLst>
                <a:ext uri="{FF2B5EF4-FFF2-40B4-BE49-F238E27FC236}">
                  <a16:creationId xmlns:a16="http://schemas.microsoft.com/office/drawing/2014/main" id="{A8FA6A4C-BA1F-4EF8-B3BD-F28CB66DE6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21">
              <a:extLst>
                <a:ext uri="{FF2B5EF4-FFF2-40B4-BE49-F238E27FC236}">
                  <a16:creationId xmlns:a16="http://schemas.microsoft.com/office/drawing/2014/main" id="{4BF89DB3-EA73-4FD0-AACB-5FE32C1499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CBAB203A-25C6-422F-9DB6-C69F0EE9F6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74730A1-7A3A-4ACF-965D-A6DCEC7DBE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Rectangle 25">
            <a:extLst>
              <a:ext uri="{FF2B5EF4-FFF2-40B4-BE49-F238E27FC236}">
                <a16:creationId xmlns:a16="http://schemas.microsoft.com/office/drawing/2014/main" id="{EB2D1A1F-B200-4444-AE01-EFC97AF7B5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4" y="1042604"/>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70E4CB9D-2256-4786-8DDF-ADFBF35337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9" name="Straight Connector 28">
              <a:extLst>
                <a:ext uri="{FF2B5EF4-FFF2-40B4-BE49-F238E27FC236}">
                  <a16:creationId xmlns:a16="http://schemas.microsoft.com/office/drawing/2014/main" id="{180841E3-DFCC-429A-B907-8B06EDB1E9A5}"/>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F54698A1-0C53-4620-97E1-B4689288CFD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BDFF7F-BD40-4085-952D-F6EC5908D9DB}"/>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9F29CA06-4FE5-44A6-8D40-A9C36449CE33}"/>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568E6F37-AE05-46BF-A77F-5505926E92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5" name="Straight Connector 34">
              <a:extLst>
                <a:ext uri="{FF2B5EF4-FFF2-40B4-BE49-F238E27FC236}">
                  <a16:creationId xmlns:a16="http://schemas.microsoft.com/office/drawing/2014/main" id="{8D6F5ECB-975C-4A38-BD48-A3C2B38E9E7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BF36011-C922-4FD6-B09D-781A87054BEC}"/>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1FD3DC2-6A33-4C9E-B0F5-5D6209717FA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0E4F800E-82BC-4AEF-9F07-7F95C8B8C3D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2" name="Başlık 1">
            <a:extLst>
              <a:ext uri="{FF2B5EF4-FFF2-40B4-BE49-F238E27FC236}">
                <a16:creationId xmlns:a16="http://schemas.microsoft.com/office/drawing/2014/main" id="{84686703-0F8D-C530-A1D6-9CBAABD14E69}"/>
              </a:ext>
            </a:extLst>
          </p:cNvPr>
          <p:cNvSpPr>
            <a:spLocks noGrp="1"/>
          </p:cNvSpPr>
          <p:nvPr>
            <p:ph type="title"/>
          </p:nvPr>
        </p:nvSpPr>
        <p:spPr>
          <a:xfrm>
            <a:off x="630936" y="630936"/>
            <a:ext cx="4989918" cy="5478640"/>
          </a:xfrm>
          <a:noFill/>
        </p:spPr>
        <p:txBody>
          <a:bodyPr anchor="ctr">
            <a:normAutofit/>
          </a:bodyPr>
          <a:lstStyle/>
          <a:p>
            <a:r>
              <a:rPr lang="tr-TR" sz="4800" b="1" i="0">
                <a:solidFill>
                  <a:schemeClr val="bg1"/>
                </a:solidFill>
                <a:effectLst/>
                <a:latin typeface="Times New Roman" panose="02020603050405020304" pitchFamily="18" charset="0"/>
                <a:cs typeface="Times New Roman" panose="02020603050405020304" pitchFamily="18" charset="0"/>
              </a:rPr>
              <a:t>Yürütülebilir Bir Not Defteri Oluşturun</a:t>
            </a:r>
            <a:endParaRPr lang="tr-TR" sz="4800" b="1">
              <a:solidFill>
                <a:schemeClr val="bg1"/>
              </a:solidFill>
              <a:latin typeface="Times New Roman" panose="02020603050405020304" pitchFamily="18" charset="0"/>
              <a:cs typeface="Times New Roman" panose="02020603050405020304" pitchFamily="18" charset="0"/>
            </a:endParaRPr>
          </a:p>
        </p:txBody>
      </p:sp>
      <p:sp>
        <p:nvSpPr>
          <p:cNvPr id="40" name="Rectangle 39">
            <a:extLst>
              <a:ext uri="{FF2B5EF4-FFF2-40B4-BE49-F238E27FC236}">
                <a16:creationId xmlns:a16="http://schemas.microsoft.com/office/drawing/2014/main" id="{C8D9C5DD-B8B3-46A0-8FBC-EE462F96C4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801066" y="497785"/>
            <a:ext cx="5678424" cy="5674840"/>
          </a:xfrm>
          <a:prstGeom prst="rect">
            <a:avLst/>
          </a:prstGeom>
          <a:gradFill flip="none" rotWithShape="1">
            <a:gsLst>
              <a:gs pos="0">
                <a:schemeClr val="tx1">
                  <a:alpha val="20000"/>
                </a:schemeClr>
              </a:gs>
              <a:gs pos="100000">
                <a:schemeClr val="tx1">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çerik Yer Tutucusu 6">
            <a:extLst>
              <a:ext uri="{FF2B5EF4-FFF2-40B4-BE49-F238E27FC236}">
                <a16:creationId xmlns:a16="http://schemas.microsoft.com/office/drawing/2014/main" id="{F0198BEB-6E38-A4D7-CD04-D31441FF63D0}"/>
              </a:ext>
            </a:extLst>
          </p:cNvPr>
          <p:cNvSpPr>
            <a:spLocks noGrp="1"/>
          </p:cNvSpPr>
          <p:nvPr>
            <p:ph idx="1"/>
          </p:nvPr>
        </p:nvSpPr>
        <p:spPr>
          <a:xfrm>
            <a:off x="6041946" y="630936"/>
            <a:ext cx="4982273" cy="5478672"/>
          </a:xfrm>
          <a:noFill/>
        </p:spPr>
        <p:txBody>
          <a:bodyPr anchor="ctr">
            <a:normAutofit/>
          </a:bodyPr>
          <a:lstStyle/>
          <a:p>
            <a:pPr marL="0" indent="0">
              <a:buNone/>
            </a:pPr>
            <a:r>
              <a:rPr lang="tr-TR" sz="1800" b="0" i="0">
                <a:solidFill>
                  <a:schemeClr val="bg1"/>
                </a:solidFill>
                <a:effectLst/>
                <a:latin typeface="Times New Roman" panose="02020603050405020304" pitchFamily="18" charset="0"/>
                <a:cs typeface="Times New Roman" panose="02020603050405020304" pitchFamily="18" charset="0"/>
              </a:rPr>
              <a:t>Kodu, çıktıyı ve biçimlendirilmiş metni birleştiren betikler oluşturun. Kodu, bağımsız olarak çalıştırılabilen yönetilebilir bölümlere ayırın. Çıktıları ve görselleştirmeleri, bunları oluşturan kodun yanında görüntüleyin. Biçimlendirilmiş metin, başlıklar, resimler ve köprülerle kodunuzu ve sonuçlarınızı geliştirin. Etkileşimli düzenleyiciyi kullanarak denklemler ekleyin veya LaTeX kullanarak oluşturun. Kodu, sonuçları ve biçimlendirilmiş metni tek bir yürütülebilir belgeye kaydedin.</a:t>
            </a:r>
          </a:p>
          <a:p>
            <a:r>
              <a:rPr lang="tr-TR" sz="1800" b="0" i="0">
                <a:solidFill>
                  <a:schemeClr val="bg1"/>
                </a:solidFill>
                <a:effectLst/>
                <a:latin typeface="Times New Roman" panose="02020603050405020304" pitchFamily="18" charset="0"/>
                <a:cs typeface="Times New Roman" panose="02020603050405020304" pitchFamily="18" charset="0"/>
              </a:rPr>
              <a:t>Canlı Editör'ü MATLAB® </a:t>
            </a:r>
            <a:r>
              <a:rPr lang="tr-TR" sz="1800" b="0" i="0" baseline="30000">
                <a:solidFill>
                  <a:schemeClr val="bg1"/>
                </a:solidFill>
                <a:effectLst/>
                <a:latin typeface="Times New Roman" panose="02020603050405020304" pitchFamily="18" charset="0"/>
                <a:cs typeface="Times New Roman" panose="02020603050405020304" pitchFamily="18" charset="0"/>
              </a:rPr>
              <a:t>ve</a:t>
            </a:r>
            <a:r>
              <a:rPr lang="tr-TR" sz="1800" b="0" i="0">
                <a:solidFill>
                  <a:schemeClr val="bg1"/>
                </a:solidFill>
                <a:effectLst/>
                <a:latin typeface="Times New Roman" panose="02020603050405020304" pitchFamily="18" charset="0"/>
                <a:cs typeface="Times New Roman" panose="02020603050405020304" pitchFamily="18" charset="0"/>
              </a:rPr>
              <a:t> MATLAB </a:t>
            </a:r>
            <a:r>
              <a:rPr lang="tr-TR" sz="1800" b="0" i="0" u="none" strike="noStrike">
                <a:solidFill>
                  <a:schemeClr val="bg1"/>
                </a:solidFill>
                <a:effectLst/>
                <a:latin typeface="Times New Roman" panose="02020603050405020304" pitchFamily="18" charset="0"/>
                <a:cs typeface="Times New Roman" panose="02020603050405020304" pitchFamily="18" charset="0"/>
                <a:hlinkClick r:id="rId2"/>
              </a:rPr>
              <a:t>Online™</a:t>
            </a:r>
            <a:r>
              <a:rPr lang="tr-TR" sz="1800" b="0" i="0">
                <a:solidFill>
                  <a:schemeClr val="bg1"/>
                </a:solidFill>
                <a:effectLst/>
                <a:latin typeface="Times New Roman" panose="02020603050405020304" pitchFamily="18" charset="0"/>
                <a:cs typeface="Times New Roman" panose="02020603050405020304" pitchFamily="18" charset="0"/>
              </a:rPr>
              <a:t> 'da kullanabilirsiniz </a:t>
            </a:r>
            <a:r>
              <a:rPr lang="tr-TR" sz="1800" b="0" i="0">
                <a:solidFill>
                  <a:schemeClr val="bg1"/>
                </a:solidFill>
                <a:effectLst/>
                <a:latin typeface="Roboto" panose="02000000000000000000" pitchFamily="2" charset="0"/>
              </a:rPr>
              <a:t>.</a:t>
            </a:r>
          </a:p>
          <a:p>
            <a:endParaRPr lang="tr-TR" sz="1800">
              <a:solidFill>
                <a:schemeClr val="bg1"/>
              </a:solidFill>
            </a:endParaRPr>
          </a:p>
        </p:txBody>
      </p:sp>
    </p:spTree>
    <p:extLst>
      <p:ext uri="{BB962C8B-B14F-4D97-AF65-F5344CB8AC3E}">
        <p14:creationId xmlns:p14="http://schemas.microsoft.com/office/powerpoint/2010/main" val="38777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907B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4686703-0F8D-C530-A1D6-9CBAABD14E69}"/>
              </a:ext>
            </a:extLst>
          </p:cNvPr>
          <p:cNvSpPr>
            <a:spLocks noGrp="1"/>
          </p:cNvSpPr>
          <p:nvPr>
            <p:ph type="title"/>
          </p:nvPr>
        </p:nvSpPr>
        <p:spPr>
          <a:xfrm>
            <a:off x="524256" y="516804"/>
            <a:ext cx="6594189" cy="1625210"/>
          </a:xfrm>
        </p:spPr>
        <p:txBody>
          <a:bodyPr>
            <a:normAutofit/>
          </a:bodyPr>
          <a:lstStyle/>
          <a:p>
            <a:r>
              <a:rPr lang="tr-TR" sz="4100" b="1" i="0">
                <a:solidFill>
                  <a:srgbClr val="FFFFFF"/>
                </a:solidFill>
                <a:effectLst/>
                <a:latin typeface="Times New Roman" panose="02020603050405020304" pitchFamily="18" charset="0"/>
                <a:cs typeface="Times New Roman" panose="02020603050405020304" pitchFamily="18" charset="0"/>
              </a:rPr>
              <a:t>Deneyin:</a:t>
            </a:r>
            <a:r>
              <a:rPr lang="tr-TR" sz="4100" b="0" i="0">
                <a:solidFill>
                  <a:srgbClr val="FFFFFF"/>
                </a:solidFill>
                <a:effectLst/>
                <a:latin typeface="Times New Roman" panose="02020603050405020304" pitchFamily="18" charset="0"/>
                <a:cs typeface="Times New Roman" panose="02020603050405020304" pitchFamily="18" charset="0"/>
              </a:rPr>
              <a:t> Dünyadan en uzak gezegeni bulabilir misiniz?</a:t>
            </a:r>
            <a:endParaRPr lang="tr-TR" sz="4100">
              <a:solidFill>
                <a:srgbClr val="FFFFFF"/>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36D30126-6314-4A93-B27E-5C66CF7819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4" y="2432305"/>
            <a:ext cx="7056669"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CB066746-8083-0891-5AA8-C0F0D78B0C41}"/>
              </a:ext>
            </a:extLst>
          </p:cNvPr>
          <p:cNvPicPr>
            <a:picLocks noChangeAspect="1"/>
          </p:cNvPicPr>
          <p:nvPr/>
        </p:nvPicPr>
        <p:blipFill>
          <a:blip r:embed="rId2"/>
          <a:stretch>
            <a:fillRect/>
          </a:stretch>
        </p:blipFill>
        <p:spPr>
          <a:xfrm>
            <a:off x="927472" y="2660287"/>
            <a:ext cx="5858453" cy="3646887"/>
          </a:xfrm>
          <a:prstGeom prst="rect">
            <a:avLst/>
          </a:prstGeom>
        </p:spPr>
      </p:pic>
      <p:sp>
        <p:nvSpPr>
          <p:cNvPr id="40"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30C51AC9-E265-B1C8-5925-D7818368041E}"/>
              </a:ext>
            </a:extLst>
          </p:cNvPr>
          <p:cNvSpPr>
            <a:spLocks noGrp="1"/>
          </p:cNvSpPr>
          <p:nvPr>
            <p:ph idx="1"/>
          </p:nvPr>
        </p:nvSpPr>
        <p:spPr>
          <a:xfrm>
            <a:off x="8029319" y="917725"/>
            <a:ext cx="3424739" cy="4852362"/>
          </a:xfrm>
        </p:spPr>
        <p:txBody>
          <a:bodyPr anchor="ctr">
            <a:normAutofit/>
          </a:bodyPr>
          <a:lstStyle/>
          <a:p>
            <a:r>
              <a:rPr lang="tr-TR" sz="2000">
                <a:solidFill>
                  <a:srgbClr val="FFFFFF"/>
                </a:solidFill>
                <a:hlinkClick r:id="rId3"/>
              </a:rPr>
              <a:t>https://www.mathworks.com/videos/matlab-live-editor-overview-1512024549185.html</a:t>
            </a:r>
            <a:endParaRPr lang="tr-TR" sz="2000">
              <a:solidFill>
                <a:srgbClr val="FFFFFF"/>
              </a:solidFill>
            </a:endParaRPr>
          </a:p>
          <a:p>
            <a:endParaRPr lang="tr-TR" sz="2000">
              <a:solidFill>
                <a:srgbClr val="FFFFFF"/>
              </a:solidFill>
            </a:endParaRPr>
          </a:p>
        </p:txBody>
      </p:sp>
    </p:spTree>
    <p:extLst>
      <p:ext uri="{BB962C8B-B14F-4D97-AF65-F5344CB8AC3E}">
        <p14:creationId xmlns:p14="http://schemas.microsoft.com/office/powerpoint/2010/main" val="3779971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7">
            <a:extLst>
              <a:ext uri="{FF2B5EF4-FFF2-40B4-BE49-F238E27FC236}">
                <a16:creationId xmlns:a16="http://schemas.microsoft.com/office/drawing/2014/main" id="{5FEF463D-EE6B-46FF-B7C7-74B09A96C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9">
            <a:extLst>
              <a:ext uri="{FF2B5EF4-FFF2-40B4-BE49-F238E27FC236}">
                <a16:creationId xmlns:a16="http://schemas.microsoft.com/office/drawing/2014/main" id="{11A27B3A-460C-4100-99B5-817F25979F6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7089" y="1498602"/>
            <a:ext cx="4403345" cy="3940174"/>
            <a:chOff x="827089" y="1498602"/>
            <a:chExt cx="4403345" cy="3940174"/>
          </a:xfrm>
          <a:effectLst>
            <a:outerShdw blurRad="381000" dist="152400" dir="5400000" algn="ctr" rotWithShape="0">
              <a:srgbClr val="000000">
                <a:alpha val="10000"/>
              </a:srgbClr>
            </a:outerShdw>
          </a:effectLst>
        </p:grpSpPr>
        <p:sp>
          <p:nvSpPr>
            <p:cNvPr id="11" name="Freeform: Shape 10">
              <a:extLst>
                <a:ext uri="{FF2B5EF4-FFF2-40B4-BE49-F238E27FC236}">
                  <a16:creationId xmlns:a16="http://schemas.microsoft.com/office/drawing/2014/main" id="{35450488-7F33-43E4-B4DA-CAB50A1CC3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sp>
          <p:nvSpPr>
            <p:cNvPr id="40" name="Freeform: Shape 11">
              <a:extLst>
                <a:ext uri="{FF2B5EF4-FFF2-40B4-BE49-F238E27FC236}">
                  <a16:creationId xmlns:a16="http://schemas.microsoft.com/office/drawing/2014/main" id="{EE5154B2-BEF9-4C08-B6B1-9DED9F17C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7089" y="1498602"/>
              <a:ext cx="4403345" cy="3940174"/>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4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4 w 5260975"/>
                <a:gd name="connsiteY10" fmla="*/ 3775382 h 4707593"/>
                <a:gd name="connsiteX11" fmla="*/ 4897844 w 5260975"/>
                <a:gd name="connsiteY11" fmla="*/ 3792472 h 4707593"/>
                <a:gd name="connsiteX12" fmla="*/ 4870767 w 5260975"/>
                <a:gd name="connsiteY12" fmla="*/ 3811388 h 4707593"/>
                <a:gd name="connsiteX13" fmla="*/ 4847917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50 w 5260975"/>
                <a:gd name="connsiteY22" fmla="*/ 4089832 h 4707593"/>
                <a:gd name="connsiteX23" fmla="*/ 4468944 w 5260975"/>
                <a:gd name="connsiteY23" fmla="*/ 4113356 h 4707593"/>
                <a:gd name="connsiteX24" fmla="*/ 4452623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4"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4" y="3748498"/>
                    <a:pt x="4977440" y="3752627"/>
                  </a:cubicBezTo>
                  <a:cubicBezTo>
                    <a:pt x="4964094" y="3761268"/>
                    <a:pt x="4949500" y="3768277"/>
                    <a:pt x="4935194" y="3775382"/>
                  </a:cubicBezTo>
                  <a:cubicBezTo>
                    <a:pt x="4922903" y="3781431"/>
                    <a:pt x="4909846" y="3785943"/>
                    <a:pt x="4897844" y="3792472"/>
                  </a:cubicBezTo>
                  <a:cubicBezTo>
                    <a:pt x="4888243" y="3797658"/>
                    <a:pt x="4879697" y="3804859"/>
                    <a:pt x="4870767" y="3811388"/>
                  </a:cubicBezTo>
                  <a:cubicBezTo>
                    <a:pt x="4862990" y="3817052"/>
                    <a:pt x="4854445" y="3821949"/>
                    <a:pt x="4847917"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2" y="4077254"/>
                    <a:pt x="4512727" y="4081479"/>
                    <a:pt x="4502550" y="4089832"/>
                  </a:cubicBezTo>
                  <a:cubicBezTo>
                    <a:pt x="4491987" y="4098473"/>
                    <a:pt x="4479986" y="4105290"/>
                    <a:pt x="4468944" y="4113356"/>
                  </a:cubicBezTo>
                  <a:cubicBezTo>
                    <a:pt x="4463087" y="4117676"/>
                    <a:pt x="4458286" y="4123341"/>
                    <a:pt x="4452623"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alpha val="14000"/>
                  </a:schemeClr>
                </a:solidFill>
              </a:endParaRPr>
            </a:p>
          </p:txBody>
        </p:sp>
      </p:grpSp>
      <p:sp>
        <p:nvSpPr>
          <p:cNvPr id="2" name="Başlık 1">
            <a:extLst>
              <a:ext uri="{FF2B5EF4-FFF2-40B4-BE49-F238E27FC236}">
                <a16:creationId xmlns:a16="http://schemas.microsoft.com/office/drawing/2014/main" id="{84686703-0F8D-C530-A1D6-9CBAABD14E69}"/>
              </a:ext>
            </a:extLst>
          </p:cNvPr>
          <p:cNvSpPr>
            <a:spLocks noGrp="1"/>
          </p:cNvSpPr>
          <p:nvPr>
            <p:ph type="title"/>
          </p:nvPr>
        </p:nvSpPr>
        <p:spPr>
          <a:xfrm>
            <a:off x="1268127" y="2023558"/>
            <a:ext cx="3521265" cy="2491292"/>
          </a:xfrm>
        </p:spPr>
        <p:txBody>
          <a:bodyPr anchor="t">
            <a:normAutofit/>
          </a:bodyPr>
          <a:lstStyle/>
          <a:p>
            <a:br>
              <a:rPr lang="tr-TR" sz="4000" b="1">
                <a:effectLst/>
                <a:latin typeface="Times New Roman" panose="02020603050405020304" pitchFamily="18" charset="0"/>
                <a:cs typeface="Times New Roman" panose="02020603050405020304" pitchFamily="18" charset="0"/>
              </a:rPr>
            </a:br>
            <a:r>
              <a:rPr lang="tr-TR" sz="4000" b="1">
                <a:effectLst/>
                <a:latin typeface="Times New Roman" panose="02020603050405020304" pitchFamily="18" charset="0"/>
                <a:cs typeface="Times New Roman" panose="02020603050405020304" pitchFamily="18" charset="0"/>
              </a:rPr>
              <a:t>Çalışmanızı Paylaşın</a:t>
            </a:r>
            <a:br>
              <a:rPr lang="tr-TR" sz="4000" b="0">
                <a:effectLst/>
                <a:latin typeface="Roboto" panose="02000000000000000000" pitchFamily="2" charset="0"/>
              </a:rPr>
            </a:br>
            <a:endParaRPr lang="tr-TR" sz="4000"/>
          </a:p>
        </p:txBody>
      </p:sp>
      <p:sp>
        <p:nvSpPr>
          <p:cNvPr id="41" name="Freeform: Shape 13">
            <a:extLst>
              <a:ext uri="{FF2B5EF4-FFF2-40B4-BE49-F238E27FC236}">
                <a16:creationId xmlns:a16="http://schemas.microsoft.com/office/drawing/2014/main" id="{30B5ED20-499B-41E7-95BE-8BBD31314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2" name="Freeform: Shape 15">
            <a:extLst>
              <a:ext uri="{FF2B5EF4-FFF2-40B4-BE49-F238E27FC236}">
                <a16:creationId xmlns:a16="http://schemas.microsoft.com/office/drawing/2014/main" id="{35A51D22-76EA-4C70-B5C9-ED3946924C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7088" y="4258080"/>
            <a:ext cx="4403345" cy="1180695"/>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çerik Yer Tutucusu 2">
            <a:extLst>
              <a:ext uri="{FF2B5EF4-FFF2-40B4-BE49-F238E27FC236}">
                <a16:creationId xmlns:a16="http://schemas.microsoft.com/office/drawing/2014/main" id="{30C51AC9-E265-B1C8-5925-D7818368041E}"/>
              </a:ext>
            </a:extLst>
          </p:cNvPr>
          <p:cNvSpPr>
            <a:spLocks noGrp="1"/>
          </p:cNvSpPr>
          <p:nvPr>
            <p:ph idx="1"/>
          </p:nvPr>
        </p:nvSpPr>
        <p:spPr>
          <a:xfrm>
            <a:off x="6099175" y="1311088"/>
            <a:ext cx="5276850" cy="4327261"/>
          </a:xfrm>
        </p:spPr>
        <p:txBody>
          <a:bodyPr>
            <a:normAutofit/>
          </a:bodyPr>
          <a:lstStyle/>
          <a:p>
            <a:pPr marL="0" indent="0">
              <a:buNone/>
            </a:pPr>
            <a:r>
              <a:rPr lang="tr-TR" sz="2400" b="0" i="0">
                <a:solidFill>
                  <a:schemeClr val="tx1">
                    <a:alpha val="80000"/>
                  </a:schemeClr>
                </a:solidFill>
                <a:effectLst/>
                <a:latin typeface="Times New Roman" panose="02020603050405020304" pitchFamily="18" charset="0"/>
                <a:cs typeface="Times New Roman" panose="02020603050405020304" pitchFamily="18" charset="0"/>
              </a:rPr>
              <a:t>Başkalarının kodunuzdaki parametrelerle deney yapmasına izin vermek için etkileşimli kontroller ekleyin. Basit uygulamalar ve panolar oluşturmak için kodunuzu gizleyin. Canlı betikleri HTML, PDF, LaTeX veya Microsoft Word olarak yayınlayın. Biçimlendirilmiş metin, resimler, köprüler ve denklemlerle canlı işlevler için belgeler oluşturun.</a:t>
            </a:r>
          </a:p>
          <a:p>
            <a:pPr marL="0" indent="0">
              <a:buNone/>
            </a:pPr>
            <a:r>
              <a:rPr lang="tr-TR" sz="2400" b="0" i="0" u="none" strike="noStrike">
                <a:solidFill>
                  <a:schemeClr val="tx1">
                    <a:alpha val="80000"/>
                  </a:schemeClr>
                </a:solidFill>
                <a:effectLst/>
                <a:latin typeface="Times New Roman" panose="02020603050405020304" pitchFamily="18" charset="0"/>
                <a:cs typeface="Times New Roman" panose="02020603050405020304" pitchFamily="18" charset="0"/>
                <a:hlinkClick r:id="rId3"/>
              </a:rPr>
              <a:t>Çalışmanızı MATLAB Online</a:t>
            </a:r>
            <a:r>
              <a:rPr lang="tr-TR" sz="2400" b="0" i="0">
                <a:solidFill>
                  <a:schemeClr val="tx1">
                    <a:alpha val="80000"/>
                  </a:schemeClr>
                </a:solidFill>
                <a:effectLst/>
                <a:latin typeface="Times New Roman" panose="02020603050405020304" pitchFamily="18" charset="0"/>
                <a:cs typeface="Times New Roman" panose="02020603050405020304" pitchFamily="18" charset="0"/>
              </a:rPr>
              <a:t> ve </a:t>
            </a:r>
            <a:r>
              <a:rPr lang="tr-TR" sz="2400" b="0" i="0" u="none" strike="noStrike">
                <a:solidFill>
                  <a:schemeClr val="tx1">
                    <a:alpha val="80000"/>
                  </a:schemeClr>
                </a:solidFill>
                <a:effectLst/>
                <a:latin typeface="Times New Roman" panose="02020603050405020304" pitchFamily="18" charset="0"/>
                <a:cs typeface="Times New Roman" panose="02020603050405020304" pitchFamily="18" charset="0"/>
                <a:hlinkClick r:id="rId4"/>
              </a:rPr>
              <a:t>MATLAB Drive™</a:t>
            </a:r>
            <a:r>
              <a:rPr lang="tr-TR" sz="2400" b="0" i="0">
                <a:solidFill>
                  <a:schemeClr val="tx1">
                    <a:alpha val="80000"/>
                  </a:schemeClr>
                </a:solidFill>
                <a:effectLst/>
                <a:latin typeface="Times New Roman" panose="02020603050405020304" pitchFamily="18" charset="0"/>
                <a:cs typeface="Times New Roman" panose="02020603050405020304" pitchFamily="18" charset="0"/>
              </a:rPr>
              <a:t> aracılığıyla paylaşın.</a:t>
            </a:r>
            <a:endParaRPr lang="tr-TR" sz="2400">
              <a:solidFill>
                <a:schemeClr val="tx1">
                  <a:alpha val="8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887392"/>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etin kutusu 5">
            <a:extLst>
              <a:ext uri="{FF2B5EF4-FFF2-40B4-BE49-F238E27FC236}">
                <a16:creationId xmlns:a16="http://schemas.microsoft.com/office/drawing/2014/main" id="{8618ED99-E356-F9C1-8AB8-0F1DAC51107E}"/>
              </a:ext>
            </a:extLst>
          </p:cNvPr>
          <p:cNvSpPr txBox="1"/>
          <p:nvPr/>
        </p:nvSpPr>
        <p:spPr>
          <a:xfrm>
            <a:off x="838200" y="3146400"/>
            <a:ext cx="4391024" cy="245430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i="0">
                <a:solidFill>
                  <a:schemeClr val="bg1">
                    <a:alpha val="80000"/>
                  </a:schemeClr>
                </a:solidFill>
                <a:effectLst/>
              </a:rPr>
              <a:t>Deneyin: </a:t>
            </a:r>
            <a:r>
              <a:rPr lang="en-US" sz="2400" b="0" i="0">
                <a:solidFill>
                  <a:schemeClr val="bg1">
                    <a:alpha val="80000"/>
                  </a:schemeClr>
                </a:solidFill>
                <a:effectLst/>
              </a:rPr>
              <a:t> Bulunduğunuz yer için gün doğumu ve gün batımı saatlerini hesaplayabilir misiniz?</a:t>
            </a:r>
            <a:endParaRPr lang="en-US" sz="2400">
              <a:solidFill>
                <a:schemeClr val="bg1">
                  <a:alpha val="80000"/>
                </a:schemeClr>
              </a:solidFill>
            </a:endParaRPr>
          </a:p>
        </p:txBody>
      </p:sp>
      <p:grpSp>
        <p:nvGrpSpPr>
          <p:cNvPr id="13" name="Group 12">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4" name="Group 13">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20" name="Freeform: Shape 17">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Shape 18">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5" name="Group 14">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6" name="Freeform: Shape 15">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 name="matlab.video">
            <a:hlinkClick r:id="" action="ppaction://media"/>
            <a:extLst>
              <a:ext uri="{FF2B5EF4-FFF2-40B4-BE49-F238E27FC236}">
                <a16:creationId xmlns:a16="http://schemas.microsoft.com/office/drawing/2014/main" id="{1339684B-2FBB-2259-78EF-B2F13F1C243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6541932" y="1478929"/>
            <a:ext cx="4369112" cy="2807154"/>
          </a:xfrm>
          <a:prstGeom prst="rect">
            <a:avLst/>
          </a:prstGeom>
        </p:spPr>
      </p:pic>
    </p:spTree>
    <p:extLst>
      <p:ext uri="{BB962C8B-B14F-4D97-AF65-F5344CB8AC3E}">
        <p14:creationId xmlns:p14="http://schemas.microsoft.com/office/powerpoint/2010/main" val="1598906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BB4F13A-4DBD-C572-DA15-78BBE7627D64}"/>
              </a:ext>
            </a:extLst>
          </p:cNvPr>
          <p:cNvSpPr>
            <a:spLocks noGrp="1"/>
          </p:cNvSpPr>
          <p:nvPr>
            <p:ph type="title"/>
          </p:nvPr>
        </p:nvSpPr>
        <p:spPr>
          <a:xfrm>
            <a:off x="572493" y="238539"/>
            <a:ext cx="11018520" cy="1434415"/>
          </a:xfrm>
        </p:spPr>
        <p:txBody>
          <a:bodyPr anchor="b">
            <a:normAutofit/>
          </a:bodyPr>
          <a:lstStyle/>
          <a:p>
            <a:r>
              <a:rPr lang="tr-TR" sz="5400" b="1">
                <a:latin typeface="Times New Roman" panose="02020603050405020304" pitchFamily="18" charset="0"/>
                <a:cs typeface="Times New Roman" panose="02020603050405020304" pitchFamily="18" charset="0"/>
              </a:rPr>
              <a:t>Kuruluşu</a:t>
            </a:r>
          </a:p>
        </p:txBody>
      </p:sp>
      <p:sp>
        <p:nvSpPr>
          <p:cNvPr id="15"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97429B6B-C92B-4098-5534-E6E394B248AC}"/>
              </a:ext>
            </a:extLst>
          </p:cNvPr>
          <p:cNvSpPr>
            <a:spLocks noGrp="1"/>
          </p:cNvSpPr>
          <p:nvPr>
            <p:ph idx="1"/>
          </p:nvPr>
        </p:nvSpPr>
        <p:spPr>
          <a:xfrm>
            <a:off x="572493" y="2071316"/>
            <a:ext cx="6713552" cy="4119172"/>
          </a:xfrm>
        </p:spPr>
        <p:txBody>
          <a:bodyPr anchor="t">
            <a:normAutofit/>
          </a:bodyPr>
          <a:lstStyle/>
          <a:p>
            <a:pPr marL="0" indent="0">
              <a:buNone/>
            </a:pPr>
            <a:r>
              <a:rPr lang="tr-TR" sz="2200"/>
              <a:t>MATLAB (MATrix – LABoratory)</a:t>
            </a:r>
          </a:p>
          <a:p>
            <a:pPr marL="0" indent="0">
              <a:buNone/>
            </a:pPr>
            <a:r>
              <a:rPr lang="tr-TR" sz="2200"/>
              <a:t>Cleve Moler tarafından 1970’li yılların sonunda LINPACK&amp;EISPACK lineer-cebir kütüphanelerinin Fortran dilinde kodlanmasıyla gelişime başlamıştır.</a:t>
            </a:r>
          </a:p>
          <a:p>
            <a:pPr marL="0" indent="0">
              <a:buNone/>
            </a:pPr>
            <a:r>
              <a:rPr lang="tr-TR" sz="2200"/>
              <a:t>L-shaped membrane görselleştirmesi MATLAB simgesini oluşturmaktadır.</a:t>
            </a:r>
          </a:p>
          <a:p>
            <a:pPr marL="0" indent="0">
              <a:buNone/>
            </a:pPr>
            <a:endParaRPr lang="tr-TR" sz="2200"/>
          </a:p>
        </p:txBody>
      </p:sp>
      <p:pic>
        <p:nvPicPr>
          <p:cNvPr id="5" name="Resim 4">
            <a:extLst>
              <a:ext uri="{FF2B5EF4-FFF2-40B4-BE49-F238E27FC236}">
                <a16:creationId xmlns:a16="http://schemas.microsoft.com/office/drawing/2014/main" id="{957065E4-5CBF-1555-8155-84D3B7B27208}"/>
              </a:ext>
            </a:extLst>
          </p:cNvPr>
          <p:cNvPicPr>
            <a:picLocks noChangeAspect="1"/>
          </p:cNvPicPr>
          <p:nvPr/>
        </p:nvPicPr>
        <p:blipFill rotWithShape="1">
          <a:blip r:embed="rId2"/>
          <a:srcRect l="6681"/>
          <a:stretch/>
        </p:blipFill>
        <p:spPr>
          <a:xfrm>
            <a:off x="7675658" y="2093976"/>
            <a:ext cx="3941064" cy="4096512"/>
          </a:xfrm>
          <a:prstGeom prst="rect">
            <a:avLst/>
          </a:prstGeom>
        </p:spPr>
      </p:pic>
    </p:spTree>
    <p:extLst>
      <p:ext uri="{BB962C8B-B14F-4D97-AF65-F5344CB8AC3E}">
        <p14:creationId xmlns:p14="http://schemas.microsoft.com/office/powerpoint/2010/main" val="42613042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B91A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4686703-0F8D-C530-A1D6-9CBAABD14E69}"/>
              </a:ext>
            </a:extLst>
          </p:cNvPr>
          <p:cNvSpPr>
            <a:spLocks noGrp="1"/>
          </p:cNvSpPr>
          <p:nvPr>
            <p:ph type="title"/>
          </p:nvPr>
        </p:nvSpPr>
        <p:spPr>
          <a:xfrm>
            <a:off x="524256" y="491260"/>
            <a:ext cx="6594189" cy="1625210"/>
          </a:xfrm>
        </p:spPr>
        <p:txBody>
          <a:bodyPr vert="horz" lIns="91440" tIns="45720" rIns="91440" bIns="45720" rtlCol="0" anchor="ctr">
            <a:normAutofit/>
          </a:bodyPr>
          <a:lstStyle/>
          <a:p>
            <a:r>
              <a:rPr lang="en-US" sz="4100" b="1" i="0">
                <a:solidFill>
                  <a:srgbClr val="FFFFFF"/>
                </a:solidFill>
                <a:effectLst/>
              </a:rPr>
              <a:t>Sonuçlarınıza Daha Hızlı Ulaşın</a:t>
            </a:r>
            <a:br>
              <a:rPr lang="en-US" sz="4100" b="0" i="0">
                <a:solidFill>
                  <a:srgbClr val="FFFFFF"/>
                </a:solidFill>
                <a:effectLst/>
              </a:rPr>
            </a:br>
            <a:endParaRPr lang="en-US" sz="4100">
              <a:solidFill>
                <a:srgbClr val="FFFFFF"/>
              </a:solidFill>
            </a:endParaRPr>
          </a:p>
        </p:txBody>
      </p:sp>
      <p:pic>
        <p:nvPicPr>
          <p:cNvPr id="4" name="Resim 3">
            <a:extLst>
              <a:ext uri="{FF2B5EF4-FFF2-40B4-BE49-F238E27FC236}">
                <a16:creationId xmlns:a16="http://schemas.microsoft.com/office/drawing/2014/main" id="{042D1409-36C1-6B57-B2B8-70BD9648A133}"/>
              </a:ext>
            </a:extLst>
          </p:cNvPr>
          <p:cNvPicPr>
            <a:picLocks noChangeAspect="1"/>
          </p:cNvPicPr>
          <p:nvPr/>
        </p:nvPicPr>
        <p:blipFill rotWithShape="1">
          <a:blip r:embed="rId2"/>
          <a:srcRect r="2692" b="-3"/>
          <a:stretch/>
        </p:blipFill>
        <p:spPr>
          <a:xfrm>
            <a:off x="327547" y="2454903"/>
            <a:ext cx="7058306" cy="4080254"/>
          </a:xfrm>
          <a:prstGeom prst="rect">
            <a:avLst/>
          </a:prstGeom>
        </p:spPr>
      </p:pic>
      <p:sp>
        <p:nvSpPr>
          <p:cNvPr id="16" name="Rectangle 1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30C51AC9-E265-B1C8-5925-D7818368041E}"/>
              </a:ext>
            </a:extLst>
          </p:cNvPr>
          <p:cNvSpPr>
            <a:spLocks noGrp="1"/>
          </p:cNvSpPr>
          <p:nvPr>
            <p:ph type="body" sz="half" idx="2"/>
          </p:nvPr>
        </p:nvSpPr>
        <p:spPr>
          <a:xfrm>
            <a:off x="8029319" y="917725"/>
            <a:ext cx="3424739" cy="4852362"/>
          </a:xfrm>
        </p:spPr>
        <p:txBody>
          <a:bodyPr vert="horz" lIns="91440" tIns="45720" rIns="91440" bIns="45720" rtlCol="0" anchor="ctr">
            <a:normAutofit/>
          </a:bodyPr>
          <a:lstStyle/>
          <a:p>
            <a:pPr indent="-228600">
              <a:buFont typeface="Arial" panose="020B0604020202020204" pitchFamily="34" charset="0"/>
              <a:buChar char="•"/>
            </a:pPr>
            <a:r>
              <a:rPr lang="en-US" sz="2000" b="0" i="0">
                <a:solidFill>
                  <a:srgbClr val="FFFFFF"/>
                </a:solidFill>
                <a:effectLst/>
              </a:rPr>
              <a:t>MATLAB, işlev bağımsız değişkenleri, dosya adları ve daha fazlası için bağlamsal ipuçlarıyla kodlama yapmanıza yardımcı olur. Çıktıdaki şekilleri ve tabloları keşfetmek için etkileşimli araçları kullanın. Ardından, değişikliklerinizi yeniden oluşturmak için otomatik olarak oluşturulmuş kodu alın. Yeniden kullanılabilir işlevler oluşturmak için kod bloklarını seçin. Kodunuzun sorunlarını gidermek için tam entegre hata ayıklayıcıyı kullanın.</a:t>
            </a:r>
          </a:p>
          <a:p>
            <a:pPr indent="-228600">
              <a:buFont typeface="Arial" panose="020B0604020202020204" pitchFamily="34" charset="0"/>
              <a:buChar char="•"/>
            </a:pPr>
            <a:endParaRPr lang="en-US" sz="2000">
              <a:solidFill>
                <a:srgbClr val="FFFFFF"/>
              </a:solidFill>
            </a:endParaRPr>
          </a:p>
        </p:txBody>
      </p:sp>
    </p:spTree>
    <p:extLst>
      <p:ext uri="{BB962C8B-B14F-4D97-AF65-F5344CB8AC3E}">
        <p14:creationId xmlns:p14="http://schemas.microsoft.com/office/powerpoint/2010/main" val="4285714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1">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13">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15" name="Group 14">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23" name="Freeform: Shape 22">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27" name="Group 15">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17" name="Group 16">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21" name="Freeform: Shape 20">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19" name="Freeform: Shape 18">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Shape 19">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2" name="Başlık 1">
            <a:extLst>
              <a:ext uri="{FF2B5EF4-FFF2-40B4-BE49-F238E27FC236}">
                <a16:creationId xmlns:a16="http://schemas.microsoft.com/office/drawing/2014/main" id="{84686703-0F8D-C530-A1D6-9CBAABD14E69}"/>
              </a:ext>
            </a:extLst>
          </p:cNvPr>
          <p:cNvSpPr>
            <a:spLocks noGrp="1"/>
          </p:cNvSpPr>
          <p:nvPr>
            <p:ph type="title"/>
          </p:nvPr>
        </p:nvSpPr>
        <p:spPr>
          <a:xfrm>
            <a:off x="827088" y="1641752"/>
            <a:ext cx="2655887" cy="3213277"/>
          </a:xfrm>
        </p:spPr>
        <p:txBody>
          <a:bodyPr anchor="t">
            <a:normAutofit/>
          </a:bodyPr>
          <a:lstStyle/>
          <a:p>
            <a:r>
              <a:rPr lang="tr-TR" sz="3400" b="1" i="0">
                <a:effectLst/>
                <a:latin typeface="Times New Roman" panose="02020603050405020304" pitchFamily="18" charset="0"/>
                <a:cs typeface="Times New Roman" panose="02020603050405020304" pitchFamily="18" charset="0"/>
              </a:rPr>
              <a:t>Adımları Etkileşimli Olarak Tamamlayın</a:t>
            </a:r>
          </a:p>
        </p:txBody>
      </p:sp>
      <p:sp>
        <p:nvSpPr>
          <p:cNvPr id="7" name="İçerik Yer Tutucusu 6">
            <a:extLst>
              <a:ext uri="{FF2B5EF4-FFF2-40B4-BE49-F238E27FC236}">
                <a16:creationId xmlns:a16="http://schemas.microsoft.com/office/drawing/2014/main" id="{611CF77E-BEA7-A5E2-B160-3F70174419B5}"/>
              </a:ext>
            </a:extLst>
          </p:cNvPr>
          <p:cNvSpPr>
            <a:spLocks noGrp="1"/>
          </p:cNvSpPr>
          <p:nvPr>
            <p:ph idx="1"/>
          </p:nvPr>
        </p:nvSpPr>
        <p:spPr>
          <a:xfrm>
            <a:off x="5232401" y="1721579"/>
            <a:ext cx="6140449" cy="3952648"/>
          </a:xfrm>
        </p:spPr>
        <p:txBody>
          <a:bodyPr>
            <a:normAutofit/>
          </a:bodyPr>
          <a:lstStyle/>
          <a:p>
            <a:pPr marL="0" indent="0">
              <a:buNone/>
            </a:pPr>
            <a:r>
              <a:rPr lang="tr-TR" sz="2400" b="0" i="0">
                <a:solidFill>
                  <a:schemeClr val="tx1">
                    <a:alpha val="80000"/>
                  </a:schemeClr>
                </a:solidFill>
                <a:effectLst/>
                <a:latin typeface="Times New Roman" panose="02020603050405020304" pitchFamily="18" charset="0"/>
                <a:cs typeface="Times New Roman" panose="02020603050405020304" pitchFamily="18" charset="0"/>
              </a:rPr>
              <a:t>Analizinizdeki adımları tamamlamak için Canlı Düzenleyici'deki Görevler'i kullanın. Parametreleri ve seçenekleri etkileşimli olarak keşfedin ve sonuçları hemen görün. Tamamlanan görev ve önizleme için komut dosyasında kod oluşturun. Bir Canlı Düzenleyici Görevini, paylaşmak veya daha sonra kullanmak üzere canlı komut dosyasının bir parçası olarak kaydedin.</a:t>
            </a:r>
          </a:p>
          <a:p>
            <a:endParaRPr lang="tr-TR" sz="2400">
              <a:solidFill>
                <a:schemeClr val="tx1">
                  <a:alpha val="80000"/>
                </a:schemeClr>
              </a:solidFill>
            </a:endParaRPr>
          </a:p>
        </p:txBody>
      </p:sp>
    </p:spTree>
    <p:extLst>
      <p:ext uri="{BB962C8B-B14F-4D97-AF65-F5344CB8AC3E}">
        <p14:creationId xmlns:p14="http://schemas.microsoft.com/office/powerpoint/2010/main" val="3341119068"/>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Başlık 1">
            <a:extLst>
              <a:ext uri="{FF2B5EF4-FFF2-40B4-BE49-F238E27FC236}">
                <a16:creationId xmlns:a16="http://schemas.microsoft.com/office/drawing/2014/main" id="{84686703-0F8D-C530-A1D6-9CBAABD14E69}"/>
              </a:ext>
            </a:extLst>
          </p:cNvPr>
          <p:cNvSpPr>
            <a:spLocks noGrp="1"/>
          </p:cNvSpPr>
          <p:nvPr>
            <p:ph type="title"/>
          </p:nvPr>
        </p:nvSpPr>
        <p:spPr>
          <a:xfrm>
            <a:off x="838199" y="1120676"/>
            <a:ext cx="7021513" cy="2308324"/>
          </a:xfrm>
        </p:spPr>
        <p:txBody>
          <a:bodyPr vert="horz" lIns="91440" tIns="45720" rIns="91440" bIns="45720" rtlCol="0" anchor="b">
            <a:normAutofit/>
          </a:bodyPr>
          <a:lstStyle/>
          <a:p>
            <a:r>
              <a:rPr lang="en-US" sz="5000" b="1" i="0" kern="1200">
                <a:solidFill>
                  <a:schemeClr val="bg1"/>
                </a:solidFill>
                <a:effectLst/>
                <a:latin typeface="+mj-lt"/>
                <a:ea typeface="+mj-ea"/>
                <a:cs typeface="+mj-cs"/>
              </a:rPr>
              <a:t>Deneyin:</a:t>
            </a:r>
            <a:r>
              <a:rPr lang="en-US" sz="5000" b="0" i="0" kern="1200">
                <a:solidFill>
                  <a:schemeClr val="bg1"/>
                </a:solidFill>
                <a:effectLst/>
                <a:latin typeface="+mj-lt"/>
                <a:ea typeface="+mj-ea"/>
                <a:cs typeface="+mj-cs"/>
              </a:rPr>
              <a:t> EKG sinyalinden kalp atış hızını hesaplayabilir misiniz?</a:t>
            </a:r>
            <a:endParaRPr lang="en-US" sz="5000" kern="1200">
              <a:solidFill>
                <a:schemeClr val="bg1"/>
              </a:solidFill>
              <a:latin typeface="+mj-lt"/>
              <a:ea typeface="+mj-ea"/>
              <a:cs typeface="+mj-cs"/>
            </a:endParaRPr>
          </a:p>
        </p:txBody>
      </p:sp>
      <p:sp>
        <p:nvSpPr>
          <p:cNvPr id="3" name="İçerik Yer Tutucusu 2">
            <a:extLst>
              <a:ext uri="{FF2B5EF4-FFF2-40B4-BE49-F238E27FC236}">
                <a16:creationId xmlns:a16="http://schemas.microsoft.com/office/drawing/2014/main" id="{30C51AC9-E265-B1C8-5925-D7818368041E}"/>
              </a:ext>
            </a:extLst>
          </p:cNvPr>
          <p:cNvSpPr>
            <a:spLocks noGrp="1"/>
          </p:cNvSpPr>
          <p:nvPr>
            <p:ph idx="1"/>
          </p:nvPr>
        </p:nvSpPr>
        <p:spPr>
          <a:xfrm>
            <a:off x="835024" y="3809999"/>
            <a:ext cx="7025753" cy="1012778"/>
          </a:xfrm>
        </p:spPr>
        <p:txBody>
          <a:bodyPr vert="horz" lIns="91440" tIns="45720" rIns="91440" bIns="45720" rtlCol="0">
            <a:normAutofit/>
          </a:bodyPr>
          <a:lstStyle/>
          <a:p>
            <a:pPr marL="0" indent="0">
              <a:buNone/>
            </a:pPr>
            <a:r>
              <a:rPr lang="en-US" sz="2400" kern="1200">
                <a:solidFill>
                  <a:schemeClr val="bg1"/>
                </a:solidFill>
                <a:latin typeface="+mn-lt"/>
                <a:ea typeface="+mn-ea"/>
                <a:cs typeface="+mn-cs"/>
                <a:hlinkClick r:id="rId3"/>
              </a:rPr>
              <a:t>https://www.mathworks.com/videos/using-live-editor-tasks-1569355079058.html</a:t>
            </a:r>
            <a:endParaRPr lang="en-US" sz="2400" kern="1200">
              <a:solidFill>
                <a:schemeClr val="bg1"/>
              </a:solidFill>
              <a:latin typeface="+mn-lt"/>
              <a:ea typeface="+mn-ea"/>
              <a:cs typeface="+mn-cs"/>
            </a:endParaRPr>
          </a:p>
        </p:txBody>
      </p:sp>
    </p:spTree>
    <p:extLst>
      <p:ext uri="{BB962C8B-B14F-4D97-AF65-F5344CB8AC3E}">
        <p14:creationId xmlns:p14="http://schemas.microsoft.com/office/powerpoint/2010/main" val="137817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ek bir kırmızı parçası olan beyaz bulmaca">
            <a:extLst>
              <a:ext uri="{FF2B5EF4-FFF2-40B4-BE49-F238E27FC236}">
                <a16:creationId xmlns:a16="http://schemas.microsoft.com/office/drawing/2014/main" id="{08D32FDD-1CC4-EFF4-FCF8-14FC75E11191}"/>
              </a:ext>
            </a:extLst>
          </p:cNvPr>
          <p:cNvPicPr>
            <a:picLocks noChangeAspect="1"/>
          </p:cNvPicPr>
          <p:nvPr/>
        </p:nvPicPr>
        <p:blipFill rotWithShape="1">
          <a:blip r:embed="rId2"/>
          <a:srcRect l="4649" r="24242"/>
          <a:stretch/>
        </p:blipFill>
        <p:spPr>
          <a:xfrm>
            <a:off x="3522468" y="10"/>
            <a:ext cx="8669532" cy="6857990"/>
          </a:xfrm>
          <a:prstGeom prst="rect">
            <a:avLst/>
          </a:prstGeom>
        </p:spPr>
      </p:pic>
      <p:sp>
        <p:nvSpPr>
          <p:cNvPr id="18"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84686703-0F8D-C530-A1D6-9CBAABD14E69}"/>
              </a:ext>
            </a:extLst>
          </p:cNvPr>
          <p:cNvSpPr>
            <a:spLocks noGrp="1"/>
          </p:cNvSpPr>
          <p:nvPr>
            <p:ph type="title"/>
          </p:nvPr>
        </p:nvSpPr>
        <p:spPr>
          <a:xfrm>
            <a:off x="371094" y="1161288"/>
            <a:ext cx="3438144" cy="1124712"/>
          </a:xfrm>
        </p:spPr>
        <p:txBody>
          <a:bodyPr anchor="b">
            <a:normAutofit/>
          </a:bodyPr>
          <a:lstStyle/>
          <a:p>
            <a:br>
              <a:rPr lang="tr-TR" sz="1800" b="0" i="0">
                <a:effectLst/>
                <a:latin typeface="Roboto" panose="02000000000000000000" pitchFamily="2" charset="0"/>
              </a:rPr>
            </a:br>
            <a:r>
              <a:rPr lang="tr-TR" sz="1800" b="1" i="0">
                <a:effectLst/>
                <a:latin typeface="Times New Roman" panose="02020603050405020304" pitchFamily="18" charset="0"/>
                <a:cs typeface="Times New Roman" panose="02020603050405020304" pitchFamily="18" charset="0"/>
              </a:rPr>
              <a:t>Canlı Komut Dosyalarıyla Öğretme</a:t>
            </a:r>
            <a:br>
              <a:rPr lang="tr-TR" sz="1800" b="0" i="0">
                <a:effectLst/>
                <a:latin typeface="Roboto" panose="02000000000000000000" pitchFamily="2" charset="0"/>
              </a:rPr>
            </a:br>
            <a:endParaRPr lang="tr-TR" sz="18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30C51AC9-E265-B1C8-5925-D7818368041E}"/>
              </a:ext>
            </a:extLst>
          </p:cNvPr>
          <p:cNvSpPr>
            <a:spLocks noGrp="1"/>
          </p:cNvSpPr>
          <p:nvPr>
            <p:ph idx="1"/>
          </p:nvPr>
        </p:nvSpPr>
        <p:spPr>
          <a:xfrm>
            <a:off x="371094" y="2718054"/>
            <a:ext cx="3438906" cy="3207258"/>
          </a:xfrm>
        </p:spPr>
        <p:txBody>
          <a:bodyPr anchor="t">
            <a:normAutofit/>
          </a:bodyPr>
          <a:lstStyle/>
          <a:p>
            <a:pPr marL="0" indent="0">
              <a:buNone/>
            </a:pPr>
            <a:endParaRPr lang="tr-TR" sz="1400" b="0" i="0">
              <a:effectLst/>
              <a:latin typeface="Times New Roman" panose="02020603050405020304" pitchFamily="18" charset="0"/>
              <a:cs typeface="Times New Roman" panose="02020603050405020304" pitchFamily="18" charset="0"/>
            </a:endParaRPr>
          </a:p>
          <a:p>
            <a:pPr marL="0" indent="0">
              <a:buNone/>
            </a:pPr>
            <a:r>
              <a:rPr lang="tr-TR" sz="1400" b="0" i="0">
                <a:effectLst/>
                <a:latin typeface="Times New Roman" panose="02020603050405020304" pitchFamily="18" charset="0"/>
                <a:cs typeface="Times New Roman" panose="02020603050405020304" pitchFamily="18" charset="0"/>
              </a:rPr>
              <a:t>Açıklayıcı metin, matematiksel denklemler, kod ve sonuçları birleştiren ilgi çekici dersler oluşturun. Her seferinde bir bölüm olan konularda adım adım ilerleyin ve kavramları göstermek için anında kodunuzu değiştirin. Mühendislerin pratik ve karmaşık problemleri çözmek için matematiği nasıl kullandıklarını gösteren örnekler geliştirin. </a:t>
            </a:r>
            <a:r>
              <a:rPr lang="tr-TR" sz="1400" b="0" i="0" u="none" strike="noStrike">
                <a:effectLst/>
                <a:latin typeface="Times New Roman" panose="02020603050405020304" pitchFamily="18" charset="0"/>
                <a:cs typeface="Times New Roman" panose="02020603050405020304" pitchFamily="18" charset="0"/>
                <a:hlinkClick r:id="rId3"/>
              </a:rPr>
              <a:t>Öğrencilerin kendi başlarına keşfetmelerine ve öğrenmelerine</a:t>
            </a:r>
            <a:r>
              <a:rPr lang="tr-TR" sz="1400" b="0" i="0">
                <a:effectLst/>
                <a:latin typeface="Times New Roman" panose="02020603050405020304" pitchFamily="18" charset="0"/>
                <a:cs typeface="Times New Roman" panose="02020603050405020304" pitchFamily="18" charset="0"/>
              </a:rPr>
              <a:t> olanak tanıyan ödevler oluşturmak için MATLAB koduyla canlı komut dosyaları oluşturun .</a:t>
            </a:r>
          </a:p>
          <a:p>
            <a:pPr marL="0" indent="0">
              <a:buNone/>
            </a:pPr>
            <a:endParaRPr lang="tr-TR" sz="1400"/>
          </a:p>
        </p:txBody>
      </p:sp>
    </p:spTree>
    <p:extLst>
      <p:ext uri="{BB962C8B-B14F-4D97-AF65-F5344CB8AC3E}">
        <p14:creationId xmlns:p14="http://schemas.microsoft.com/office/powerpoint/2010/main" val="3840816359"/>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62BE82-D00D-42C1-BF16-93AA37870C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F6D92C2D-1D3D-4974-918C-06579FB354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3" y="-2"/>
            <a:ext cx="5441859" cy="5654940"/>
          </a:xfrm>
          <a:custGeom>
            <a:avLst/>
            <a:gdLst>
              <a:gd name="connsiteX0" fmla="*/ 0 w 5441859"/>
              <a:gd name="connsiteY0" fmla="*/ 0 h 5654940"/>
              <a:gd name="connsiteX1" fmla="*/ 4400492 w 5441859"/>
              <a:gd name="connsiteY1" fmla="*/ 0 h 5654940"/>
              <a:gd name="connsiteX2" fmla="*/ 4484767 w 5441859"/>
              <a:gd name="connsiteY2" fmla="*/ 76595 h 5654940"/>
              <a:gd name="connsiteX3" fmla="*/ 5441859 w 5441859"/>
              <a:gd name="connsiteY3" fmla="*/ 2387221 h 5654940"/>
              <a:gd name="connsiteX4" fmla="*/ 2174140 w 5441859"/>
              <a:gd name="connsiteY4" fmla="*/ 5654940 h 5654940"/>
              <a:gd name="connsiteX5" fmla="*/ 156693 w 5441859"/>
              <a:gd name="connsiteY5" fmla="*/ 4957981 h 5654940"/>
              <a:gd name="connsiteX6" fmla="*/ 0 w 5441859"/>
              <a:gd name="connsiteY6" fmla="*/ 4820612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bg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Başlık 1">
            <a:extLst>
              <a:ext uri="{FF2B5EF4-FFF2-40B4-BE49-F238E27FC236}">
                <a16:creationId xmlns:a16="http://schemas.microsoft.com/office/drawing/2014/main" id="{84686703-0F8D-C530-A1D6-9CBAABD14E69}"/>
              </a:ext>
            </a:extLst>
          </p:cNvPr>
          <p:cNvSpPr>
            <a:spLocks noGrp="1"/>
          </p:cNvSpPr>
          <p:nvPr>
            <p:ph type="title"/>
          </p:nvPr>
        </p:nvSpPr>
        <p:spPr>
          <a:xfrm>
            <a:off x="750242" y="632990"/>
            <a:ext cx="4062643" cy="1043409"/>
          </a:xfrm>
        </p:spPr>
        <p:txBody>
          <a:bodyPr>
            <a:normAutofit/>
          </a:bodyPr>
          <a:lstStyle/>
          <a:p>
            <a:br>
              <a:rPr lang="tr-TR" sz="3300" b="0" i="0">
                <a:effectLst/>
                <a:latin typeface="Roboto" panose="02000000000000000000" pitchFamily="2" charset="0"/>
              </a:rPr>
            </a:br>
            <a:endParaRPr lang="tr-TR" sz="3300"/>
          </a:p>
        </p:txBody>
      </p:sp>
      <p:sp>
        <p:nvSpPr>
          <p:cNvPr id="3" name="İçerik Yer Tutucusu 2">
            <a:extLst>
              <a:ext uri="{FF2B5EF4-FFF2-40B4-BE49-F238E27FC236}">
                <a16:creationId xmlns:a16="http://schemas.microsoft.com/office/drawing/2014/main" id="{30C51AC9-E265-B1C8-5925-D7818368041E}"/>
              </a:ext>
            </a:extLst>
          </p:cNvPr>
          <p:cNvSpPr>
            <a:spLocks noGrp="1"/>
          </p:cNvSpPr>
          <p:nvPr>
            <p:ph idx="1"/>
          </p:nvPr>
        </p:nvSpPr>
        <p:spPr>
          <a:xfrm>
            <a:off x="518474" y="1774372"/>
            <a:ext cx="4064409" cy="2754086"/>
          </a:xfrm>
        </p:spPr>
        <p:txBody>
          <a:bodyPr anchor="t">
            <a:normAutofit/>
          </a:bodyPr>
          <a:lstStyle/>
          <a:p>
            <a:pPr marL="0" indent="0">
              <a:buNone/>
            </a:pPr>
            <a:r>
              <a:rPr lang="tr-TR" sz="1800" b="1" i="0">
                <a:effectLst/>
                <a:latin typeface="Times New Roman" panose="02020603050405020304" pitchFamily="18" charset="0"/>
                <a:cs typeface="Times New Roman" panose="02020603050405020304" pitchFamily="18" charset="0"/>
              </a:rPr>
              <a:t>Deneyin:</a:t>
            </a:r>
            <a:r>
              <a:rPr lang="tr-TR" sz="1800" b="0" i="0">
                <a:effectLst/>
                <a:latin typeface="Times New Roman" panose="02020603050405020304" pitchFamily="18" charset="0"/>
                <a:cs typeface="Times New Roman" panose="02020603050405020304" pitchFamily="18" charset="0"/>
              </a:rPr>
              <a:t> [0, 2</a:t>
            </a:r>
            <a:r>
              <a:rPr lang="el-GR" sz="1800" b="0" i="0">
                <a:effectLst/>
                <a:latin typeface="Times New Roman" panose="02020603050405020304" pitchFamily="18" charset="0"/>
                <a:cs typeface="Times New Roman" panose="02020603050405020304" pitchFamily="18" charset="0"/>
              </a:rPr>
              <a:t>π] </a:t>
            </a:r>
            <a:r>
              <a:rPr lang="tr-TR" sz="1800" b="0" i="0">
                <a:effectLst/>
                <a:latin typeface="Times New Roman" panose="02020603050405020304" pitchFamily="18" charset="0"/>
                <a:cs typeface="Times New Roman" panose="02020603050405020304" pitchFamily="18" charset="0"/>
              </a:rPr>
              <a:t>aralığı için sin </a:t>
            </a:r>
            <a:r>
              <a:rPr lang="tr-TR" sz="1800" b="0" i="0" baseline="30000">
                <a:effectLst/>
                <a:latin typeface="Times New Roman" panose="02020603050405020304" pitchFamily="18" charset="0"/>
                <a:cs typeface="Times New Roman" panose="02020603050405020304" pitchFamily="18" charset="0"/>
              </a:rPr>
              <a:t>2</a:t>
            </a:r>
            <a:r>
              <a:rPr lang="tr-TR" sz="1800" b="0" i="0">
                <a:effectLst/>
                <a:latin typeface="Times New Roman" panose="02020603050405020304" pitchFamily="18" charset="0"/>
                <a:cs typeface="Times New Roman" panose="02020603050405020304" pitchFamily="18" charset="0"/>
              </a:rPr>
              <a:t> (x) cos </a:t>
            </a:r>
            <a:r>
              <a:rPr lang="tr-TR" sz="1800" b="0" i="0" baseline="30000">
                <a:effectLst/>
                <a:latin typeface="Times New Roman" panose="02020603050405020304" pitchFamily="18" charset="0"/>
                <a:cs typeface="Times New Roman" panose="02020603050405020304" pitchFamily="18" charset="0"/>
              </a:rPr>
              <a:t>2</a:t>
            </a:r>
            <a:r>
              <a:rPr lang="tr-TR" sz="1800" b="0" i="0">
                <a:effectLst/>
                <a:latin typeface="Times New Roman" panose="02020603050405020304" pitchFamily="18" charset="0"/>
                <a:cs typeface="Times New Roman" panose="02020603050405020304" pitchFamily="18" charset="0"/>
              </a:rPr>
              <a:t> (x) 'in belirli integralini bulabilir misiniz ?</a:t>
            </a:r>
          </a:p>
          <a:p>
            <a:pPr marL="0" indent="0">
              <a:buNone/>
            </a:pPr>
            <a:endParaRPr lang="tr-TR" sz="1800"/>
          </a:p>
        </p:txBody>
      </p:sp>
      <p:pic>
        <p:nvPicPr>
          <p:cNvPr id="5" name="Resim 4">
            <a:extLst>
              <a:ext uri="{FF2B5EF4-FFF2-40B4-BE49-F238E27FC236}">
                <a16:creationId xmlns:a16="http://schemas.microsoft.com/office/drawing/2014/main" id="{336BAF47-8415-5248-4CA4-864E596F3D65}"/>
              </a:ext>
            </a:extLst>
          </p:cNvPr>
          <p:cNvPicPr>
            <a:picLocks noChangeAspect="1"/>
          </p:cNvPicPr>
          <p:nvPr/>
        </p:nvPicPr>
        <p:blipFill>
          <a:blip r:embed="rId2"/>
          <a:stretch>
            <a:fillRect/>
          </a:stretch>
        </p:blipFill>
        <p:spPr>
          <a:xfrm>
            <a:off x="6038101" y="1718856"/>
            <a:ext cx="5510771" cy="3127362"/>
          </a:xfrm>
          <a:prstGeom prst="rect">
            <a:avLst/>
          </a:prstGeom>
        </p:spPr>
      </p:pic>
    </p:spTree>
    <p:extLst>
      <p:ext uri="{BB962C8B-B14F-4D97-AF65-F5344CB8AC3E}">
        <p14:creationId xmlns:p14="http://schemas.microsoft.com/office/powerpoint/2010/main" val="2291954731"/>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FF2AC85-FAA0-4844-813F-83C04D738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30C51AC9-E265-B1C8-5925-D7818368041E}"/>
              </a:ext>
            </a:extLst>
          </p:cNvPr>
          <p:cNvSpPr>
            <a:spLocks noGrp="1"/>
          </p:cNvSpPr>
          <p:nvPr>
            <p:ph idx="1"/>
          </p:nvPr>
        </p:nvSpPr>
        <p:spPr>
          <a:xfrm>
            <a:off x="6096000" y="1399032"/>
            <a:ext cx="5501834" cy="4471416"/>
          </a:xfrm>
        </p:spPr>
        <p:txBody>
          <a:bodyPr anchor="ctr">
            <a:normAutofit/>
          </a:bodyPr>
          <a:lstStyle/>
          <a:p>
            <a:pPr marL="0" indent="0">
              <a:buNone/>
            </a:pPr>
            <a:r>
              <a:rPr lang="tr-TR" sz="1900">
                <a:solidFill>
                  <a:schemeClr val="bg1"/>
                </a:solidFill>
              </a:rPr>
              <a:t>Kaynak:</a:t>
            </a:r>
          </a:p>
          <a:p>
            <a:pPr marL="0" indent="0">
              <a:buNone/>
            </a:pPr>
            <a:r>
              <a:rPr lang="tr-TR" sz="1900">
                <a:solidFill>
                  <a:schemeClr val="bg1"/>
                </a:solidFill>
                <a:hlinkClick r:id="rId2"/>
              </a:rPr>
              <a:t>https://www.mathworks.com/products/matlab/live-editor.html</a:t>
            </a:r>
            <a:endParaRPr lang="tr-TR" sz="1900">
              <a:solidFill>
                <a:schemeClr val="bg1"/>
              </a:solidFill>
            </a:endParaRPr>
          </a:p>
          <a:p>
            <a:pPr marL="0" indent="0">
              <a:buNone/>
            </a:pPr>
            <a:r>
              <a:rPr lang="tr-TR" sz="1900">
                <a:solidFill>
                  <a:schemeClr val="bg1"/>
                </a:solidFill>
                <a:hlinkClick r:id="rId3"/>
              </a:rPr>
              <a:t>https://www.mathworks.com/content/dam/mathworks/tag-team/Objects/b/93150v00_Big_Data_IoT_Whitepaper.pdf</a:t>
            </a:r>
            <a:endParaRPr lang="tr-TR" sz="1900">
              <a:solidFill>
                <a:schemeClr val="bg1"/>
              </a:solidFill>
            </a:endParaRPr>
          </a:p>
          <a:p>
            <a:pPr marL="0" indent="0">
              <a:buNone/>
            </a:pPr>
            <a:r>
              <a:rPr lang="tr-TR" sz="1900">
                <a:solidFill>
                  <a:schemeClr val="bg1"/>
                </a:solidFill>
                <a:hlinkClick r:id="rId4"/>
              </a:rPr>
              <a:t>https://www.mathworks.com/videos/why-use-matlab-for-big-data-123455.html</a:t>
            </a:r>
            <a:endParaRPr lang="tr-TR" sz="1900">
              <a:solidFill>
                <a:schemeClr val="bg1"/>
              </a:solidFill>
            </a:endParaRPr>
          </a:p>
          <a:p>
            <a:pPr marL="0" indent="0">
              <a:buNone/>
            </a:pPr>
            <a:r>
              <a:rPr lang="tr-TR" sz="1900">
                <a:solidFill>
                  <a:schemeClr val="bg1"/>
                </a:solidFill>
                <a:hlinkClick r:id="rId5"/>
              </a:rPr>
              <a:t>https://www.mathworks.com/videos/mondi-gronau-develops-a-predictive-maintenance-and-process-monit-1481048845257.html</a:t>
            </a:r>
            <a:endParaRPr lang="tr-TR" sz="1900">
              <a:solidFill>
                <a:schemeClr val="bg1"/>
              </a:solidFill>
            </a:endParaRPr>
          </a:p>
          <a:p>
            <a:pPr marL="0" indent="0">
              <a:buNone/>
            </a:pPr>
            <a:r>
              <a:rPr lang="tr-TR" sz="1900">
                <a:solidFill>
                  <a:schemeClr val="bg1"/>
                </a:solidFill>
                <a:hlinkClick r:id="rId6"/>
              </a:rPr>
              <a:t>https://www.mathworks.com/campaigns/offers/predictive-analytics-white-paper.html</a:t>
            </a:r>
            <a:endParaRPr lang="tr-TR" sz="1900">
              <a:solidFill>
                <a:schemeClr val="bg1"/>
              </a:solidFill>
            </a:endParaRPr>
          </a:p>
        </p:txBody>
      </p:sp>
    </p:spTree>
    <p:extLst>
      <p:ext uri="{BB962C8B-B14F-4D97-AF65-F5344CB8AC3E}">
        <p14:creationId xmlns:p14="http://schemas.microsoft.com/office/powerpoint/2010/main" val="304623059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D7B3E2A-74D6-E445-A9BE-52F30B7264D6}"/>
              </a:ext>
            </a:extLst>
          </p:cNvPr>
          <p:cNvSpPr>
            <a:spLocks noGrp="1"/>
          </p:cNvSpPr>
          <p:nvPr>
            <p:ph idx="1"/>
          </p:nvPr>
        </p:nvSpPr>
        <p:spPr>
          <a:xfrm>
            <a:off x="762000" y="2279018"/>
            <a:ext cx="5314543" cy="3375920"/>
          </a:xfrm>
        </p:spPr>
        <p:txBody>
          <a:bodyPr anchor="t">
            <a:normAutofit/>
          </a:bodyPr>
          <a:lstStyle/>
          <a:p>
            <a:pPr marL="0" indent="0">
              <a:buNone/>
            </a:pPr>
            <a:r>
              <a:rPr lang="tr-TR" sz="1800" b="0" i="0" dirty="0">
                <a:effectLst/>
                <a:latin typeface="Times New Roman" panose="02020603050405020304" pitchFamily="18" charset="0"/>
                <a:cs typeface="Times New Roman" panose="02020603050405020304" pitchFamily="18" charset="0"/>
              </a:rPr>
              <a:t>İşletme ve mühendislik ekipleri, akıllı sensörleri ve diğer Nesnelerin İnterneti (</a:t>
            </a:r>
            <a:r>
              <a:rPr lang="tr-TR" sz="1800" b="0" i="0" dirty="0" err="1">
                <a:effectLst/>
                <a:latin typeface="Times New Roman" panose="02020603050405020304" pitchFamily="18" charset="0"/>
                <a:cs typeface="Times New Roman" panose="02020603050405020304" pitchFamily="18" charset="0"/>
              </a:rPr>
              <a:t>IoT</a:t>
            </a:r>
            <a:r>
              <a:rPr lang="tr-TR" sz="1800" b="0" i="0" dirty="0">
                <a:effectLst/>
                <a:latin typeface="Times New Roman" panose="02020603050405020304" pitchFamily="18" charset="0"/>
                <a:cs typeface="Times New Roman" panose="02020603050405020304" pitchFamily="18" charset="0"/>
              </a:rPr>
              <a:t>) cihazlarını kullanarak bilimsel araçlardan, üretim sistemlerinden, bağlantılı arabalardan ve uçaklardan büyük miktarda veri toplayabilir.</a:t>
            </a:r>
          </a:p>
          <a:p>
            <a:pPr marL="0" indent="0">
              <a:buNone/>
            </a:pPr>
            <a:r>
              <a:rPr kumimoji="0" lang="tr-TR" altLang="tr-TR" sz="1800" b="0" i="0" u="none" strike="noStrike" cap="none" normalizeH="0" baseline="0" dirty="0">
                <a:ln>
                  <a:noFill/>
                </a:ln>
                <a:effectLst/>
                <a:latin typeface="Times New Roman" panose="02020603050405020304" pitchFamily="18" charset="0"/>
                <a:cs typeface="Times New Roman" panose="02020603050405020304" pitchFamily="18" charset="0"/>
              </a:rPr>
              <a:t>Doğru araç ve tekniklerle, bu verileri hızlı keşifler yapmak ve daha fazla zeka oluşturmak için kullanabilirsiniz. Ancak verilere erişim sağlamak ve verilerle çalışmak göz korkutucu bir görev gibi gelebilir. </a:t>
            </a:r>
          </a:p>
          <a:p>
            <a:pPr marL="0" indent="0">
              <a:buNone/>
            </a:pPr>
            <a:endParaRPr lang="tr-TR" sz="1800" b="0" i="0" dirty="0">
              <a:effectLst/>
              <a:latin typeface="arial" panose="020B0604020202020204" pitchFamily="34" charset="0"/>
            </a:endParaRPr>
          </a:p>
          <a:p>
            <a:pPr marL="0" indent="0">
              <a:buNone/>
            </a:pPr>
            <a:endParaRPr lang="tr-TR" sz="1800" dirty="0"/>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Freeform: Shape 11">
            <a:extLst>
              <a:ext uri="{FF2B5EF4-FFF2-40B4-BE49-F238E27FC236}">
                <a16:creationId xmlns:a16="http://schemas.microsoft.com/office/drawing/2014/main" id="{52AC6D7F-F068-4E11-BB06-F601D89BB9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Graphic 6" descr="Robot">
            <a:extLst>
              <a:ext uri="{FF2B5EF4-FFF2-40B4-BE49-F238E27FC236}">
                <a16:creationId xmlns:a16="http://schemas.microsoft.com/office/drawing/2014/main" id="{0A477477-758F-928E-F78F-F92F72DF58C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884057" y="643002"/>
            <a:ext cx="3796790" cy="3796790"/>
          </a:xfrm>
          <a:prstGeom prst="rect">
            <a:avLst/>
          </a:prstGeom>
        </p:spPr>
      </p:pic>
    </p:spTree>
    <p:extLst>
      <p:ext uri="{BB962C8B-B14F-4D97-AF65-F5344CB8AC3E}">
        <p14:creationId xmlns:p14="http://schemas.microsoft.com/office/powerpoint/2010/main" val="3262049789"/>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7" descr="Pikselli görüntü sunan monitörde ses dalgası deseni">
            <a:extLst>
              <a:ext uri="{FF2B5EF4-FFF2-40B4-BE49-F238E27FC236}">
                <a16:creationId xmlns:a16="http://schemas.microsoft.com/office/drawing/2014/main" id="{899B1958-0CE7-9DFC-84D2-44BA35BB3380}"/>
              </a:ext>
            </a:extLst>
          </p:cNvPr>
          <p:cNvPicPr>
            <a:picLocks noChangeAspect="1"/>
          </p:cNvPicPr>
          <p:nvPr/>
        </p:nvPicPr>
        <p:blipFill rotWithShape="1">
          <a:blip r:embed="rId2"/>
          <a:srcRect l="13330" r="22437" b="2"/>
          <a:stretch/>
        </p:blipFill>
        <p:spPr>
          <a:xfrm>
            <a:off x="2" y="-2"/>
            <a:ext cx="5441859" cy="5654940"/>
          </a:xfrm>
          <a:custGeom>
            <a:avLst/>
            <a:gdLst/>
            <a:ahLst/>
            <a:cxnLst/>
            <a:rect l="l" t="t" r="r" b="b"/>
            <a:pathLst>
              <a:path w="5441859" h="5654940">
                <a:moveTo>
                  <a:pt x="0" y="0"/>
                </a:moveTo>
                <a:lnTo>
                  <a:pt x="4400491" y="0"/>
                </a:lnTo>
                <a:lnTo>
                  <a:pt x="4484766" y="76595"/>
                </a:lnTo>
                <a:cubicBezTo>
                  <a:pt x="5076107"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p:spPr>
      </p:pic>
      <p:sp>
        <p:nvSpPr>
          <p:cNvPr id="16" name="İçerik Yer Tutucusu 2">
            <a:extLst>
              <a:ext uri="{FF2B5EF4-FFF2-40B4-BE49-F238E27FC236}">
                <a16:creationId xmlns:a16="http://schemas.microsoft.com/office/drawing/2014/main" id="{8D7B3E2A-74D6-E445-A9BE-52F30B7264D6}"/>
              </a:ext>
            </a:extLst>
          </p:cNvPr>
          <p:cNvSpPr>
            <a:spLocks noGrp="1"/>
          </p:cNvSpPr>
          <p:nvPr>
            <p:ph idx="1"/>
          </p:nvPr>
        </p:nvSpPr>
        <p:spPr>
          <a:xfrm>
            <a:off x="6234329" y="2279018"/>
            <a:ext cx="5314543" cy="3375920"/>
          </a:xfrm>
        </p:spPr>
        <p:txBody>
          <a:bodyPr anchor="t">
            <a:normAutofit/>
          </a:bodyPr>
          <a:lstStyle/>
          <a:p>
            <a:pPr marL="0" indent="0">
              <a:buNone/>
            </a:pPr>
            <a:r>
              <a:rPr kumimoji="0" lang="tr-TR" altLang="tr-TR" sz="1700" b="0" i="0" u="none" strike="noStrike" cap="none" normalizeH="0" baseline="0">
                <a:ln>
                  <a:noFill/>
                </a:ln>
                <a:effectLst/>
                <a:latin typeface="Times New Roman" panose="02020603050405020304" pitchFamily="18" charset="0"/>
                <a:cs typeface="Times New Roman" panose="02020603050405020304" pitchFamily="18" charset="0"/>
              </a:rPr>
              <a:t>Birçok büyük mühendislik ve bilimsel veri seti, çok sayıda küçük veya orta boyutlu dosyalardan oluşur. Toplu veriler ve dosya boyutları arttıkça, veriler tek bir bilgisayarın belleğine sığmaz. Bu dosyalar genellikle bir ortak drive'daki bir veya daha fazla dizinde bulunur ve sınırlandırılmış metin, e-tablolar, resimler, videolar ve çeşitli özel biçimler. MATLAB, çok çeşitli dosya türlerini destekler. MATLAB aynı zamanda uzun dizileri de destekler. </a:t>
            </a:r>
          </a:p>
          <a:p>
            <a:pPr marL="0" indent="0">
              <a:buNone/>
            </a:pPr>
            <a:r>
              <a:rPr kumimoji="0" lang="tr-TR" altLang="tr-TR" sz="1700" b="0" i="0" u="none" strike="noStrike" cap="none" normalizeH="0" baseline="0">
                <a:ln>
                  <a:noFill/>
                </a:ln>
                <a:effectLst/>
                <a:latin typeface="Times New Roman" panose="02020603050405020304" pitchFamily="18" charset="0"/>
                <a:cs typeface="Times New Roman" panose="02020603050405020304" pitchFamily="18" charset="0"/>
              </a:rPr>
              <a:t>MATLAB, bellekten daha büyük verileri bir araya getirmenize ve bunlarla çalışmanıza olanak tanır ayarlar ve özel programlama olmadan birden çok bilgisayarda çalışır. </a:t>
            </a:r>
            <a:r>
              <a:rPr lang="tr-TR" altLang="tr-TR" sz="1700">
                <a:latin typeface="Times New Roman" panose="02020603050405020304" pitchFamily="18" charset="0"/>
                <a:cs typeface="Times New Roman" panose="02020603050405020304" pitchFamily="18" charset="0"/>
              </a:rPr>
              <a:t>F</a:t>
            </a:r>
            <a:r>
              <a:rPr kumimoji="0" lang="tr-TR" altLang="tr-TR" sz="1700" b="0" i="0" u="none" strike="noStrike" cap="none" normalizeH="0" baseline="0">
                <a:ln>
                  <a:noFill/>
                </a:ln>
                <a:effectLst/>
                <a:latin typeface="Times New Roman" panose="02020603050405020304" pitchFamily="18" charset="0"/>
                <a:cs typeface="Times New Roman" panose="02020603050405020304" pitchFamily="18" charset="0"/>
              </a:rPr>
              <a:t>arklı formatların birlikte kullanılması gerekir. </a:t>
            </a:r>
          </a:p>
          <a:p>
            <a:pPr marL="0" indent="0">
              <a:buNone/>
            </a:pPr>
            <a:endParaRPr kumimoji="0" lang="tr-TR" altLang="tr-TR" sz="1700" b="0" i="0" u="none" strike="noStrike" cap="none" normalizeH="0" baseline="0">
              <a:ln>
                <a:noFill/>
              </a:ln>
              <a:effectLst/>
              <a:latin typeface="Times New Roman" panose="02020603050405020304" pitchFamily="18" charset="0"/>
              <a:cs typeface="Times New Roman" panose="02020603050405020304" pitchFamily="18" charset="0"/>
            </a:endParaRPr>
          </a:p>
          <a:p>
            <a:pPr marL="0" indent="0">
              <a:buNone/>
            </a:pPr>
            <a:endParaRPr lang="tr-TR" sz="1700" b="0" i="0">
              <a:effectLst/>
              <a:latin typeface="arial" panose="020B0604020202020204" pitchFamily="34" charset="0"/>
            </a:endParaRPr>
          </a:p>
          <a:p>
            <a:pPr marL="0" indent="0">
              <a:buNone/>
            </a:pPr>
            <a:endParaRPr lang="tr-TR" sz="1700"/>
          </a:p>
        </p:txBody>
      </p:sp>
      <p:sp>
        <p:nvSpPr>
          <p:cNvPr id="2" name="Rectangle 1">
            <a:extLst>
              <a:ext uri="{FF2B5EF4-FFF2-40B4-BE49-F238E27FC236}">
                <a16:creationId xmlns:a16="http://schemas.microsoft.com/office/drawing/2014/main" id="{22AF451C-8AAB-9249-8C0D-07A0DB02DD92}"/>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2205B168-6BBA-1595-596B-26AD92355A34}"/>
              </a:ext>
            </a:extLst>
          </p:cNvPr>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tr-TR" altLang="tr-TR"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44668976"/>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1E7530-396C-45F0-92F4-A885648D16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Resim 4">
            <a:extLst>
              <a:ext uri="{FF2B5EF4-FFF2-40B4-BE49-F238E27FC236}">
                <a16:creationId xmlns:a16="http://schemas.microsoft.com/office/drawing/2014/main" id="{0DEBF170-A0A5-ACD8-64B5-5EB1A4C012AA}"/>
              </a:ext>
            </a:extLst>
          </p:cNvPr>
          <p:cNvPicPr>
            <a:picLocks noChangeAspect="1"/>
          </p:cNvPicPr>
          <p:nvPr/>
        </p:nvPicPr>
        <p:blipFill rotWithShape="1">
          <a:blip r:embed="rId2"/>
          <a:srcRect l="1572" r="-2" b="-2"/>
          <a:stretch/>
        </p:blipFill>
        <p:spPr>
          <a:xfrm>
            <a:off x="603671" y="-1"/>
            <a:ext cx="11588329" cy="6857999"/>
          </a:xfrm>
          <a:prstGeom prst="rect">
            <a:avLst/>
          </a:prstGeom>
        </p:spPr>
      </p:pic>
      <p:sp>
        <p:nvSpPr>
          <p:cNvPr id="12" name="Rectangle 11">
            <a:extLst>
              <a:ext uri="{FF2B5EF4-FFF2-40B4-BE49-F238E27FC236}">
                <a16:creationId xmlns:a16="http://schemas.microsoft.com/office/drawing/2014/main" id="{7316481C-0A49-4796-812B-0D64F063B7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419898" cy="6858000"/>
          </a:xfrm>
          <a:prstGeom prst="rect">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CAED7D4A-CD32-0933-376F-AF6D43612240}"/>
              </a:ext>
            </a:extLst>
          </p:cNvPr>
          <p:cNvSpPr>
            <a:spLocks noGrp="1"/>
          </p:cNvSpPr>
          <p:nvPr>
            <p:ph type="title"/>
          </p:nvPr>
        </p:nvSpPr>
        <p:spPr>
          <a:xfrm>
            <a:off x="1166649" y="721805"/>
            <a:ext cx="3874686" cy="2147520"/>
          </a:xfrm>
        </p:spPr>
        <p:txBody>
          <a:bodyPr>
            <a:normAutofit/>
          </a:bodyPr>
          <a:lstStyle/>
          <a:p>
            <a:r>
              <a:rPr lang="tr-TR">
                <a:solidFill>
                  <a:schemeClr val="bg1"/>
                </a:solidFill>
              </a:rPr>
              <a:t>MATLAB NEDİR?</a:t>
            </a:r>
          </a:p>
        </p:txBody>
      </p:sp>
      <p:sp>
        <p:nvSpPr>
          <p:cNvPr id="14" name="Rectangle 13">
            <a:extLst>
              <a:ext uri="{FF2B5EF4-FFF2-40B4-BE49-F238E27FC236}">
                <a16:creationId xmlns:a16="http://schemas.microsoft.com/office/drawing/2014/main" id="{A5271697-90F1-4A23-8EF2-0179F2EAFA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06972" cy="323398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81DE8B58-F373-409E-A253-4380A66091D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8720" y="73152"/>
            <a:ext cx="1178966" cy="232963"/>
            <a:chOff x="1188720" y="73152"/>
            <a:chExt cx="1178966" cy="232963"/>
          </a:xfrm>
        </p:grpSpPr>
        <p:sp>
          <p:nvSpPr>
            <p:cNvPr id="17" name="Rectangle 64">
              <a:extLst>
                <a:ext uri="{FF2B5EF4-FFF2-40B4-BE49-F238E27FC236}">
                  <a16:creationId xmlns:a16="http://schemas.microsoft.com/office/drawing/2014/main" id="{F5ACE265-D22D-48CC-99DE-EB81AE92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66">
              <a:extLst>
                <a:ext uri="{FF2B5EF4-FFF2-40B4-BE49-F238E27FC236}">
                  <a16:creationId xmlns:a16="http://schemas.microsoft.com/office/drawing/2014/main" id="{6FE80EEA-F4ED-4436-8861-0BEAAEFE76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8854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64">
              <a:extLst>
                <a:ext uri="{FF2B5EF4-FFF2-40B4-BE49-F238E27FC236}">
                  <a16:creationId xmlns:a16="http://schemas.microsoft.com/office/drawing/2014/main" id="{C3642BC8-86E8-47D0-8846-3E4D49E4B4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66">
              <a:extLst>
                <a:ext uri="{FF2B5EF4-FFF2-40B4-BE49-F238E27FC236}">
                  <a16:creationId xmlns:a16="http://schemas.microsoft.com/office/drawing/2014/main" id="{82D35214-3634-4180-BF0E-45B614516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3586"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64">
              <a:extLst>
                <a:ext uri="{FF2B5EF4-FFF2-40B4-BE49-F238E27FC236}">
                  <a16:creationId xmlns:a16="http://schemas.microsoft.com/office/drawing/2014/main" id="{15BE89E6-3D1C-42B5-A950-E72889F8BB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66">
              <a:extLst>
                <a:ext uri="{FF2B5EF4-FFF2-40B4-BE49-F238E27FC236}">
                  <a16:creationId xmlns:a16="http://schemas.microsoft.com/office/drawing/2014/main" id="{473771CC-5097-4E08-9606-24B0BC9A0D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438631"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64">
              <a:extLst>
                <a:ext uri="{FF2B5EF4-FFF2-40B4-BE49-F238E27FC236}">
                  <a16:creationId xmlns:a16="http://schemas.microsoft.com/office/drawing/2014/main" id="{BE872634-00DA-47BD-880D-5C05FFADC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6">
              <a:extLst>
                <a:ext uri="{FF2B5EF4-FFF2-40B4-BE49-F238E27FC236}">
                  <a16:creationId xmlns:a16="http://schemas.microsoft.com/office/drawing/2014/main" id="{4F151F5C-DE9B-460E-BC51-471F4A8A5A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3675"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4">
              <a:extLst>
                <a:ext uri="{FF2B5EF4-FFF2-40B4-BE49-F238E27FC236}">
                  <a16:creationId xmlns:a16="http://schemas.microsoft.com/office/drawing/2014/main" id="{34557B8A-4D2F-4D0D-B746-59EA85318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6">
              <a:extLst>
                <a:ext uri="{FF2B5EF4-FFF2-40B4-BE49-F238E27FC236}">
                  <a16:creationId xmlns:a16="http://schemas.microsoft.com/office/drawing/2014/main" id="{C764CD8E-E409-4E9B-8E87-746DDE36D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88720"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4">
              <a:extLst>
                <a:ext uri="{FF2B5EF4-FFF2-40B4-BE49-F238E27FC236}">
                  <a16:creationId xmlns:a16="http://schemas.microsoft.com/office/drawing/2014/main" id="{8E27A01D-2F01-4286-9453-3FBF6E8485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6">
              <a:extLst>
                <a:ext uri="{FF2B5EF4-FFF2-40B4-BE49-F238E27FC236}">
                  <a16:creationId xmlns:a16="http://schemas.microsoft.com/office/drawing/2014/main" id="{460487A5-12EB-422E-9588-8FF06FAF73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1331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4">
              <a:extLst>
                <a:ext uri="{FF2B5EF4-FFF2-40B4-BE49-F238E27FC236}">
                  <a16:creationId xmlns:a16="http://schemas.microsoft.com/office/drawing/2014/main" id="{7D522D20-C9F7-4B34-9066-4B43ADAAB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6">
              <a:extLst>
                <a:ext uri="{FF2B5EF4-FFF2-40B4-BE49-F238E27FC236}">
                  <a16:creationId xmlns:a16="http://schemas.microsoft.com/office/drawing/2014/main" id="{97B04F2C-295B-447A-8941-0AD4F55516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188363"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4">
              <a:extLst>
                <a:ext uri="{FF2B5EF4-FFF2-40B4-BE49-F238E27FC236}">
                  <a16:creationId xmlns:a16="http://schemas.microsoft.com/office/drawing/2014/main" id="{17D7FF91-B366-4534-B9B4-5710926EE7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6">
              <a:extLst>
                <a:ext uri="{FF2B5EF4-FFF2-40B4-BE49-F238E27FC236}">
                  <a16:creationId xmlns:a16="http://schemas.microsoft.com/office/drawing/2014/main" id="{B5B8116C-ADD9-4826-9C37-270377E8FF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3408"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4">
              <a:extLst>
                <a:ext uri="{FF2B5EF4-FFF2-40B4-BE49-F238E27FC236}">
                  <a16:creationId xmlns:a16="http://schemas.microsoft.com/office/drawing/2014/main" id="{22D01D96-8DB8-40BF-83AC-4CA49EC263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6">
              <a:extLst>
                <a:ext uri="{FF2B5EF4-FFF2-40B4-BE49-F238E27FC236}">
                  <a16:creationId xmlns:a16="http://schemas.microsoft.com/office/drawing/2014/main" id="{44B584CD-5E60-4B15-847C-B30D15DA1A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38452"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4">
              <a:extLst>
                <a:ext uri="{FF2B5EF4-FFF2-40B4-BE49-F238E27FC236}">
                  <a16:creationId xmlns:a16="http://schemas.microsoft.com/office/drawing/2014/main" id="{CF2BB7DC-B968-4F0B-9748-BF0E6E297C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73152"/>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6">
              <a:extLst>
                <a:ext uri="{FF2B5EF4-FFF2-40B4-BE49-F238E27FC236}">
                  <a16:creationId xmlns:a16="http://schemas.microsoft.com/office/drawing/2014/main" id="{CF12C159-3F09-4861-9450-ECD5DB310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813497" y="246888"/>
              <a:ext cx="54368" cy="5922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D9F5512A-48E1-4C07-B75E-3CCC517B68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233984"/>
            <a:ext cx="606972" cy="36240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çerik Yer Tutucusu 2">
            <a:extLst>
              <a:ext uri="{FF2B5EF4-FFF2-40B4-BE49-F238E27FC236}">
                <a16:creationId xmlns:a16="http://schemas.microsoft.com/office/drawing/2014/main" id="{DD9E25C9-5058-4501-5096-0F94000FA137}"/>
              </a:ext>
            </a:extLst>
          </p:cNvPr>
          <p:cNvSpPr>
            <a:spLocks noGrp="1"/>
          </p:cNvSpPr>
          <p:nvPr>
            <p:ph idx="1"/>
          </p:nvPr>
        </p:nvSpPr>
        <p:spPr>
          <a:xfrm>
            <a:off x="1166649" y="3379979"/>
            <a:ext cx="3874685" cy="3186359"/>
          </a:xfrm>
        </p:spPr>
        <p:txBody>
          <a:bodyPr anchor="ctr">
            <a:normAutofit/>
          </a:bodyPr>
          <a:lstStyle/>
          <a:p>
            <a:pPr marL="0" indent="0">
              <a:buNone/>
            </a:pPr>
            <a:r>
              <a:rPr lang="tr-TR" sz="1500">
                <a:solidFill>
                  <a:schemeClr val="bg1"/>
                </a:solidFill>
                <a:latin typeface="Times New Roman" panose="02020603050405020304" pitchFamily="18" charset="0"/>
                <a:cs typeface="Times New Roman" panose="02020603050405020304" pitchFamily="18" charset="0"/>
              </a:rPr>
              <a:t>Matlab- 4.nesil vektör-matris tabanlı çalışan yüksek seviyeli bir programlama dilidir.</a:t>
            </a:r>
          </a:p>
          <a:p>
            <a:pPr marL="0" indent="0">
              <a:buNone/>
            </a:pPr>
            <a:r>
              <a:rPr lang="tr-TR" sz="1500">
                <a:solidFill>
                  <a:schemeClr val="bg1"/>
                </a:solidFill>
                <a:latin typeface="Times New Roman" panose="02020603050405020304" pitchFamily="18" charset="0"/>
                <a:cs typeface="Times New Roman" panose="02020603050405020304" pitchFamily="18" charset="0"/>
              </a:rPr>
              <a:t>İnteraktif geliştirme ortamı sayesinde </a:t>
            </a:r>
          </a:p>
          <a:p>
            <a:r>
              <a:rPr lang="tr-TR" sz="1500">
                <a:solidFill>
                  <a:schemeClr val="bg1"/>
                </a:solidFill>
                <a:latin typeface="Times New Roman" panose="02020603050405020304" pitchFamily="18" charset="0"/>
                <a:cs typeface="Times New Roman" panose="02020603050405020304" pitchFamily="18" charset="0"/>
              </a:rPr>
              <a:t>numeric hesaplamalar, </a:t>
            </a:r>
          </a:p>
          <a:p>
            <a:r>
              <a:rPr lang="tr-TR" sz="1500">
                <a:solidFill>
                  <a:schemeClr val="bg1"/>
                </a:solidFill>
                <a:latin typeface="Times New Roman" panose="02020603050405020304" pitchFamily="18" charset="0"/>
                <a:cs typeface="Times New Roman" panose="02020603050405020304" pitchFamily="18" charset="0"/>
              </a:rPr>
              <a:t>veri analizi ve görselleştirme,</a:t>
            </a:r>
          </a:p>
          <a:p>
            <a:r>
              <a:rPr lang="tr-TR" sz="1500">
                <a:solidFill>
                  <a:schemeClr val="bg1"/>
                </a:solidFill>
                <a:latin typeface="Times New Roman" panose="02020603050405020304" pitchFamily="18" charset="0"/>
                <a:cs typeface="Times New Roman" panose="02020603050405020304" pitchFamily="18" charset="0"/>
              </a:rPr>
              <a:t>Algoritma programlama ve geliştirme</a:t>
            </a:r>
          </a:p>
          <a:p>
            <a:r>
              <a:rPr lang="tr-TR" sz="1500">
                <a:solidFill>
                  <a:schemeClr val="bg1"/>
                </a:solidFill>
                <a:latin typeface="Times New Roman" panose="02020603050405020304" pitchFamily="18" charset="0"/>
                <a:cs typeface="Times New Roman" panose="02020603050405020304" pitchFamily="18" charset="0"/>
              </a:rPr>
              <a:t>Uygulama geliştirme</a:t>
            </a:r>
          </a:p>
          <a:p>
            <a:r>
              <a:rPr lang="tr-TR" sz="1500">
                <a:solidFill>
                  <a:schemeClr val="bg1"/>
                </a:solidFill>
                <a:latin typeface="Times New Roman" panose="02020603050405020304" pitchFamily="18" charset="0"/>
                <a:cs typeface="Times New Roman" panose="02020603050405020304" pitchFamily="18" charset="0"/>
              </a:rPr>
              <a:t>Kod dağıtımı</a:t>
            </a:r>
          </a:p>
          <a:p>
            <a:pPr marL="0" indent="0">
              <a:buNone/>
            </a:pPr>
            <a:r>
              <a:rPr lang="tr-TR" sz="1500">
                <a:solidFill>
                  <a:schemeClr val="bg1"/>
                </a:solidFill>
                <a:hlinkClick r:id="rId3"/>
              </a:rPr>
              <a:t>https://www.mathworks.com/videos/matlab-overview-61923.html</a:t>
            </a:r>
            <a:endParaRPr lang="tr-TR" sz="1500">
              <a:solidFill>
                <a:schemeClr val="bg1"/>
              </a:solidFill>
            </a:endParaRPr>
          </a:p>
          <a:p>
            <a:endParaRPr lang="tr-TR" sz="1500">
              <a:solidFill>
                <a:schemeClr val="bg1"/>
              </a:solidFill>
            </a:endParaRPr>
          </a:p>
          <a:p>
            <a:pPr marL="0" indent="0">
              <a:buNone/>
            </a:pPr>
            <a:endParaRPr lang="tr-TR" sz="1500">
              <a:solidFill>
                <a:schemeClr val="bg1"/>
              </a:solidFill>
            </a:endParaRPr>
          </a:p>
          <a:p>
            <a:endParaRPr lang="tr-TR" sz="1500">
              <a:solidFill>
                <a:schemeClr val="bg1"/>
              </a:solidFill>
            </a:endParaRPr>
          </a:p>
        </p:txBody>
      </p:sp>
    </p:spTree>
    <p:extLst>
      <p:ext uri="{BB962C8B-B14F-4D97-AF65-F5344CB8AC3E}">
        <p14:creationId xmlns:p14="http://schemas.microsoft.com/office/powerpoint/2010/main" val="317847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Resim 2">
            <a:extLst>
              <a:ext uri="{FF2B5EF4-FFF2-40B4-BE49-F238E27FC236}">
                <a16:creationId xmlns:a16="http://schemas.microsoft.com/office/drawing/2014/main" id="{0123E9A6-109A-A7BC-8175-871C25417A36}"/>
              </a:ext>
            </a:extLst>
          </p:cNvPr>
          <p:cNvPicPr>
            <a:picLocks noChangeAspect="1"/>
          </p:cNvPicPr>
          <p:nvPr/>
        </p:nvPicPr>
        <p:blipFill>
          <a:blip r:embed="rId2"/>
          <a:stretch>
            <a:fillRect/>
          </a:stretch>
        </p:blipFill>
        <p:spPr>
          <a:xfrm>
            <a:off x="1939636" y="457200"/>
            <a:ext cx="8312728" cy="5943600"/>
          </a:xfrm>
          <a:prstGeom prst="rect">
            <a:avLst/>
          </a:prstGeom>
        </p:spPr>
      </p:pic>
    </p:spTree>
    <p:extLst>
      <p:ext uri="{BB962C8B-B14F-4D97-AF65-F5344CB8AC3E}">
        <p14:creationId xmlns:p14="http://schemas.microsoft.com/office/powerpoint/2010/main" val="10909228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Ekranda bilgisayar betiği">
            <a:extLst>
              <a:ext uri="{FF2B5EF4-FFF2-40B4-BE49-F238E27FC236}">
                <a16:creationId xmlns:a16="http://schemas.microsoft.com/office/drawing/2014/main" id="{C6753973-887F-8C27-2072-EDC3A72F7F4B}"/>
              </a:ext>
            </a:extLst>
          </p:cNvPr>
          <p:cNvPicPr>
            <a:picLocks noChangeAspect="1"/>
          </p:cNvPicPr>
          <p:nvPr/>
        </p:nvPicPr>
        <p:blipFill rotWithShape="1">
          <a:blip r:embed="rId2"/>
          <a:srcRect r="15617" b="-1"/>
          <a:stretch/>
        </p:blipFill>
        <p:spPr>
          <a:xfrm>
            <a:off x="3522468" y="10"/>
            <a:ext cx="8669532" cy="6857990"/>
          </a:xfrm>
          <a:prstGeom prst="rect">
            <a:avLst/>
          </a:prstGeom>
        </p:spPr>
      </p:pic>
      <p:sp>
        <p:nvSpPr>
          <p:cNvPr id="11"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4E31BF19-524D-E246-1FFD-7FE3AF81F72B}"/>
              </a:ext>
            </a:extLst>
          </p:cNvPr>
          <p:cNvSpPr>
            <a:spLocks noGrp="1"/>
          </p:cNvSpPr>
          <p:nvPr>
            <p:ph type="title"/>
          </p:nvPr>
        </p:nvSpPr>
        <p:spPr>
          <a:xfrm>
            <a:off x="371094" y="1161288"/>
            <a:ext cx="3438144" cy="1124712"/>
          </a:xfrm>
        </p:spPr>
        <p:txBody>
          <a:bodyPr anchor="b">
            <a:normAutofit/>
          </a:bodyPr>
          <a:lstStyle/>
          <a:p>
            <a:br>
              <a:rPr lang="tr-TR" sz="1500" b="1" i="0">
                <a:effectLst/>
                <a:latin typeface="Times New Roman" panose="02020603050405020304" pitchFamily="18" charset="0"/>
                <a:cs typeface="Times New Roman" panose="02020603050405020304" pitchFamily="18" charset="0"/>
              </a:rPr>
            </a:br>
            <a:r>
              <a:rPr lang="tr-TR" sz="1500" b="1" i="0">
                <a:effectLst/>
                <a:latin typeface="Times New Roman" panose="02020603050405020304" pitchFamily="18" charset="0"/>
                <a:cs typeface="Times New Roman" panose="02020603050405020304" pitchFamily="18" charset="0"/>
              </a:rPr>
              <a:t>Sensörlerden ve IoT cihazlarından gelen büyük verilerle çalışmak için MATLAB</a:t>
            </a:r>
            <a:br>
              <a:rPr lang="tr-TR" sz="1500" b="0" i="0">
                <a:effectLst/>
                <a:latin typeface="Roboto" panose="02000000000000000000" pitchFamily="2" charset="0"/>
              </a:rPr>
            </a:br>
            <a:endParaRPr lang="tr-TR" sz="1500"/>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3152A440-BDDB-AE08-E098-4622E66E3603}"/>
              </a:ext>
            </a:extLst>
          </p:cNvPr>
          <p:cNvSpPr>
            <a:spLocks noGrp="1"/>
          </p:cNvSpPr>
          <p:nvPr>
            <p:ph idx="1"/>
          </p:nvPr>
        </p:nvSpPr>
        <p:spPr>
          <a:xfrm>
            <a:off x="371094" y="2718054"/>
            <a:ext cx="3438906" cy="3207258"/>
          </a:xfrm>
        </p:spPr>
        <p:txBody>
          <a:bodyPr anchor="t">
            <a:normAutofit/>
          </a:bodyPr>
          <a:lstStyle/>
          <a:p>
            <a:pPr marL="0" indent="0">
              <a:buNone/>
            </a:pPr>
            <a: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t>MATLAB, büyük veri kümelerini depolamak ve yönetmek için kullanılan birçok veri tabanı türünü destekler: </a:t>
            </a:r>
            <a:b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br>
            <a:b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br>
            <a:r>
              <a:rPr kumimoji="0" lang="tr-TR" altLang="tr-TR" sz="900" b="1" i="0" u="none" strike="noStrike" cap="none" normalizeH="0" baseline="0">
                <a:ln>
                  <a:noFill/>
                </a:ln>
                <a:effectLst/>
                <a:latin typeface="Times New Roman" panose="02020603050405020304" pitchFamily="18" charset="0"/>
                <a:cs typeface="Times New Roman" panose="02020603050405020304" pitchFamily="18" charset="0"/>
              </a:rPr>
              <a:t>İlişkisel (SQL): </a:t>
            </a:r>
            <a: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t>BT geliştiricileri arasında popüler olan iş uygulamaları için yaygın olarak kullanılır</a:t>
            </a:r>
            <a:r>
              <a:rPr lang="tr-TR" altLang="tr-TR" sz="900">
                <a:latin typeface="Times New Roman" panose="02020603050405020304" pitchFamily="18" charset="0"/>
                <a:cs typeface="Times New Roman" panose="02020603050405020304" pitchFamily="18" charset="0"/>
              </a:rPr>
              <a:t>.</a:t>
            </a:r>
            <a:b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br>
            <a:b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br>
            <a:r>
              <a:rPr kumimoji="0" lang="tr-TR" altLang="tr-TR" sz="900" b="1" i="0" u="none" strike="noStrike" cap="none" normalizeH="0" baseline="0">
                <a:ln>
                  <a:noFill/>
                </a:ln>
                <a:effectLst/>
                <a:latin typeface="Times New Roman" panose="02020603050405020304" pitchFamily="18" charset="0"/>
                <a:cs typeface="Times New Roman" panose="02020603050405020304" pitchFamily="18" charset="0"/>
              </a:rPr>
              <a:t>Veri Ambarı: </a:t>
            </a:r>
            <a: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t>İlişkisel (SQL) veri tabanlarına dayalıdır, iş açısından kritik verileri barındırır ve analitik sağlar iş açısından kritik uygulamalar için yetenekler ve hızlı erişim</a:t>
            </a:r>
            <a:r>
              <a:rPr lang="tr-TR" altLang="tr-TR" sz="900">
                <a:latin typeface="Times New Roman" panose="02020603050405020304" pitchFamily="18" charset="0"/>
                <a:cs typeface="Times New Roman" panose="02020603050405020304" pitchFamily="18" charset="0"/>
              </a:rPr>
              <a:t>.</a:t>
            </a:r>
            <a:endPar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endParaRPr>
          </a:p>
          <a:p>
            <a:pPr marL="0" indent="0">
              <a:buNone/>
            </a:pPr>
            <a:b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br>
            <a:r>
              <a:rPr kumimoji="0" lang="tr-TR" altLang="tr-TR" sz="900" b="1" i="0" u="none" strike="noStrike" cap="none" normalizeH="0" baseline="0">
                <a:ln>
                  <a:noFill/>
                </a:ln>
                <a:effectLst/>
                <a:latin typeface="Times New Roman" panose="02020603050405020304" pitchFamily="18" charset="0"/>
                <a:cs typeface="Times New Roman" panose="02020603050405020304" pitchFamily="18" charset="0"/>
              </a:rPr>
              <a:t>NoSQL: </a:t>
            </a:r>
            <a: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t>İlişkisel veri tabanlarına sığmayan veriler için optimize edilmiştir.</a:t>
            </a:r>
          </a:p>
          <a:p>
            <a:pPr marL="0" indent="0">
              <a:buNone/>
            </a:pPr>
            <a:b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br>
            <a:r>
              <a:rPr kumimoji="0" lang="tr-TR" altLang="tr-TR" sz="900" b="1" i="0" u="none" strike="noStrike" cap="none" normalizeH="0" baseline="0">
                <a:ln>
                  <a:noFill/>
                </a:ln>
                <a:effectLst/>
                <a:latin typeface="Times New Roman" panose="02020603050405020304" pitchFamily="18" charset="0"/>
                <a:cs typeface="Times New Roman" panose="02020603050405020304" pitchFamily="18" charset="0"/>
              </a:rPr>
              <a:t>Nesnelerin İnterneti Veri Toplayıcıları: </a:t>
            </a:r>
            <a: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t>Genellikle, bağlı ağlardan zaman serisi verilerini toplamak için bulut tabanlı hizmetleri içerir. </a:t>
            </a:r>
            <a:r>
              <a:rPr lang="tr-TR" altLang="tr-TR" sz="900">
                <a:latin typeface="Times New Roman" panose="02020603050405020304" pitchFamily="18" charset="0"/>
                <a:cs typeface="Times New Roman" panose="02020603050405020304" pitchFamily="18" charset="0"/>
              </a:rPr>
              <a:t>S</a:t>
            </a:r>
            <a: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t>ensörler ve cihazlar; genellikle web hizmeti çağrıları yoluyla erişilir</a:t>
            </a:r>
            <a:r>
              <a:rPr lang="tr-TR" altLang="tr-TR" sz="900">
                <a:latin typeface="Times New Roman" panose="02020603050405020304" pitchFamily="18" charset="0"/>
                <a:cs typeface="Times New Roman" panose="02020603050405020304" pitchFamily="18" charset="0"/>
              </a:rPr>
              <a:t>.</a:t>
            </a:r>
            <a:b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br>
            <a:b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br>
            <a:r>
              <a:rPr kumimoji="0" lang="tr-TR" altLang="tr-TR" sz="900" b="1" i="0" u="none" strike="noStrike" cap="none" normalizeH="0" baseline="0">
                <a:ln>
                  <a:noFill/>
                </a:ln>
                <a:effectLst/>
                <a:latin typeface="Times New Roman" panose="02020603050405020304" pitchFamily="18" charset="0"/>
                <a:cs typeface="Times New Roman" panose="02020603050405020304" pitchFamily="18" charset="0"/>
              </a:rPr>
              <a:t>Veri Tarihçileri: </a:t>
            </a:r>
            <a: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t>Yaygın olarak toplanan zamana dayalı, endüstriyel ekipmanlardan </a:t>
            </a:r>
          </a:p>
          <a:p>
            <a:pPr marL="0" indent="0">
              <a:buNone/>
            </a:pPr>
            <a:r>
              <a:rPr kumimoji="0" lang="tr-TR" altLang="tr-TR" sz="900" b="0" i="0" u="none" strike="noStrike" cap="none" normalizeH="0" baseline="0">
                <a:ln>
                  <a:noFill/>
                </a:ln>
                <a:effectLst/>
                <a:latin typeface="Times New Roman" panose="02020603050405020304" pitchFamily="18" charset="0"/>
                <a:cs typeface="Times New Roman" panose="02020603050405020304" pitchFamily="18" charset="0"/>
              </a:rPr>
              <a:t>üretim ve süreç verileri için optimize edilmiştir.</a:t>
            </a:r>
            <a:endParaRPr lang="tr-TR" sz="900"/>
          </a:p>
        </p:txBody>
      </p:sp>
    </p:spTree>
    <p:extLst>
      <p:ext uri="{BB962C8B-B14F-4D97-AF65-F5344CB8AC3E}">
        <p14:creationId xmlns:p14="http://schemas.microsoft.com/office/powerpoint/2010/main" val="342696439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çerik Yer Tutucusu 4">
            <a:extLst>
              <a:ext uri="{FF2B5EF4-FFF2-40B4-BE49-F238E27FC236}">
                <a16:creationId xmlns:a16="http://schemas.microsoft.com/office/drawing/2014/main" id="{5DC4DB63-13F5-25B2-6664-0406FFE0FB7B}"/>
              </a:ext>
            </a:extLst>
          </p:cNvPr>
          <p:cNvPicPr>
            <a:picLocks noGrp="1" noChangeAspect="1"/>
          </p:cNvPicPr>
          <p:nvPr>
            <p:ph idx="1"/>
          </p:nvPr>
        </p:nvPicPr>
        <p:blipFill>
          <a:blip r:embed="rId2"/>
          <a:stretch>
            <a:fillRect/>
          </a:stretch>
        </p:blipFill>
        <p:spPr>
          <a:xfrm>
            <a:off x="2766252" y="457200"/>
            <a:ext cx="6659495" cy="5943600"/>
          </a:xfrm>
          <a:prstGeom prst="rect">
            <a:avLst/>
          </a:prstGeom>
        </p:spPr>
      </p:pic>
    </p:spTree>
    <p:extLst>
      <p:ext uri="{BB962C8B-B14F-4D97-AF65-F5344CB8AC3E}">
        <p14:creationId xmlns:p14="http://schemas.microsoft.com/office/powerpoint/2010/main" val="2283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4" descr="Ekranda bilgisayar betiği">
            <a:extLst>
              <a:ext uri="{FF2B5EF4-FFF2-40B4-BE49-F238E27FC236}">
                <a16:creationId xmlns:a16="http://schemas.microsoft.com/office/drawing/2014/main" id="{C3B7BA90-F7D4-AE91-80F5-A1BF40D829C7}"/>
              </a:ext>
            </a:extLst>
          </p:cNvPr>
          <p:cNvPicPr>
            <a:picLocks noChangeAspect="1"/>
          </p:cNvPicPr>
          <p:nvPr/>
        </p:nvPicPr>
        <p:blipFill rotWithShape="1">
          <a:blip r:embed="rId2"/>
          <a:srcRect r="15617" b="-1"/>
          <a:stretch/>
        </p:blipFill>
        <p:spPr>
          <a:xfrm>
            <a:off x="3522468" y="10"/>
            <a:ext cx="8669532" cy="6857990"/>
          </a:xfrm>
          <a:prstGeom prst="rect">
            <a:avLst/>
          </a:prstGeom>
        </p:spPr>
      </p:pic>
      <p:sp>
        <p:nvSpPr>
          <p:cNvPr id="19"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1"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İçerik Yer Tutucusu 2">
            <a:extLst>
              <a:ext uri="{FF2B5EF4-FFF2-40B4-BE49-F238E27FC236}">
                <a16:creationId xmlns:a16="http://schemas.microsoft.com/office/drawing/2014/main" id="{B905BA5F-16C5-E061-C25F-8BDC05AF993F}"/>
              </a:ext>
            </a:extLst>
          </p:cNvPr>
          <p:cNvSpPr>
            <a:spLocks noGrp="1"/>
          </p:cNvSpPr>
          <p:nvPr>
            <p:ph idx="1"/>
          </p:nvPr>
        </p:nvSpPr>
        <p:spPr>
          <a:xfrm>
            <a:off x="371094" y="2718054"/>
            <a:ext cx="3438906" cy="3207258"/>
          </a:xfrm>
        </p:spPr>
        <p:txBody>
          <a:bodyPr anchor="t">
            <a:normAutofit/>
          </a:bodyPr>
          <a:lstStyle/>
          <a:p>
            <a:endParaRPr lang="tr-TR" sz="1700"/>
          </a:p>
          <a:p>
            <a:pPr marL="0" indent="0">
              <a:buNone/>
            </a:pPr>
            <a:r>
              <a:rPr lang="tr-TR" sz="1700"/>
              <a:t>Matlab ile küçük bir uygulama için : </a:t>
            </a:r>
            <a:endParaRPr lang="tr-TR" sz="1700">
              <a:hlinkClick r:id="rId3"/>
            </a:endParaRPr>
          </a:p>
          <a:p>
            <a:endParaRPr lang="tr-TR" sz="1700">
              <a:hlinkClick r:id="rId3"/>
            </a:endParaRPr>
          </a:p>
          <a:p>
            <a:pPr marL="0" indent="0">
              <a:buNone/>
            </a:pPr>
            <a:r>
              <a:rPr lang="tr-TR" sz="1700">
                <a:hlinkClick r:id="rId3"/>
              </a:rPr>
              <a:t>https://www.mathworks.com/videos/getting-started-with-matlab-68985.html</a:t>
            </a:r>
            <a:endParaRPr lang="tr-TR" sz="1700"/>
          </a:p>
        </p:txBody>
      </p:sp>
    </p:spTree>
    <p:extLst>
      <p:ext uri="{BB962C8B-B14F-4D97-AF65-F5344CB8AC3E}">
        <p14:creationId xmlns:p14="http://schemas.microsoft.com/office/powerpoint/2010/main" val="2970210661"/>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122</TotalTime>
  <Words>1167</Words>
  <Application>Microsoft Office PowerPoint</Application>
  <PresentationFormat>Geniş ekran</PresentationFormat>
  <Paragraphs>81</Paragraphs>
  <Slides>25</Slides>
  <Notes>0</Notes>
  <HiddenSlides>0</HiddenSlides>
  <MMClips>1</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25</vt:i4>
      </vt:variant>
    </vt:vector>
  </HeadingPairs>
  <TitlesOfParts>
    <vt:vector size="32" baseType="lpstr">
      <vt:lpstr>Arial</vt:lpstr>
      <vt:lpstr>Arial</vt:lpstr>
      <vt:lpstr>Calibri</vt:lpstr>
      <vt:lpstr>Calibri Light</vt:lpstr>
      <vt:lpstr>Roboto</vt:lpstr>
      <vt:lpstr>Times New Roman</vt:lpstr>
      <vt:lpstr>Office Teması</vt:lpstr>
      <vt:lpstr>MATLAB TANITIMI</vt:lpstr>
      <vt:lpstr>Kuruluşu</vt:lpstr>
      <vt:lpstr>PowerPoint Sunusu</vt:lpstr>
      <vt:lpstr>PowerPoint Sunusu</vt:lpstr>
      <vt:lpstr>MATLAB NEDİR?</vt:lpstr>
      <vt:lpstr>PowerPoint Sunusu</vt:lpstr>
      <vt:lpstr> Sensörlerden ve IoT cihazlarından gelen büyük verilerle çalışmak için MATLAB </vt:lpstr>
      <vt:lpstr>PowerPoint Sunusu</vt:lpstr>
      <vt:lpstr>PowerPoint Sunusu</vt:lpstr>
      <vt:lpstr>MATLAB®'ın herhangi bir dosya sisteminden her türden büyük veriyi içe aktarmayı ve bu verileri analiz etmek ve işlemek için uzun dizileri kullanmayı nasıl kolay, kullanışlı ve ölçeklenebilir hale getirdiğini aşağıdaki videodan izleyebilirsiniz.  https://www.mathworks.com/videos/matlab-tall-arrays-in-action-122883.html</vt:lpstr>
      <vt:lpstr>Hadoop</vt:lpstr>
      <vt:lpstr>Sensors and IoT Devices</vt:lpstr>
      <vt:lpstr>PowerPoint Sunusu</vt:lpstr>
      <vt:lpstr>MATLAB için temel yönerge</vt:lpstr>
      <vt:lpstr>MATLAB için temel yönerge</vt:lpstr>
      <vt:lpstr>Yürütülebilir Bir Not Defteri Oluşturun</vt:lpstr>
      <vt:lpstr>Deneyin: Dünyadan en uzak gezegeni bulabilir misiniz?</vt:lpstr>
      <vt:lpstr> Çalışmanızı Paylaşın </vt:lpstr>
      <vt:lpstr>PowerPoint Sunusu</vt:lpstr>
      <vt:lpstr>Sonuçlarınıza Daha Hızlı Ulaşın </vt:lpstr>
      <vt:lpstr>Adımları Etkileşimli Olarak Tamamlayın</vt:lpstr>
      <vt:lpstr>Deneyin: EKG sinyalinden kalp atış hızını hesaplayabilir misiniz?</vt:lpstr>
      <vt:lpstr> Canlı Komut Dosyalarıyla Öğretme </vt:lpstr>
      <vt:lpstr> </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MATLAB TANITIMI</dc:title>
  <dc:creator>uslu çelik</dc:creator>
  <cp:lastModifiedBy>uslu çelik</cp:lastModifiedBy>
  <cp:revision>2</cp:revision>
  <dcterms:created xsi:type="dcterms:W3CDTF">2022-12-26T18:00:42Z</dcterms:created>
  <dcterms:modified xsi:type="dcterms:W3CDTF">2022-12-26T20:03:22Z</dcterms:modified>
</cp:coreProperties>
</file>