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bookmarkIdSeed="3">
  <p:sldMasterIdLst>
    <p:sldMasterId id="2147483648" r:id="rId1"/>
    <p:sldMasterId id="2147483672" r:id="rId2"/>
  </p:sldMasterIdLst>
  <p:notesMasterIdLst>
    <p:notesMasterId r:id="rId34"/>
  </p:notesMasterIdLst>
  <p:handoutMasterIdLst>
    <p:handoutMasterId r:id="rId35"/>
  </p:handoutMasterIdLst>
  <p:sldIdLst>
    <p:sldId id="319" r:id="rId3"/>
    <p:sldId id="369" r:id="rId4"/>
    <p:sldId id="434" r:id="rId5"/>
    <p:sldId id="435" r:id="rId6"/>
    <p:sldId id="378" r:id="rId7"/>
    <p:sldId id="377" r:id="rId8"/>
    <p:sldId id="397" r:id="rId9"/>
    <p:sldId id="371" r:id="rId10"/>
    <p:sldId id="400" r:id="rId11"/>
    <p:sldId id="402" r:id="rId12"/>
    <p:sldId id="404" r:id="rId13"/>
    <p:sldId id="405" r:id="rId14"/>
    <p:sldId id="406" r:id="rId15"/>
    <p:sldId id="407" r:id="rId16"/>
    <p:sldId id="415" r:id="rId17"/>
    <p:sldId id="416" r:id="rId18"/>
    <p:sldId id="417" r:id="rId19"/>
    <p:sldId id="418" r:id="rId20"/>
    <p:sldId id="419" r:id="rId21"/>
    <p:sldId id="429" r:id="rId22"/>
    <p:sldId id="414" r:id="rId23"/>
    <p:sldId id="420" r:id="rId24"/>
    <p:sldId id="422" r:id="rId25"/>
    <p:sldId id="424" r:id="rId26"/>
    <p:sldId id="425" r:id="rId27"/>
    <p:sldId id="426" r:id="rId28"/>
    <p:sldId id="427" r:id="rId29"/>
    <p:sldId id="428" r:id="rId30"/>
    <p:sldId id="431" r:id="rId31"/>
    <p:sldId id="436" r:id="rId32"/>
    <p:sldId id="390" r:id="rId33"/>
  </p:sldIdLst>
  <p:sldSz cx="9144000" cy="6858000" type="screen4x3"/>
  <p:notesSz cx="6858000" cy="9144000"/>
  <p:defaultTextStyle>
    <a:lvl1pPr marL="0" algn="l" rtl="0" latinLnBrk="0">
      <a:defRPr lang="tr-TR" sz="1800" kern="1200">
        <a:solidFill>
          <a:schemeClr val="tx1"/>
        </a:solidFill>
        <a:latin typeface="+mn-lt"/>
        <a:ea typeface="+mn-ea"/>
        <a:cs typeface="+mn-cs"/>
      </a:defRPr>
    </a:lvl1pPr>
    <a:lvl2pPr marL="457200" algn="l" rtl="0" latinLnBrk="0">
      <a:defRPr lang="tr-TR" sz="1800" kern="1200">
        <a:solidFill>
          <a:schemeClr val="tx1"/>
        </a:solidFill>
        <a:latin typeface="+mn-lt"/>
        <a:ea typeface="+mn-ea"/>
        <a:cs typeface="+mn-cs"/>
      </a:defRPr>
    </a:lvl2pPr>
    <a:lvl3pPr marL="914400" algn="l" rtl="0" latinLnBrk="0">
      <a:defRPr lang="tr-TR" sz="1800" kern="1200">
        <a:solidFill>
          <a:schemeClr val="tx1"/>
        </a:solidFill>
        <a:latin typeface="+mn-lt"/>
        <a:ea typeface="+mn-ea"/>
        <a:cs typeface="+mn-cs"/>
      </a:defRPr>
    </a:lvl3pPr>
    <a:lvl4pPr marL="1371600" algn="l" rtl="0" latinLnBrk="0">
      <a:defRPr lang="tr-TR" sz="1800" kern="1200">
        <a:solidFill>
          <a:schemeClr val="tx1"/>
        </a:solidFill>
        <a:latin typeface="+mn-lt"/>
        <a:ea typeface="+mn-ea"/>
        <a:cs typeface="+mn-cs"/>
      </a:defRPr>
    </a:lvl4pPr>
    <a:lvl5pPr marL="1828800" algn="l" rtl="0" latinLnBrk="0">
      <a:defRPr lang="tr-TR" sz="1800" kern="1200">
        <a:solidFill>
          <a:schemeClr val="tx1"/>
        </a:solidFill>
        <a:latin typeface="+mn-lt"/>
        <a:ea typeface="+mn-ea"/>
        <a:cs typeface="+mn-cs"/>
      </a:defRPr>
    </a:lvl5pPr>
    <a:lvl6pPr marL="2286000" algn="l" rtl="0" latinLnBrk="0">
      <a:defRPr lang="tr-TR" sz="1800" kern="1200">
        <a:solidFill>
          <a:schemeClr val="tx1"/>
        </a:solidFill>
        <a:latin typeface="+mn-lt"/>
        <a:ea typeface="+mn-ea"/>
        <a:cs typeface="+mn-cs"/>
      </a:defRPr>
    </a:lvl6pPr>
    <a:lvl7pPr marL="2743200" algn="l" rtl="0" latinLnBrk="0">
      <a:defRPr lang="tr-TR" sz="1800" kern="1200">
        <a:solidFill>
          <a:schemeClr val="tx1"/>
        </a:solidFill>
        <a:latin typeface="+mn-lt"/>
        <a:ea typeface="+mn-ea"/>
        <a:cs typeface="+mn-cs"/>
      </a:defRPr>
    </a:lvl7pPr>
    <a:lvl8pPr marL="3200400" algn="l" rtl="0" latinLnBrk="0">
      <a:defRPr lang="tr-TR" sz="1800" kern="1200">
        <a:solidFill>
          <a:schemeClr val="tx1"/>
        </a:solidFill>
        <a:latin typeface="+mn-lt"/>
        <a:ea typeface="+mn-ea"/>
        <a:cs typeface="+mn-cs"/>
      </a:defRPr>
    </a:lvl8pPr>
    <a:lvl9pPr marL="3657600" algn="l" rtl="0" latinLnBrk="0">
      <a:defRPr lang="tr-T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24" autoAdjust="0"/>
  </p:normalViewPr>
  <p:slideViewPr>
    <p:cSldViewPr>
      <p:cViewPr varScale="1">
        <p:scale>
          <a:sx n="83" d="100"/>
          <a:sy n="83" d="100"/>
        </p:scale>
        <p:origin x="145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tr-TR" sz="1200"/>
            </a:lvl1pPr>
            <a:extLst/>
          </a:lstStyle>
          <a:p>
            <a:fld id="{68F88C59-319B-4332-9A1D-2A62CFCB00D8}" type="datetimeFigureOut">
              <a:rPr lang="tr-TR" smtClean="0"/>
              <a:pPr/>
              <a:t>23.11.2020</a:t>
            </a:fld>
            <a:endParaRPr lang="tr-TR"/>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tr-TR" sz="1200"/>
            </a:lvl1pPr>
            <a:extLst/>
          </a:lstStyle>
          <a:p>
            <a:fld id="{B16A41B8-7DC3-4DB6-84E4-E105629EAA36}"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tr-TR" sz="1200"/>
            </a:lvl1pPr>
            <a:extLst/>
          </a:lstStyle>
          <a:p>
            <a:endParaRPr lang="tr-TR"/>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tr-TR" sz="1200"/>
            </a:lvl1pPr>
            <a:extLst/>
          </a:lstStyle>
          <a:p>
            <a:fld id="{968B300D-05F0-4B43-940D-46DED5A791AD}" type="datetimeFigureOut">
              <a:rPr lang="tr-TR"/>
              <a:pPr/>
              <a:t>23.11.2020</a:t>
            </a:fld>
            <a:endParaRPr lang="tr-TR"/>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tr-TR"/>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tr-TR" sz="1200"/>
            </a:lvl1pPr>
            <a:extLst/>
          </a:lstStyle>
          <a:p>
            <a:endParaRPr lang="tr-TR"/>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tr-TR" sz="1200"/>
            </a:lvl1pPr>
            <a:extLst/>
          </a:lstStyle>
          <a:p>
            <a:fld id="{9B26CD33-4337-4529-948A-94F6960B2374}" type="slidenum">
              <a:rPr/>
              <a:pPr/>
              <a:t>‹#›</a:t>
            </a:fld>
            <a:endParaRPr lang="tr-TR"/>
          </a:p>
        </p:txBody>
      </p:sp>
    </p:spTree>
  </p:cSld>
  <p:clrMap bg1="lt1" tx1="dk1" bg2="lt2" tx2="dk2" accent1="accent1" accent2="accent2" accent3="accent3" accent4="accent4" accent5="accent5" accent6="accent6" hlink="hlink" folHlink="folHlink"/>
  <p:notesStyle>
    <a:lvl1pPr marL="0" algn="l" rtl="0" latinLnBrk="0">
      <a:defRPr lang="tr-TR" sz="1200" kern="1200">
        <a:solidFill>
          <a:schemeClr val="tx1"/>
        </a:solidFill>
        <a:latin typeface="+mn-lt"/>
        <a:ea typeface="+mn-ea"/>
        <a:cs typeface="+mn-cs"/>
      </a:defRPr>
    </a:lvl1pPr>
    <a:lvl2pPr marL="457200" algn="l" rtl="0" latinLnBrk="0">
      <a:defRPr lang="tr-TR" sz="1200" kern="1200">
        <a:solidFill>
          <a:schemeClr val="tx1"/>
        </a:solidFill>
        <a:latin typeface="+mn-lt"/>
        <a:ea typeface="+mn-ea"/>
        <a:cs typeface="+mn-cs"/>
      </a:defRPr>
    </a:lvl2pPr>
    <a:lvl3pPr marL="914400" algn="l" rtl="0" latinLnBrk="0">
      <a:defRPr lang="tr-TR" sz="1200" kern="1200">
        <a:solidFill>
          <a:schemeClr val="tx1"/>
        </a:solidFill>
        <a:latin typeface="+mn-lt"/>
        <a:ea typeface="+mn-ea"/>
        <a:cs typeface="+mn-cs"/>
      </a:defRPr>
    </a:lvl3pPr>
    <a:lvl4pPr marL="1371600" algn="l" rtl="0" latinLnBrk="0">
      <a:defRPr lang="tr-TR" sz="1200" kern="1200">
        <a:solidFill>
          <a:schemeClr val="tx1"/>
        </a:solidFill>
        <a:latin typeface="+mn-lt"/>
        <a:ea typeface="+mn-ea"/>
        <a:cs typeface="+mn-cs"/>
      </a:defRPr>
    </a:lvl4pPr>
    <a:lvl5pPr marL="1828800" algn="l" rtl="0" latinLnBrk="0">
      <a:defRPr lang="tr-TR" sz="1200" kern="1200">
        <a:solidFill>
          <a:schemeClr val="tx1"/>
        </a:solidFill>
        <a:latin typeface="+mn-lt"/>
        <a:ea typeface="+mn-ea"/>
        <a:cs typeface="+mn-cs"/>
      </a:defRPr>
    </a:lvl5pPr>
    <a:lvl6pPr marL="2286000" algn="l" rtl="0" latinLnBrk="0">
      <a:defRPr lang="tr-TR" sz="1200" kern="1200">
        <a:solidFill>
          <a:schemeClr val="tx1"/>
        </a:solidFill>
        <a:latin typeface="+mn-lt"/>
        <a:ea typeface="+mn-ea"/>
        <a:cs typeface="+mn-cs"/>
      </a:defRPr>
    </a:lvl6pPr>
    <a:lvl7pPr marL="2743200" algn="l" rtl="0" latinLnBrk="0">
      <a:defRPr lang="tr-TR" sz="1200" kern="1200">
        <a:solidFill>
          <a:schemeClr val="tx1"/>
        </a:solidFill>
        <a:latin typeface="+mn-lt"/>
        <a:ea typeface="+mn-ea"/>
        <a:cs typeface="+mn-cs"/>
      </a:defRPr>
    </a:lvl7pPr>
    <a:lvl8pPr marL="3200400" algn="l" rtl="0" latinLnBrk="0">
      <a:defRPr lang="tr-TR" sz="1200" kern="1200">
        <a:solidFill>
          <a:schemeClr val="tx1"/>
        </a:solidFill>
        <a:latin typeface="+mn-lt"/>
        <a:ea typeface="+mn-ea"/>
        <a:cs typeface="+mn-cs"/>
      </a:defRPr>
    </a:lvl8pPr>
    <a:lvl9pPr marL="3657600" algn="l" rtl="0" latinLnBrk="0">
      <a:defRPr lang="tr-T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14</a:t>
            </a:fld>
            <a:endParaRPr lang="tr-TR"/>
          </a:p>
        </p:txBody>
      </p:sp>
    </p:spTree>
    <p:extLst>
      <p:ext uri="{BB962C8B-B14F-4D97-AF65-F5344CB8AC3E}">
        <p14:creationId xmlns:p14="http://schemas.microsoft.com/office/powerpoint/2010/main" val="2329637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15</a:t>
            </a:fld>
            <a:endParaRPr lang="tr-TR"/>
          </a:p>
        </p:txBody>
      </p:sp>
    </p:spTree>
    <p:extLst>
      <p:ext uri="{BB962C8B-B14F-4D97-AF65-F5344CB8AC3E}">
        <p14:creationId xmlns:p14="http://schemas.microsoft.com/office/powerpoint/2010/main" val="2091902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16</a:t>
            </a:fld>
            <a:endParaRPr lang="tr-TR"/>
          </a:p>
        </p:txBody>
      </p:sp>
    </p:spTree>
    <p:extLst>
      <p:ext uri="{BB962C8B-B14F-4D97-AF65-F5344CB8AC3E}">
        <p14:creationId xmlns:p14="http://schemas.microsoft.com/office/powerpoint/2010/main" val="28332746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17</a:t>
            </a:fld>
            <a:endParaRPr lang="tr-TR"/>
          </a:p>
        </p:txBody>
      </p:sp>
    </p:spTree>
    <p:extLst>
      <p:ext uri="{BB962C8B-B14F-4D97-AF65-F5344CB8AC3E}">
        <p14:creationId xmlns:p14="http://schemas.microsoft.com/office/powerpoint/2010/main" val="1897223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18</a:t>
            </a:fld>
            <a:endParaRPr lang="tr-TR"/>
          </a:p>
        </p:txBody>
      </p:sp>
    </p:spTree>
    <p:extLst>
      <p:ext uri="{BB962C8B-B14F-4D97-AF65-F5344CB8AC3E}">
        <p14:creationId xmlns:p14="http://schemas.microsoft.com/office/powerpoint/2010/main" val="18854414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19</a:t>
            </a:fld>
            <a:endParaRPr lang="tr-TR"/>
          </a:p>
        </p:txBody>
      </p:sp>
    </p:spTree>
    <p:extLst>
      <p:ext uri="{BB962C8B-B14F-4D97-AF65-F5344CB8AC3E}">
        <p14:creationId xmlns:p14="http://schemas.microsoft.com/office/powerpoint/2010/main" val="715631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22</a:t>
            </a:fld>
            <a:endParaRPr lang="tr-TR"/>
          </a:p>
        </p:txBody>
      </p:sp>
    </p:spTree>
    <p:extLst>
      <p:ext uri="{BB962C8B-B14F-4D97-AF65-F5344CB8AC3E}">
        <p14:creationId xmlns:p14="http://schemas.microsoft.com/office/powerpoint/2010/main" val="2594904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24</a:t>
            </a:fld>
            <a:endParaRPr lang="tr-TR"/>
          </a:p>
        </p:txBody>
      </p:sp>
    </p:spTree>
    <p:extLst>
      <p:ext uri="{BB962C8B-B14F-4D97-AF65-F5344CB8AC3E}">
        <p14:creationId xmlns:p14="http://schemas.microsoft.com/office/powerpoint/2010/main" val="1825283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26</a:t>
            </a:fld>
            <a:endParaRPr lang="tr-TR"/>
          </a:p>
        </p:txBody>
      </p:sp>
    </p:spTree>
    <p:extLst>
      <p:ext uri="{BB962C8B-B14F-4D97-AF65-F5344CB8AC3E}">
        <p14:creationId xmlns:p14="http://schemas.microsoft.com/office/powerpoint/2010/main" val="980188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27</a:t>
            </a:fld>
            <a:endParaRPr lang="tr-TR"/>
          </a:p>
        </p:txBody>
      </p:sp>
    </p:spTree>
    <p:extLst>
      <p:ext uri="{BB962C8B-B14F-4D97-AF65-F5344CB8AC3E}">
        <p14:creationId xmlns:p14="http://schemas.microsoft.com/office/powerpoint/2010/main" val="2840614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29</a:t>
            </a:fld>
            <a:endParaRPr lang="tr-TR"/>
          </a:p>
        </p:txBody>
      </p:sp>
    </p:spTree>
    <p:extLst>
      <p:ext uri="{BB962C8B-B14F-4D97-AF65-F5344CB8AC3E}">
        <p14:creationId xmlns:p14="http://schemas.microsoft.com/office/powerpoint/2010/main" val="3394676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31</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3</a:t>
            </a:fld>
            <a:endParaRPr lang="tr-TR"/>
          </a:p>
        </p:txBody>
      </p:sp>
    </p:spTree>
    <p:extLst>
      <p:ext uri="{BB962C8B-B14F-4D97-AF65-F5344CB8AC3E}">
        <p14:creationId xmlns:p14="http://schemas.microsoft.com/office/powerpoint/2010/main" val="828026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5</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9</a:t>
            </a:fld>
            <a:endParaRPr lang="tr-TR"/>
          </a:p>
        </p:txBody>
      </p:sp>
    </p:spTree>
    <p:extLst>
      <p:ext uri="{BB962C8B-B14F-4D97-AF65-F5344CB8AC3E}">
        <p14:creationId xmlns:p14="http://schemas.microsoft.com/office/powerpoint/2010/main" val="3333282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10</a:t>
            </a:fld>
            <a:endParaRPr lang="tr-TR"/>
          </a:p>
        </p:txBody>
      </p:sp>
    </p:spTree>
    <p:extLst>
      <p:ext uri="{BB962C8B-B14F-4D97-AF65-F5344CB8AC3E}">
        <p14:creationId xmlns:p14="http://schemas.microsoft.com/office/powerpoint/2010/main" val="3397215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11</a:t>
            </a:fld>
            <a:endParaRPr lang="tr-TR"/>
          </a:p>
        </p:txBody>
      </p:sp>
    </p:spTree>
    <p:extLst>
      <p:ext uri="{BB962C8B-B14F-4D97-AF65-F5344CB8AC3E}">
        <p14:creationId xmlns:p14="http://schemas.microsoft.com/office/powerpoint/2010/main" val="3872219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12</a:t>
            </a:fld>
            <a:endParaRPr lang="tr-TR"/>
          </a:p>
        </p:txBody>
      </p:sp>
    </p:spTree>
    <p:extLst>
      <p:ext uri="{BB962C8B-B14F-4D97-AF65-F5344CB8AC3E}">
        <p14:creationId xmlns:p14="http://schemas.microsoft.com/office/powerpoint/2010/main" val="3916706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a:p>
        </p:txBody>
      </p:sp>
      <p:sp>
        <p:nvSpPr>
          <p:cNvPr id="4" name="Slide Number Placeholder 3"/>
          <p:cNvSpPr>
            <a:spLocks noGrp="1"/>
          </p:cNvSpPr>
          <p:nvPr>
            <p:ph type="sldNum" sz="quarter" idx="10"/>
          </p:nvPr>
        </p:nvSpPr>
        <p:spPr/>
        <p:txBody>
          <a:bodyPr/>
          <a:lstStyle/>
          <a:p>
            <a:fld id="{9B26CD33-4337-4529-948A-94F6960B2374}" type="slidenum">
              <a:rPr lang="tr-TR" smtClean="0"/>
              <a:pPr/>
              <a:t>13</a:t>
            </a:fld>
            <a:endParaRPr lang="tr-TR"/>
          </a:p>
        </p:txBody>
      </p:sp>
    </p:spTree>
    <p:extLst>
      <p:ext uri="{BB962C8B-B14F-4D97-AF65-F5344CB8AC3E}">
        <p14:creationId xmlns:p14="http://schemas.microsoft.com/office/powerpoint/2010/main" val="340160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üm Kapağı">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tr-TR"/>
            </a:lvl1pPr>
            <a:extLst/>
          </a:lstStyle>
          <a:p>
            <a:r>
              <a:rPr kumimoji="0" lang="tr-TR"/>
              <a:t>Fotoğraf albümü başlığı eklemek için tıklatın</a:t>
            </a:r>
          </a:p>
        </p:txBody>
      </p:sp>
      <p:sp>
        <p:nvSpPr>
          <p:cNvPr id="30" name="Rectangle 7"/>
          <p:cNvSpPr>
            <a:spLocks/>
          </p:cNvSpPr>
          <p:nvPr/>
        </p:nvSpPr>
        <p:spPr>
          <a:xfrm>
            <a:off x="453736" y="5181600"/>
            <a:ext cx="8229600" cy="1143000"/>
          </a:xfrm>
          <a:prstGeom prst="rect">
            <a:avLst/>
          </a:prstGeom>
        </p:spPr>
        <p:txBody>
          <a:bodyPr vert="horz" anchor="ctr">
            <a:normAutofit/>
          </a:bodyPr>
          <a:lstStyle/>
          <a:p>
            <a:pPr marL="0" marR="0" lvl="0" indent="0" algn="ctr" defTabSz="914400" eaLnBrk="1" fontAlgn="auto" latinLnBrk="0" hangingPunct="1">
              <a:lnSpc>
                <a:spcPct val="100000"/>
              </a:lnSpc>
              <a:spcBef>
                <a:spcPct val="0"/>
              </a:spcBef>
              <a:spcAft>
                <a:spcPts val="0"/>
              </a:spcAft>
              <a:buClrTx/>
              <a:buSzTx/>
              <a:buFontTx/>
              <a:buNone/>
              <a:tabLst/>
              <a:defRPr kumimoji="0" lang="tr-TR"/>
            </a:pPr>
            <a:endParaRPr kumimoji="0" lang="tr-TR" sz="3200" b="0" i="1" u="none" strike="noStrike" kern="0" cap="none" spc="0" normalizeH="0" baseline="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Tarih ve diğer ayrıntıları eklemek için tıklatın</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eaLnBrk="1" latinLnBrk="0" hangingPunct="1"/>
            <a:r>
              <a:rPr lang="tr-TR" smtClean="0"/>
              <a:t>Resim eklemek için simgeyi tıklatın</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11" name="Rectangle 10"/>
          <p:cNvSpPr>
            <a:spLocks noGrp="1"/>
          </p:cNvSpPr>
          <p:nvPr>
            <p:ph type="dt" sz="half" idx="12"/>
          </p:nvPr>
        </p:nvSpPr>
        <p:spPr/>
        <p:txBody>
          <a:bodyPr/>
          <a:lstStyle/>
          <a:p>
            <a:fld id="{F30C84A2-23CF-44F5-B813-5187ED5C7D1C}" type="datetimeFigureOut">
              <a:rPr kumimoji="0" lang="tr-TR" sz="1200">
                <a:solidFill>
                  <a:schemeClr val="tx2"/>
                </a:solidFill>
              </a:rPr>
              <a:pPr/>
              <a:t>23.11.2020</a:t>
            </a:fld>
            <a:endParaRPr kumimoji="0" lang="tr-TR"/>
          </a:p>
        </p:txBody>
      </p:sp>
      <p:sp>
        <p:nvSpPr>
          <p:cNvPr id="12" name="Rectangle 11"/>
          <p:cNvSpPr>
            <a:spLocks noGrp="1"/>
          </p:cNvSpPr>
          <p:nvPr>
            <p:ph type="sldNum" sz="quarter" idx="13"/>
          </p:nvPr>
        </p:nvSpPr>
        <p:spPr/>
        <p:txBody>
          <a:bodyPr/>
          <a:lstStyle/>
          <a:p>
            <a:pPr algn="r"/>
            <a:fld id="{F99EC173-99AE-4773-AB25-02E469A13EAE}" type="slidenum">
              <a:rPr kumimoji="0" lang="tr-TR" sz="1200">
                <a:solidFill>
                  <a:schemeClr val="tx2"/>
                </a:solidFill>
              </a:rPr>
              <a:pPr algn="r"/>
              <a:t>‹#›</a:t>
            </a:fld>
            <a:endParaRPr kumimoji="0" lang="tr-TR"/>
          </a:p>
        </p:txBody>
      </p:sp>
      <p:sp>
        <p:nvSpPr>
          <p:cNvPr id="13" name="Rectangle 12"/>
          <p:cNvSpPr>
            <a:spLocks noGrp="1"/>
          </p:cNvSpPr>
          <p:nvPr>
            <p:ph type="ftr" sz="quarter" idx="14"/>
          </p:nvPr>
        </p:nvSpPr>
        <p:spPr/>
        <p:txBody>
          <a:bodyPr/>
          <a:lstStyle/>
          <a:p>
            <a:endParaRPr kumimoji="0" lang="tr-T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Öğe, Yatay, Açıklama Yazılı">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Başlık eklemek için tıklatın</a:t>
            </a:r>
          </a:p>
        </p:txBody>
      </p:sp>
      <p:sp>
        <p:nvSpPr>
          <p:cNvPr id="6" name="Rectangle 5"/>
          <p:cNvSpPr>
            <a:spLocks noGrp="1"/>
          </p:cNvSpPr>
          <p:nvPr>
            <p:ph type="dt" sz="half" idx="15"/>
          </p:nvPr>
        </p:nvSpPr>
        <p:spPr/>
        <p:txBody>
          <a:bodyPr/>
          <a:lstStyle/>
          <a:p>
            <a:fld id="{F30C84A2-23CF-44F5-B813-5187ED5C7D1C}" type="datetimeFigureOut">
              <a:rPr kumimoji="0" lang="tr-TR" sz="1200">
                <a:solidFill>
                  <a:schemeClr val="tx2"/>
                </a:solidFill>
              </a:rPr>
              <a:pPr/>
              <a:t>23.11.2020</a:t>
            </a:fld>
            <a:endParaRPr kumimoji="0" lang="tr-TR"/>
          </a:p>
        </p:txBody>
      </p:sp>
      <p:sp>
        <p:nvSpPr>
          <p:cNvPr id="7" name="Rectangle 6"/>
          <p:cNvSpPr>
            <a:spLocks noGrp="1"/>
          </p:cNvSpPr>
          <p:nvPr>
            <p:ph type="sldNum" sz="quarter" idx="16"/>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7"/>
          </p:nvPr>
        </p:nvSpPr>
        <p:spPr/>
        <p:txBody>
          <a:bodyPr/>
          <a:lstStyle/>
          <a:p>
            <a:endParaRPr kumimoji="0" lang="tr-T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Öğe, Karışık">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5" name="Rectangle 4"/>
          <p:cNvSpPr>
            <a:spLocks noGrp="1"/>
          </p:cNvSpPr>
          <p:nvPr>
            <p:ph type="dt" sz="half" idx="14"/>
          </p:nvPr>
        </p:nvSpPr>
        <p:spPr/>
        <p:txBody>
          <a:bodyPr/>
          <a:lstStyle/>
          <a:p>
            <a:fld id="{F30C84A2-23CF-44F5-B813-5187ED5C7D1C}" type="datetimeFigureOut">
              <a:rPr kumimoji="0" lang="tr-TR" sz="1200">
                <a:solidFill>
                  <a:schemeClr val="tx2"/>
                </a:solidFill>
              </a:rPr>
              <a:pPr/>
              <a:t>23.11.2020</a:t>
            </a:fld>
            <a:endParaRPr kumimoji="0" lang="tr-TR"/>
          </a:p>
        </p:txBody>
      </p:sp>
      <p:sp>
        <p:nvSpPr>
          <p:cNvPr id="6" name="Rectangle 5"/>
          <p:cNvSpPr>
            <a:spLocks noGrp="1"/>
          </p:cNvSpPr>
          <p:nvPr>
            <p:ph type="sldNum" sz="quarter" idx="15"/>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6"/>
          </p:nvPr>
        </p:nvSpPr>
        <p:spPr/>
        <p:txBody>
          <a:bodyPr/>
          <a:lstStyle/>
          <a:p>
            <a:endParaRPr kumimoji="0" lang="tr-TR"/>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 Öğe, Dikey, Açıklama Yazılarıyla">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eaLnBrk="1" latinLnBrk="0" hangingPunct="1">
              <a:spcBef>
                <a:spcPct val="20000"/>
              </a:spcBef>
              <a:buFontTx/>
              <a:buNone/>
              <a:defRPr kumimoji="0" lang="tr-TR" sz="1600" baseline="0">
                <a:solidFill>
                  <a:schemeClr val="tx1"/>
                </a:solidFill>
                <a:latin typeface="+mn-lt"/>
                <a:ea typeface="+mn-ea"/>
                <a:cs typeface="+mn-cs"/>
              </a:defRPr>
            </a:lvl1pPr>
            <a:extLst/>
          </a:lstStyle>
          <a:p>
            <a:pPr lvl="0"/>
            <a:r>
              <a:rPr kumimoji="0" lang="tr-TR"/>
              <a:t>Başlık eklemek için tıklatın</a:t>
            </a:r>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eaLnBrk="1" latinLnBrk="0" hangingPunct="1">
              <a:buFontTx/>
              <a:buNone/>
              <a:defRPr kumimoji="0" lang="tr-TR" sz="1600" baseline="0"/>
            </a:lvl1pPr>
            <a:extLst/>
          </a:lstStyle>
          <a:p>
            <a:pPr lvl="0"/>
            <a:r>
              <a:rPr kumimoji="0" lang="tr-TR"/>
              <a:t>Başlık eklemek için tıklatın</a:t>
            </a:r>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1" name="Rectangle 10"/>
          <p:cNvSpPr>
            <a:spLocks noGrp="1"/>
          </p:cNvSpPr>
          <p:nvPr>
            <p:ph type="dt" sz="half" idx="31"/>
          </p:nvPr>
        </p:nvSpPr>
        <p:spPr/>
        <p:txBody>
          <a:bodyPr/>
          <a:lstStyle/>
          <a:p>
            <a:fld id="{F30C84A2-23CF-44F5-B813-5187ED5C7D1C}" type="datetimeFigureOut">
              <a:rPr kumimoji="0" lang="tr-TR" sz="1200">
                <a:solidFill>
                  <a:schemeClr val="tx2"/>
                </a:solidFill>
              </a:rPr>
              <a:pPr/>
              <a:t>23.11.2020</a:t>
            </a:fld>
            <a:endParaRPr kumimoji="0" lang="tr-TR"/>
          </a:p>
        </p:txBody>
      </p:sp>
      <p:sp>
        <p:nvSpPr>
          <p:cNvPr id="12" name="Rectangle 11"/>
          <p:cNvSpPr>
            <a:spLocks noGrp="1"/>
          </p:cNvSpPr>
          <p:nvPr>
            <p:ph type="sldNum" sz="quarter" idx="32"/>
          </p:nvPr>
        </p:nvSpPr>
        <p:spPr/>
        <p:txBody>
          <a:bodyPr/>
          <a:lstStyle/>
          <a:p>
            <a:pPr algn="r"/>
            <a:fld id="{F99EC173-99AE-4773-AB25-02E469A13EAE}" type="slidenum">
              <a:rPr kumimoji="0" lang="tr-TR" sz="1200">
                <a:solidFill>
                  <a:schemeClr val="tx2"/>
                </a:solidFill>
              </a:rPr>
              <a:pPr algn="r"/>
              <a:t>‹#›</a:t>
            </a:fld>
            <a:endParaRPr kumimoji="0" lang="tr-TR"/>
          </a:p>
        </p:txBody>
      </p:sp>
      <p:sp>
        <p:nvSpPr>
          <p:cNvPr id="15" name="Rectangle 14"/>
          <p:cNvSpPr>
            <a:spLocks noGrp="1"/>
          </p:cNvSpPr>
          <p:nvPr>
            <p:ph type="ftr" sz="quarter" idx="33"/>
          </p:nvPr>
        </p:nvSpPr>
        <p:spPr/>
        <p:txBody>
          <a:bodyPr/>
          <a:lstStyle/>
          <a:p>
            <a:endParaRPr kumimoji="0" lang="tr-T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 Öğe, Yatay, Açıklama Yazılı">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eaLnBrk="1" latinLnBrk="0" hangingPunct="1">
              <a:buFontTx/>
              <a:buNone/>
              <a:defRPr kumimoji="0" lang="tr-TR" sz="1600" baseline="0"/>
            </a:lvl1pPr>
            <a:extLst/>
          </a:lstStyle>
          <a:p>
            <a:pPr lvl="0"/>
            <a:r>
              <a:rPr kumimoji="0" lang="tr-TR"/>
              <a:t>Başlık eklemek için tıklatın</a:t>
            </a:r>
          </a:p>
        </p:txBody>
      </p:sp>
      <p:sp>
        <p:nvSpPr>
          <p:cNvPr id="10" name="Rectangle 9"/>
          <p:cNvSpPr>
            <a:spLocks noGrp="1"/>
          </p:cNvSpPr>
          <p:nvPr>
            <p:ph type="dt" sz="half" idx="25"/>
          </p:nvPr>
        </p:nvSpPr>
        <p:spPr/>
        <p:txBody>
          <a:bodyPr/>
          <a:lstStyle/>
          <a:p>
            <a:fld id="{F30C84A2-23CF-44F5-B813-5187ED5C7D1C}" type="datetimeFigureOut">
              <a:rPr kumimoji="0" lang="tr-TR" sz="1200">
                <a:solidFill>
                  <a:schemeClr val="tx2"/>
                </a:solidFill>
              </a:rPr>
              <a:pPr/>
              <a:t>23.11.2020</a:t>
            </a:fld>
            <a:endParaRPr kumimoji="0" lang="tr-TR"/>
          </a:p>
        </p:txBody>
      </p:sp>
      <p:sp>
        <p:nvSpPr>
          <p:cNvPr id="11" name="Rectangle 10"/>
          <p:cNvSpPr>
            <a:spLocks noGrp="1"/>
          </p:cNvSpPr>
          <p:nvPr>
            <p:ph type="sldNum" sz="quarter" idx="26"/>
          </p:nvPr>
        </p:nvSpPr>
        <p:spPr/>
        <p:txBody>
          <a:bodyPr/>
          <a:lstStyle/>
          <a:p>
            <a:pPr algn="r"/>
            <a:fld id="{F99EC173-99AE-4773-AB25-02E469A13EAE}" type="slidenum">
              <a:rPr kumimoji="0" lang="tr-TR" sz="1200">
                <a:solidFill>
                  <a:schemeClr val="tx2"/>
                </a:solidFill>
              </a:rPr>
              <a:pPr algn="r"/>
              <a:t>‹#›</a:t>
            </a:fld>
            <a:endParaRPr kumimoji="0" lang="tr-TR"/>
          </a:p>
        </p:txBody>
      </p:sp>
      <p:sp>
        <p:nvSpPr>
          <p:cNvPr id="12" name="Rectangle 11"/>
          <p:cNvSpPr>
            <a:spLocks noGrp="1"/>
          </p:cNvSpPr>
          <p:nvPr>
            <p:ph type="ftr" sz="quarter" idx="27"/>
          </p:nvPr>
        </p:nvSpPr>
        <p:spPr/>
        <p:txBody>
          <a:bodyPr/>
          <a:lstStyle/>
          <a:p>
            <a:endParaRPr kumimoji="0" lang="tr-T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 Öğe, Dikey, Büyük Açıklama Yazılı">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eaLnBrk="1" latinLnBrk="0" hangingPunct="1">
              <a:buFontTx/>
              <a:buNone/>
              <a:defRPr kumimoji="0" lang="tr-TR" sz="2400" baseline="0"/>
            </a:lvl1pPr>
            <a:extLst/>
          </a:lstStyle>
          <a:p>
            <a:pPr lvl="0"/>
            <a:r>
              <a:rPr kumimoji="0" lang="tr-TR"/>
              <a:t>Başlık eklemek için tıklatın</a:t>
            </a:r>
          </a:p>
        </p:txBody>
      </p:sp>
      <p:sp>
        <p:nvSpPr>
          <p:cNvPr id="8" name="Rectangle 7"/>
          <p:cNvSpPr>
            <a:spLocks noGrp="1"/>
          </p:cNvSpPr>
          <p:nvPr>
            <p:ph type="dt" sz="half" idx="33"/>
          </p:nvPr>
        </p:nvSpPr>
        <p:spPr/>
        <p:txBody>
          <a:bodyPr/>
          <a:lstStyle/>
          <a:p>
            <a:fld id="{F30C84A2-23CF-44F5-B813-5187ED5C7D1C}" type="datetimeFigureOut">
              <a:rPr kumimoji="0" lang="tr-TR" sz="1200">
                <a:solidFill>
                  <a:schemeClr val="tx2"/>
                </a:solidFill>
              </a:rPr>
              <a:pPr/>
              <a:t>23.11.2020</a:t>
            </a:fld>
            <a:endParaRPr kumimoji="0" lang="tr-TR"/>
          </a:p>
        </p:txBody>
      </p:sp>
      <p:sp>
        <p:nvSpPr>
          <p:cNvPr id="9" name="Rectangle 8"/>
          <p:cNvSpPr>
            <a:spLocks noGrp="1"/>
          </p:cNvSpPr>
          <p:nvPr>
            <p:ph type="sldNum" sz="quarter" idx="34"/>
          </p:nvPr>
        </p:nvSpPr>
        <p:spPr/>
        <p:txBody>
          <a:bodyPr/>
          <a:lstStyle/>
          <a:p>
            <a:pPr algn="r"/>
            <a:fld id="{F99EC173-99AE-4773-AB25-02E469A13EAE}" type="slidenum">
              <a:rPr kumimoji="0" lang="tr-TR" sz="1200">
                <a:solidFill>
                  <a:schemeClr val="tx2"/>
                </a:solidFill>
              </a:rPr>
              <a:pPr algn="r"/>
              <a:t>‹#›</a:t>
            </a:fld>
            <a:endParaRPr kumimoji="0" lang="tr-TR"/>
          </a:p>
        </p:txBody>
      </p:sp>
      <p:sp>
        <p:nvSpPr>
          <p:cNvPr id="10" name="Rectangle 9"/>
          <p:cNvSpPr>
            <a:spLocks noGrp="1"/>
          </p:cNvSpPr>
          <p:nvPr>
            <p:ph type="ftr" sz="quarter" idx="35"/>
          </p:nvPr>
        </p:nvSpPr>
        <p:spPr/>
        <p:txBody>
          <a:bodyPr/>
          <a:lstStyle/>
          <a:p>
            <a:endParaRPr kumimoji="0" lang="tr-T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 Öğe: 1 Dikey, 3 Yatay">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Rectangle 6"/>
          <p:cNvSpPr>
            <a:spLocks noGrp="1"/>
          </p:cNvSpPr>
          <p:nvPr>
            <p:ph type="dt" sz="half" idx="24"/>
          </p:nvPr>
        </p:nvSpPr>
        <p:spPr/>
        <p:txBody>
          <a:bodyPr/>
          <a:lstStyle/>
          <a:p>
            <a:fld id="{F30C84A2-23CF-44F5-B813-5187ED5C7D1C}" type="datetimeFigureOut">
              <a:rPr kumimoji="0" lang="tr-TR" sz="1200">
                <a:solidFill>
                  <a:schemeClr val="tx2"/>
                </a:solidFill>
              </a:rPr>
              <a:pPr/>
              <a:t>23.11.2020</a:t>
            </a:fld>
            <a:endParaRPr kumimoji="0" lang="tr-TR"/>
          </a:p>
        </p:txBody>
      </p:sp>
      <p:sp>
        <p:nvSpPr>
          <p:cNvPr id="8" name="Rectangle 7"/>
          <p:cNvSpPr>
            <a:spLocks noGrp="1"/>
          </p:cNvSpPr>
          <p:nvPr>
            <p:ph type="sldNum" sz="quarter" idx="25"/>
          </p:nvPr>
        </p:nvSpPr>
        <p:spPr/>
        <p:txBody>
          <a:bodyPr/>
          <a:lstStyle/>
          <a:p>
            <a:pPr algn="r"/>
            <a:fld id="{F99EC173-99AE-4773-AB25-02E469A13EAE}" type="slidenum">
              <a:rPr kumimoji="0" lang="tr-TR" sz="1200">
                <a:solidFill>
                  <a:schemeClr val="tx2"/>
                </a:solidFill>
              </a:rPr>
              <a:pPr algn="r"/>
              <a:t>‹#›</a:t>
            </a:fld>
            <a:endParaRPr kumimoji="0" lang="tr-TR"/>
          </a:p>
        </p:txBody>
      </p:sp>
      <p:sp>
        <p:nvSpPr>
          <p:cNvPr id="9" name="Rectangle 8"/>
          <p:cNvSpPr>
            <a:spLocks noGrp="1"/>
          </p:cNvSpPr>
          <p:nvPr>
            <p:ph type="ftr" sz="quarter" idx="26"/>
          </p:nvPr>
        </p:nvSpPr>
        <p:spPr/>
        <p:txBody>
          <a:bodyPr/>
          <a:lstStyle/>
          <a:p>
            <a:endParaRPr kumimoji="0" lang="tr-T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 Öğe: 3 Yatay, 2 Dikey">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Rectangle 6"/>
          <p:cNvSpPr>
            <a:spLocks noGrp="1"/>
          </p:cNvSpPr>
          <p:nvPr>
            <p:ph type="dt" sz="half" idx="29"/>
          </p:nvPr>
        </p:nvSpPr>
        <p:spPr/>
        <p:txBody>
          <a:bodyPr/>
          <a:lstStyle/>
          <a:p>
            <a:fld id="{F30C84A2-23CF-44F5-B813-5187ED5C7D1C}" type="datetimeFigureOut">
              <a:rPr kumimoji="0" lang="tr-TR" sz="1200">
                <a:solidFill>
                  <a:schemeClr val="tx2"/>
                </a:solidFill>
              </a:rPr>
              <a:pPr/>
              <a:t>23.11.2020</a:t>
            </a:fld>
            <a:endParaRPr kumimoji="0" lang="tr-TR"/>
          </a:p>
        </p:txBody>
      </p:sp>
      <p:sp>
        <p:nvSpPr>
          <p:cNvPr id="8" name="Rectangle 7"/>
          <p:cNvSpPr>
            <a:spLocks noGrp="1"/>
          </p:cNvSpPr>
          <p:nvPr>
            <p:ph type="sldNum" sz="quarter" idx="30"/>
          </p:nvPr>
        </p:nvSpPr>
        <p:spPr/>
        <p:txBody>
          <a:bodyPr/>
          <a:lstStyle/>
          <a:p>
            <a:pPr algn="r"/>
            <a:fld id="{F99EC173-99AE-4773-AB25-02E469A13EAE}" type="slidenum">
              <a:rPr kumimoji="0" lang="tr-TR" sz="1200">
                <a:solidFill>
                  <a:schemeClr val="tx2"/>
                </a:solidFill>
              </a:rPr>
              <a:pPr algn="r"/>
              <a:t>‹#›</a:t>
            </a:fld>
            <a:endParaRPr kumimoji="0" lang="tr-TR"/>
          </a:p>
        </p:txBody>
      </p:sp>
      <p:sp>
        <p:nvSpPr>
          <p:cNvPr id="10" name="Rectangle 9"/>
          <p:cNvSpPr>
            <a:spLocks noGrp="1"/>
          </p:cNvSpPr>
          <p:nvPr>
            <p:ph type="ftr" sz="quarter" idx="31"/>
          </p:nvPr>
        </p:nvSpPr>
        <p:spPr/>
        <p:txBody>
          <a:bodyPr/>
          <a:lstStyle/>
          <a:p>
            <a:endParaRPr kumimoji="0" lang="tr-T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 Öğe: 3 Dikey, 2 Yatay">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7" name="Rectangle 6"/>
          <p:cNvSpPr>
            <a:spLocks noGrp="1"/>
          </p:cNvSpPr>
          <p:nvPr>
            <p:ph type="dt" sz="half" idx="31"/>
          </p:nvPr>
        </p:nvSpPr>
        <p:spPr/>
        <p:txBody>
          <a:bodyPr/>
          <a:lstStyle/>
          <a:p>
            <a:fld id="{F30C84A2-23CF-44F5-B813-5187ED5C7D1C}" type="datetimeFigureOut">
              <a:rPr kumimoji="0" lang="tr-TR" sz="1200">
                <a:solidFill>
                  <a:schemeClr val="tx2"/>
                </a:solidFill>
              </a:rPr>
              <a:pPr/>
              <a:t>23.11.2020</a:t>
            </a:fld>
            <a:endParaRPr kumimoji="0" lang="tr-TR"/>
          </a:p>
        </p:txBody>
      </p:sp>
      <p:sp>
        <p:nvSpPr>
          <p:cNvPr id="8" name="Rectangle 7"/>
          <p:cNvSpPr>
            <a:spLocks noGrp="1"/>
          </p:cNvSpPr>
          <p:nvPr>
            <p:ph type="sldNum" sz="quarter" idx="32"/>
          </p:nvPr>
        </p:nvSpPr>
        <p:spPr/>
        <p:txBody>
          <a:bodyPr/>
          <a:lstStyle/>
          <a:p>
            <a:pPr algn="r"/>
            <a:fld id="{F99EC173-99AE-4773-AB25-02E469A13EAE}" type="slidenum">
              <a:rPr kumimoji="0" lang="tr-TR" sz="1200">
                <a:solidFill>
                  <a:schemeClr val="tx2"/>
                </a:solidFill>
              </a:rPr>
              <a:pPr algn="r"/>
              <a:t>‹#›</a:t>
            </a:fld>
            <a:endParaRPr kumimoji="0" lang="tr-TR"/>
          </a:p>
        </p:txBody>
      </p:sp>
      <p:sp>
        <p:nvSpPr>
          <p:cNvPr id="9" name="Rectangle 8"/>
          <p:cNvSpPr>
            <a:spLocks noGrp="1"/>
          </p:cNvSpPr>
          <p:nvPr>
            <p:ph type="ftr" sz="quarter" idx="33"/>
          </p:nvPr>
        </p:nvSpPr>
        <p:spPr/>
        <p:txBody>
          <a:bodyPr/>
          <a:lstStyle/>
          <a:p>
            <a:endParaRPr kumimoji="0" lang="tr-T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are, Açıklama Yazılı">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eaLnBrk="1" latinLnBrk="0" hangingPunct="1">
              <a:buFontTx/>
              <a:buNone/>
              <a:defRPr kumimoji="0" lang="tr-TR" sz="1800" i="0"/>
            </a:lvl1pPr>
            <a:extLst/>
          </a:lstStyle>
          <a:p>
            <a:pPr lvl="0"/>
            <a:r>
              <a:rPr kumimoji="0" lang="tr-TR"/>
              <a:t>Başlık eklemek için tıklatın</a:t>
            </a:r>
          </a:p>
        </p:txBody>
      </p:sp>
      <p:sp>
        <p:nvSpPr>
          <p:cNvPr id="5" name="Rectangle 4"/>
          <p:cNvSpPr>
            <a:spLocks noGrp="1"/>
          </p:cNvSpPr>
          <p:nvPr>
            <p:ph type="dt" sz="half" idx="16"/>
          </p:nvPr>
        </p:nvSpPr>
        <p:spPr/>
        <p:txBody>
          <a:bodyPr/>
          <a:lstStyle/>
          <a:p>
            <a:fld id="{F30C84A2-23CF-44F5-B813-5187ED5C7D1C}" type="datetimeFigureOut">
              <a:rPr kumimoji="0" lang="tr-TR" sz="1200">
                <a:solidFill>
                  <a:schemeClr val="tx2"/>
                </a:solidFill>
              </a:rPr>
              <a:pPr/>
              <a:t>23.11.2020</a:t>
            </a:fld>
            <a:endParaRPr kumimoji="0" lang="tr-TR"/>
          </a:p>
        </p:txBody>
      </p:sp>
      <p:sp>
        <p:nvSpPr>
          <p:cNvPr id="6" name="Rectangle 5"/>
          <p:cNvSpPr>
            <a:spLocks noGrp="1"/>
          </p:cNvSpPr>
          <p:nvPr>
            <p:ph type="sldNum" sz="quarter" idx="17"/>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8"/>
          </p:nvPr>
        </p:nvSpPr>
        <p:spPr/>
        <p:txBody>
          <a:bodyPr/>
          <a:lstStyle/>
          <a:p>
            <a:endParaRPr kumimoji="0" lang="tr-T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Öğe, Kare, Açıklama Yazılı">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tr-TR" sz="1800" i="0"/>
            </a:lvl1pPr>
            <a:extLst/>
          </a:lstStyle>
          <a:p>
            <a:pPr lvl="0"/>
            <a:r>
              <a:rPr kumimoji="0" lang="tr-TR"/>
              <a:t>Başlık eklemek için tıklatın</a:t>
            </a:r>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tr-TR" sz="1800" i="0"/>
            </a:lvl1pPr>
            <a:extLst/>
          </a:lstStyle>
          <a:p>
            <a:pPr lvl="0"/>
            <a:r>
              <a:rPr kumimoji="0" lang="tr-TR"/>
              <a:t>Başlık eklemek için tıklatın</a:t>
            </a:r>
          </a:p>
        </p:txBody>
      </p:sp>
      <p:sp>
        <p:nvSpPr>
          <p:cNvPr id="9" name="Rectangle 8"/>
          <p:cNvSpPr>
            <a:spLocks noGrp="1"/>
          </p:cNvSpPr>
          <p:nvPr>
            <p:ph type="dt" sz="half" idx="17"/>
          </p:nvPr>
        </p:nvSpPr>
        <p:spPr/>
        <p:txBody>
          <a:bodyPr/>
          <a:lstStyle/>
          <a:p>
            <a:fld id="{F30C84A2-23CF-44F5-B813-5187ED5C7D1C}" type="datetimeFigureOut">
              <a:rPr kumimoji="0" lang="tr-TR" sz="1200">
                <a:solidFill>
                  <a:schemeClr val="tx2"/>
                </a:solidFill>
              </a:rPr>
              <a:pPr/>
              <a:t>23.11.2020</a:t>
            </a:fld>
            <a:endParaRPr kumimoji="0" lang="tr-TR"/>
          </a:p>
        </p:txBody>
      </p:sp>
      <p:sp>
        <p:nvSpPr>
          <p:cNvPr id="10" name="Rectangle 9"/>
          <p:cNvSpPr>
            <a:spLocks noGrp="1"/>
          </p:cNvSpPr>
          <p:nvPr>
            <p:ph type="sldNum" sz="quarter" idx="18"/>
          </p:nvPr>
        </p:nvSpPr>
        <p:spPr/>
        <p:txBody>
          <a:bodyPr/>
          <a:lstStyle/>
          <a:p>
            <a:pPr algn="r"/>
            <a:fld id="{F99EC173-99AE-4773-AB25-02E469A13EAE}" type="slidenum">
              <a:rPr kumimoji="0" lang="tr-TR" sz="1200">
                <a:solidFill>
                  <a:schemeClr val="tx2"/>
                </a:solidFill>
              </a:rPr>
              <a:pPr algn="r"/>
              <a:t>‹#›</a:t>
            </a:fld>
            <a:endParaRPr kumimoji="0" lang="tr-TR"/>
          </a:p>
        </p:txBody>
      </p:sp>
      <p:sp>
        <p:nvSpPr>
          <p:cNvPr id="11" name="Rectangle 10"/>
          <p:cNvSpPr>
            <a:spLocks noGrp="1"/>
          </p:cNvSpPr>
          <p:nvPr>
            <p:ph type="ftr" sz="quarter" idx="19"/>
          </p:nvPr>
        </p:nvSpPr>
        <p:spPr/>
        <p:txBody>
          <a:bodyPr/>
          <a:lstStyle/>
          <a:p>
            <a:endParaRPr kumimoji="0" lang="tr-T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Yatay, Açıklama Yazılı">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eaLnBrk="1" latinLnBrk="0" hangingPunct="1">
              <a:spcBef>
                <a:spcPct val="20000"/>
              </a:spcBef>
              <a:buFontTx/>
              <a:buNone/>
              <a:defRPr kumimoji="0" lang="tr-TR"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Başlık eklemek için tıklatın</a:t>
            </a:r>
          </a:p>
        </p:txBody>
      </p:sp>
      <p:sp>
        <p:nvSpPr>
          <p:cNvPr id="4" name="Rectangle 3"/>
          <p:cNvSpPr>
            <a:spLocks noGrp="1"/>
          </p:cNvSpPr>
          <p:nvPr>
            <p:ph type="dt" sz="half" idx="12"/>
          </p:nvPr>
        </p:nvSpPr>
        <p:spPr/>
        <p:txBody>
          <a:bodyPr/>
          <a:lstStyle/>
          <a:p>
            <a:fld id="{F30C84A2-23CF-44F5-B813-5187ED5C7D1C}" type="datetimeFigureOut">
              <a:rPr kumimoji="0" lang="tr-TR" sz="1200">
                <a:solidFill>
                  <a:schemeClr val="tx2"/>
                </a:solidFill>
              </a:rPr>
              <a:pPr/>
              <a:t>23.11.2020</a:t>
            </a:fld>
            <a:endParaRPr kumimoji="0" lang="tr-TR"/>
          </a:p>
        </p:txBody>
      </p:sp>
      <p:sp>
        <p:nvSpPr>
          <p:cNvPr id="6" name="Rectangle 5"/>
          <p:cNvSpPr>
            <a:spLocks noGrp="1"/>
          </p:cNvSpPr>
          <p:nvPr>
            <p:ph type="sldNum" sz="quarter" idx="13"/>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4"/>
          </p:nvPr>
        </p:nvSpPr>
        <p:spPr/>
        <p:txBody>
          <a:bodyPr/>
          <a:lstStyle/>
          <a:p>
            <a:endParaRPr kumimoji="0" lang="tr-T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ik">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eaLnBrk="1" latinLnBrk="0" hangingPunct="1">
              <a:buFontTx/>
              <a:buNone/>
              <a:defRPr kumimoji="0" lang="tr-TR" sz="1800" i="0"/>
            </a:lvl1pPr>
            <a:extLst/>
          </a:lstStyle>
          <a:p>
            <a:pPr lvl="0"/>
            <a:r>
              <a:rPr kumimoji="0" lang="tr-TR"/>
              <a:t>Başlık eklemek için tıklatın</a:t>
            </a:r>
          </a:p>
        </p:txBody>
      </p:sp>
      <p:sp>
        <p:nvSpPr>
          <p:cNvPr id="5" name="Rectangle 4"/>
          <p:cNvSpPr>
            <a:spLocks noGrp="1"/>
          </p:cNvSpPr>
          <p:nvPr>
            <p:ph type="dt" sz="half" idx="31"/>
          </p:nvPr>
        </p:nvSpPr>
        <p:spPr/>
        <p:txBody>
          <a:bodyPr/>
          <a:lstStyle/>
          <a:p>
            <a:fld id="{F30C84A2-23CF-44F5-B813-5187ED5C7D1C}" type="datetimeFigureOut">
              <a:rPr kumimoji="0" lang="tr-TR" sz="1200">
                <a:solidFill>
                  <a:schemeClr val="tx2"/>
                </a:solidFill>
              </a:rPr>
              <a:pPr/>
              <a:t>23.11.2020</a:t>
            </a:fld>
            <a:endParaRPr kumimoji="0" lang="tr-TR"/>
          </a:p>
        </p:txBody>
      </p:sp>
      <p:sp>
        <p:nvSpPr>
          <p:cNvPr id="6" name="Rectangle 5"/>
          <p:cNvSpPr>
            <a:spLocks noGrp="1"/>
          </p:cNvSpPr>
          <p:nvPr>
            <p:ph type="sldNum" sz="quarter" idx="32"/>
          </p:nvPr>
        </p:nvSpPr>
        <p:spPr/>
        <p:txBody>
          <a:bodyPr/>
          <a:lstStyle/>
          <a:p>
            <a:pPr algn="r"/>
            <a:fld id="{F99EC173-99AE-4773-AB25-02E469A13EAE}" type="slidenum">
              <a:rPr kumimoji="0" lang="tr-TR" sz="1200">
                <a:solidFill>
                  <a:schemeClr val="tx2"/>
                </a:solidFill>
              </a:rPr>
              <a:pPr algn="r"/>
              <a:t>‹#›</a:t>
            </a:fld>
            <a:endParaRPr kumimoji="0" lang="tr-TR"/>
          </a:p>
        </p:txBody>
      </p:sp>
      <p:sp>
        <p:nvSpPr>
          <p:cNvPr id="7" name="Rectangle 6"/>
          <p:cNvSpPr>
            <a:spLocks noGrp="1"/>
          </p:cNvSpPr>
          <p:nvPr>
            <p:ph type="ftr" sz="quarter" idx="33"/>
          </p:nvPr>
        </p:nvSpPr>
        <p:spPr/>
        <p:txBody>
          <a:bodyPr/>
          <a:lstStyle/>
          <a:p>
            <a:endParaRPr kumimoji="0" lang="tr-T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p>
            <a:pPr eaLnBrk="1" latinLnBrk="0" hangingPunct="1"/>
            <a:r>
              <a:rPr lang="tr-TR" smtClean="0"/>
              <a:t>Asıl başlık stili için tıklatın</a:t>
            </a:r>
            <a:endParaRPr/>
          </a:p>
        </p:txBody>
      </p:sp>
      <p:sp>
        <p:nvSpPr>
          <p:cNvPr id="14" name="Rectangle 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a:p>
        </p:txBody>
      </p:sp>
      <p:sp>
        <p:nvSpPr>
          <p:cNvPr id="2" name="Rectangle 7"/>
          <p:cNvSpPr>
            <a:spLocks noGrp="1"/>
          </p:cNvSpPr>
          <p:nvPr>
            <p:ph type="dt" sz="half" idx="10"/>
          </p:nvPr>
        </p:nvSpPr>
        <p:spPr/>
        <p:txBody>
          <a:bodyPr/>
          <a:lstStyle/>
          <a:p>
            <a:fld id="{ACB2EC6F-6501-4E04-BD6C-A8A6CABB2C5B}" type="datetimeFigureOut">
              <a:rPr lang="tr-TR"/>
              <a:pPr/>
              <a:t>23.11.2020</a:t>
            </a:fld>
            <a:endParaRPr kumimoji="0" lang="tr-TR"/>
          </a:p>
        </p:txBody>
      </p:sp>
      <p:sp>
        <p:nvSpPr>
          <p:cNvPr id="27" name="Rectangle 19"/>
          <p:cNvSpPr>
            <a:spLocks noGrp="1"/>
          </p:cNvSpPr>
          <p:nvPr>
            <p:ph type="ftr" sz="quarter" idx="11"/>
          </p:nvPr>
        </p:nvSpPr>
        <p:spPr/>
        <p:txBody>
          <a:bodyPr/>
          <a:lstStyle/>
          <a:p>
            <a:endParaRPr kumimoji="0" lang="tr-TR"/>
          </a:p>
        </p:txBody>
      </p:sp>
      <p:sp>
        <p:nvSpPr>
          <p:cNvPr id="24" name="Rectangle 26"/>
          <p:cNvSpPr>
            <a:spLocks noGrp="1"/>
          </p:cNvSpPr>
          <p:nvPr>
            <p:ph type="sldNum" sz="quarter" idx="12"/>
          </p:nvPr>
        </p:nvSpPr>
        <p:spPr/>
        <p:txBody>
          <a:bodyPr/>
          <a:lstStyle/>
          <a:p>
            <a:fld id="{963B0023-0CED-47F7-85AE-654F0B232C29}" type="slidenum">
              <a:rPr/>
              <a:pPr/>
              <a:t>‹#›</a:t>
            </a:fld>
            <a:endParaRPr kumimoji="0"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8728F7B2-A5D0-45C6-8036-E40E7A794EFA}"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tr-T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tr-T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50770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tr-T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1594600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tr-T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tr-T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36176351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tr-TR" sz="1200">
              <a:solidFill>
                <a:schemeClr val="tx2"/>
              </a:solidFill>
            </a:endParaRPr>
          </a:p>
        </p:txBody>
      </p:sp>
      <p:sp>
        <p:nvSpPr>
          <p:cNvPr id="7" name="Slide Number Placeholder 6"/>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468241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8" name="Footer Placeholder 7"/>
          <p:cNvSpPr>
            <a:spLocks noGrp="1"/>
          </p:cNvSpPr>
          <p:nvPr>
            <p:ph type="ftr" sz="quarter" idx="11"/>
          </p:nvPr>
        </p:nvSpPr>
        <p:spPr/>
        <p:txBody>
          <a:bodyPr/>
          <a:lstStyle/>
          <a:p>
            <a:pPr algn="ctr"/>
            <a:endParaRPr kumimoji="0" lang="tr-TR" sz="1200">
              <a:solidFill>
                <a:schemeClr val="tx2"/>
              </a:solidFill>
            </a:endParaRPr>
          </a:p>
        </p:txBody>
      </p:sp>
      <p:sp>
        <p:nvSpPr>
          <p:cNvPr id="9" name="Slide Number Placeholder 8"/>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6377976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4" name="Footer Placeholder 3"/>
          <p:cNvSpPr>
            <a:spLocks noGrp="1"/>
          </p:cNvSpPr>
          <p:nvPr>
            <p:ph type="ftr" sz="quarter" idx="11"/>
          </p:nvPr>
        </p:nvSpPr>
        <p:spPr/>
        <p:txBody>
          <a:bodyPr/>
          <a:lstStyle/>
          <a:p>
            <a:pPr algn="ctr"/>
            <a:endParaRPr kumimoji="0" lang="tr-TR" sz="1200">
              <a:solidFill>
                <a:schemeClr val="tx2"/>
              </a:solidFill>
            </a:endParaRPr>
          </a:p>
        </p:txBody>
      </p:sp>
      <p:sp>
        <p:nvSpPr>
          <p:cNvPr id="5" name="Slide Number Placeholder 4"/>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325323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Dikey, Açıklama Yazılı">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Başlık eklemek için tıklatın</a:t>
            </a:r>
          </a:p>
        </p:txBody>
      </p:sp>
      <p:sp>
        <p:nvSpPr>
          <p:cNvPr id="4" name="Rectangle 3"/>
          <p:cNvSpPr>
            <a:spLocks noGrp="1"/>
          </p:cNvSpPr>
          <p:nvPr>
            <p:ph type="dt" sz="half" idx="12"/>
          </p:nvPr>
        </p:nvSpPr>
        <p:spPr/>
        <p:txBody>
          <a:bodyPr/>
          <a:lstStyle/>
          <a:p>
            <a:fld id="{F30C84A2-23CF-44F5-B813-5187ED5C7D1C}" type="datetimeFigureOut">
              <a:rPr kumimoji="0" lang="tr-TR" sz="1200">
                <a:solidFill>
                  <a:schemeClr val="tx2"/>
                </a:solidFill>
              </a:rPr>
              <a:pPr/>
              <a:t>23.11.2020</a:t>
            </a:fld>
            <a:endParaRPr kumimoji="0" lang="tr-TR"/>
          </a:p>
        </p:txBody>
      </p:sp>
      <p:sp>
        <p:nvSpPr>
          <p:cNvPr id="5" name="Rectangle 4"/>
          <p:cNvSpPr>
            <a:spLocks noGrp="1"/>
          </p:cNvSpPr>
          <p:nvPr>
            <p:ph type="sldNum" sz="quarter" idx="13"/>
          </p:nvPr>
        </p:nvSpPr>
        <p:spPr/>
        <p:txBody>
          <a:bodyPr/>
          <a:lstStyle/>
          <a:p>
            <a:pPr algn="r"/>
            <a:fld id="{F99EC173-99AE-4773-AB25-02E469A13EAE}" type="slidenum">
              <a:rPr kumimoji="0" lang="tr-TR" sz="1200">
                <a:solidFill>
                  <a:schemeClr val="tx2"/>
                </a:solidFill>
              </a:rPr>
              <a:pPr algn="r"/>
              <a:t>‹#›</a:t>
            </a:fld>
            <a:endParaRPr kumimoji="0" lang="tr-TR"/>
          </a:p>
        </p:txBody>
      </p:sp>
      <p:sp>
        <p:nvSpPr>
          <p:cNvPr id="6" name="Rectangle 5"/>
          <p:cNvSpPr>
            <a:spLocks noGrp="1"/>
          </p:cNvSpPr>
          <p:nvPr>
            <p:ph type="ftr" sz="quarter" idx="14"/>
          </p:nvPr>
        </p:nvSpPr>
        <p:spPr/>
        <p:txBody>
          <a:bodyPr/>
          <a:lstStyle/>
          <a:p>
            <a:endParaRPr kumimoji="0" lang="tr-TR"/>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3" name="Footer Placeholder 2"/>
          <p:cNvSpPr>
            <a:spLocks noGrp="1"/>
          </p:cNvSpPr>
          <p:nvPr>
            <p:ph type="ftr" sz="quarter" idx="11"/>
          </p:nvPr>
        </p:nvSpPr>
        <p:spPr/>
        <p:txBody>
          <a:bodyPr/>
          <a:lstStyle/>
          <a:p>
            <a:pPr algn="ctr"/>
            <a:endParaRPr kumimoji="0" lang="tr-TR" sz="1200">
              <a:solidFill>
                <a:schemeClr val="tx2"/>
              </a:solidFill>
            </a:endParaRPr>
          </a:p>
        </p:txBody>
      </p:sp>
      <p:sp>
        <p:nvSpPr>
          <p:cNvPr id="4" name="Slide Number Placeholder 3"/>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2704135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tr-TR" sz="1200">
              <a:solidFill>
                <a:schemeClr val="tx2"/>
              </a:solidFill>
            </a:endParaRPr>
          </a:p>
        </p:txBody>
      </p:sp>
      <p:sp>
        <p:nvSpPr>
          <p:cNvPr id="7" name="Slide Number Placeholder 6"/>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4004237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tr-T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6" name="Footer Placeholder 5"/>
          <p:cNvSpPr>
            <a:spLocks noGrp="1"/>
          </p:cNvSpPr>
          <p:nvPr>
            <p:ph type="ftr" sz="quarter" idx="11"/>
          </p:nvPr>
        </p:nvSpPr>
        <p:spPr/>
        <p:txBody>
          <a:bodyPr/>
          <a:lstStyle/>
          <a:p>
            <a:pPr algn="ctr"/>
            <a:endParaRPr kumimoji="0" lang="tr-TR" sz="1200">
              <a:solidFill>
                <a:schemeClr val="tx2"/>
              </a:solidFill>
            </a:endParaRPr>
          </a:p>
        </p:txBody>
      </p:sp>
      <p:sp>
        <p:nvSpPr>
          <p:cNvPr id="7" name="Slide Number Placeholder 6"/>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28637021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tr-T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12060499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11"/>
          </p:nvPr>
        </p:nvSpPr>
        <p:spPr/>
        <p:txBody>
          <a:bodyPr/>
          <a:lstStyle/>
          <a:p>
            <a:pPr algn="ctr"/>
            <a:endParaRPr kumimoji="0" lang="tr-TR" sz="1200">
              <a:solidFill>
                <a:schemeClr val="tx2"/>
              </a:solidFill>
            </a:endParaRPr>
          </a:p>
        </p:txBody>
      </p:sp>
      <p:sp>
        <p:nvSpPr>
          <p:cNvPr id="6" name="Slide Number Placeholder 5"/>
          <p:cNvSpPr>
            <a:spLocks noGrp="1"/>
          </p:cNvSpPr>
          <p:nvPr>
            <p:ph type="sldNum" sz="quarter" idx="12"/>
          </p:nvPr>
        </p:nvSpPr>
        <p:spPr/>
        <p:txBody>
          <a:body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40185609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Albüm Kapağı">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eaLnBrk="1" latinLnBrk="0" hangingPunct="1">
              <a:defRPr kumimoji="0" lang="tr-TR"/>
            </a:lvl1pPr>
            <a:extLst/>
          </a:lstStyle>
          <a:p>
            <a:r>
              <a:rPr kumimoji="0" lang="tr-TR"/>
              <a:t>Fotoğraf albümü başlığı eklemek için tıklatın</a:t>
            </a: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Tarih ve diğer ayrıntıları eklemek için tıklatın</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eaLnBrk="1" latinLnBrk="0" hangingPunct="1"/>
            <a:r>
              <a:rPr lang="tr-TR" smtClean="0"/>
              <a:t>Resim eklemek için simgeyi tıklatın</a:t>
            </a:r>
            <a:endParaRPr/>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tr-TR"/>
          </a:p>
        </p:txBody>
      </p:sp>
      <p:sp>
        <p:nvSpPr>
          <p:cNvPr id="11" name="Rectangle 10"/>
          <p:cNvSpPr>
            <a:spLocks noGrp="1"/>
          </p:cNvSpPr>
          <p:nvPr>
            <p:ph type="dt" sz="half" idx="12"/>
          </p:nvPr>
        </p:nvSpPr>
        <p:spPr/>
        <p:txBody>
          <a:bodyPr/>
          <a:lstStyle/>
          <a:p>
            <a:fld id="{F30C84A2-23CF-44F5-B813-5187ED5C7D1C}" type="datetimeFigureOut">
              <a:rPr kumimoji="0" lang="tr-TR" sz="1200">
                <a:solidFill>
                  <a:schemeClr val="tx2"/>
                </a:solidFill>
              </a:rPr>
              <a:pPr/>
              <a:t>23.11.2020</a:t>
            </a:fld>
            <a:endParaRPr kumimoji="0" lang="tr-TR"/>
          </a:p>
        </p:txBody>
      </p:sp>
      <p:sp>
        <p:nvSpPr>
          <p:cNvPr id="12" name="Rectangle 11"/>
          <p:cNvSpPr>
            <a:spLocks noGrp="1"/>
          </p:cNvSpPr>
          <p:nvPr>
            <p:ph type="sldNum" sz="quarter" idx="13"/>
          </p:nvPr>
        </p:nvSpPr>
        <p:spPr/>
        <p:txBody>
          <a:bodyPr/>
          <a:lstStyle/>
          <a:p>
            <a:pPr algn="r"/>
            <a:fld id="{F99EC173-99AE-4773-AB25-02E469A13EAE}" type="slidenum">
              <a:rPr kumimoji="0" lang="tr-TR" sz="1200">
                <a:solidFill>
                  <a:schemeClr val="tx2"/>
                </a:solidFill>
              </a:rPr>
              <a:pPr algn="r"/>
              <a:t>‹#›</a:t>
            </a:fld>
            <a:endParaRPr kumimoji="0" lang="tr-TR"/>
          </a:p>
        </p:txBody>
      </p:sp>
      <p:sp>
        <p:nvSpPr>
          <p:cNvPr id="13" name="Rectangle 12"/>
          <p:cNvSpPr>
            <a:spLocks noGrp="1"/>
          </p:cNvSpPr>
          <p:nvPr>
            <p:ph type="ftr" sz="quarter" idx="14"/>
          </p:nvPr>
        </p:nvSpPr>
        <p:spPr/>
        <p:txBody>
          <a:bodyPr/>
          <a:lstStyle/>
          <a:p>
            <a:endParaRPr kumimoji="0" lang="tr-TR"/>
          </a:p>
        </p:txBody>
      </p:sp>
    </p:spTree>
    <p:extLst>
      <p:ext uri="{BB962C8B-B14F-4D97-AF65-F5344CB8AC3E}">
        <p14:creationId xmlns:p14="http://schemas.microsoft.com/office/powerpoint/2010/main" val="364701505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ColTx">
  <p:cSld name="Dikey, Açıklama Yazılı">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Başlık eklemek için tıklatın</a:t>
            </a:r>
          </a:p>
        </p:txBody>
      </p:sp>
      <p:sp>
        <p:nvSpPr>
          <p:cNvPr id="4" name="Rectangle 3"/>
          <p:cNvSpPr>
            <a:spLocks noGrp="1"/>
          </p:cNvSpPr>
          <p:nvPr>
            <p:ph type="dt" sz="half" idx="12"/>
          </p:nvPr>
        </p:nvSpPr>
        <p:spPr/>
        <p:txBody>
          <a:bodyPr/>
          <a:lstStyle/>
          <a:p>
            <a:fld id="{F30C84A2-23CF-44F5-B813-5187ED5C7D1C}" type="datetimeFigureOut">
              <a:rPr kumimoji="0" lang="tr-TR" sz="1200">
                <a:solidFill>
                  <a:schemeClr val="tx2"/>
                </a:solidFill>
              </a:rPr>
              <a:pPr/>
              <a:t>23.11.2020</a:t>
            </a:fld>
            <a:endParaRPr kumimoji="0" lang="tr-TR"/>
          </a:p>
        </p:txBody>
      </p:sp>
      <p:sp>
        <p:nvSpPr>
          <p:cNvPr id="5" name="Rectangle 4"/>
          <p:cNvSpPr>
            <a:spLocks noGrp="1"/>
          </p:cNvSpPr>
          <p:nvPr>
            <p:ph type="sldNum" sz="quarter" idx="13"/>
          </p:nvPr>
        </p:nvSpPr>
        <p:spPr/>
        <p:txBody>
          <a:bodyPr/>
          <a:lstStyle/>
          <a:p>
            <a:pPr algn="r"/>
            <a:fld id="{F99EC173-99AE-4773-AB25-02E469A13EAE}" type="slidenum">
              <a:rPr kumimoji="0" lang="tr-TR" sz="1200">
                <a:solidFill>
                  <a:schemeClr val="tx2"/>
                </a:solidFill>
              </a:rPr>
              <a:pPr algn="r"/>
              <a:t>‹#›</a:t>
            </a:fld>
            <a:endParaRPr kumimoji="0" lang="tr-TR"/>
          </a:p>
        </p:txBody>
      </p:sp>
      <p:sp>
        <p:nvSpPr>
          <p:cNvPr id="6" name="Rectangle 5"/>
          <p:cNvSpPr>
            <a:spLocks noGrp="1"/>
          </p:cNvSpPr>
          <p:nvPr>
            <p:ph type="ftr" sz="quarter" idx="14"/>
          </p:nvPr>
        </p:nvSpPr>
        <p:spPr/>
        <p:txBody>
          <a:bodyPr/>
          <a:lstStyle/>
          <a:p>
            <a:endParaRPr kumimoji="0" lang="tr-TR"/>
          </a:p>
        </p:txBody>
      </p:sp>
    </p:spTree>
    <p:extLst>
      <p:ext uri="{BB962C8B-B14F-4D97-AF65-F5344CB8AC3E}">
        <p14:creationId xmlns:p14="http://schemas.microsoft.com/office/powerpoint/2010/main" val="194380530"/>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8728F7B2-A5D0-45C6-8036-E40E7A794EFA}" type="slidenum">
              <a:rPr lang="en-US"/>
              <a:pPr/>
              <a:t>‹#›</a:t>
            </a:fld>
            <a:endParaRPr lang="en-US"/>
          </a:p>
        </p:txBody>
      </p:sp>
    </p:spTree>
    <p:extLst>
      <p:ext uri="{BB962C8B-B14F-4D97-AF65-F5344CB8AC3E}">
        <p14:creationId xmlns:p14="http://schemas.microsoft.com/office/powerpoint/2010/main" val="1964168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Yatay (Tam Ekra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a:buFontTx/>
              <a:buNone/>
            </a:pPr>
            <a:r>
              <a:rPr kumimoji="0" lang="tr-TR" i="0"/>
              <a:t>Tam sayfa resim</a:t>
            </a:r>
            <a:r>
              <a:rPr kumimoji="0" lang="tr-TR" i="0" baseline="0"/>
              <a:t> eklemek için </a:t>
            </a:r>
            <a:r>
              <a:rPr kumimoji="0" lang="tr-TR" i="0"/>
              <a:t>simgeyi tıklatın</a:t>
            </a:r>
            <a:endParaRPr kumimoji="0" lang="tr-TR" i="0" baseline="0"/>
          </a:p>
          <a:p>
            <a:pPr marL="0" marR="0" indent="0" algn="ctr">
              <a:buFontTx/>
              <a:buNone/>
            </a:pPr>
            <a:endParaRPr kumimoji="0" lang="tr-TR" i="0"/>
          </a:p>
          <a:p>
            <a:pPr algn="ctr">
              <a:buFontTx/>
              <a:buNone/>
            </a:pPr>
            <a:endParaRPr kumimoji="0" lang="tr-TR" i="0"/>
          </a:p>
          <a:p>
            <a:pPr algn="ctr">
              <a:buFontTx/>
              <a:buNone/>
            </a:pPr>
            <a:endParaRPr kumimoji="0" lang="tr-TR" i="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üm Bölümü">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eaLnBrk="1" latinLnBrk="0" hangingPunct="1">
              <a:defRPr kumimoji="0" lang="tr-TR" baseline="0"/>
            </a:lvl1pPr>
            <a:extLst/>
          </a:lstStyle>
          <a:p>
            <a:r>
              <a:rPr kumimoji="0" lang="tr-TR"/>
              <a:t>Bölüm başlığı eklemek için tıklatın</a:t>
            </a:r>
          </a:p>
        </p:txBody>
      </p:sp>
      <p:sp>
        <p:nvSpPr>
          <p:cNvPr id="27" name="Rectangle 11"/>
          <p:cNvSpPr>
            <a:spLocks noGrp="1"/>
          </p:cNvSpPr>
          <p:nvPr>
            <p:ph type="body" sz="quarter" idx="14" hasCustomPrompt="1"/>
          </p:nvPr>
        </p:nvSpPr>
        <p:spPr>
          <a:xfrm>
            <a:off x="752670" y="5600700"/>
            <a:ext cx="7772400" cy="838200"/>
          </a:xfrm>
        </p:spPr>
        <p:txBody>
          <a:bodyPr vert="horz" tIns="0"/>
          <a:lstStyle>
            <a:lvl1pPr eaLnBrk="1" latinLnBrk="0" hangingPunct="1">
              <a:buFontTx/>
              <a:buNone/>
              <a:defRPr kumimoji="0" lang="tr-TR" sz="1800"/>
            </a:lvl1pPr>
            <a:extLst/>
          </a:lstStyle>
          <a:p>
            <a:pPr lvl="0"/>
            <a:r>
              <a:rPr kumimoji="0" lang="tr-TR"/>
              <a:t>Alt başlık eklemek için tıklatın</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eaLnBrk="1" latinLnBrk="0" hangingPunct="1"/>
            <a:r>
              <a:rPr lang="tr-TR" smtClean="0"/>
              <a:t>Resim eklemek için simgeyi tıklatın</a:t>
            </a:r>
            <a:endParaRPr/>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eaLnBrk="1" latinLnBrk="0" hangingPunct="1"/>
            <a:r>
              <a:rPr lang="tr-TR" smtClean="0"/>
              <a:t>Resim eklemek için simgeyi tıklatın</a:t>
            </a:r>
            <a:endParaRPr/>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eaLnBrk="1" latinLnBrk="0" hangingPunct="1"/>
            <a:r>
              <a:rPr lang="tr-TR" smtClean="0"/>
              <a:t>Resim eklemek için simgeyi tıklatın</a:t>
            </a:r>
            <a:endParaRPr/>
          </a:p>
        </p:txBody>
      </p:sp>
      <p:sp>
        <p:nvSpPr>
          <p:cNvPr id="8" name="Rectangle 7"/>
          <p:cNvSpPr>
            <a:spLocks noGrp="1"/>
          </p:cNvSpPr>
          <p:nvPr>
            <p:ph type="dt" sz="half" idx="17"/>
          </p:nvPr>
        </p:nvSpPr>
        <p:spPr/>
        <p:txBody>
          <a:bodyPr/>
          <a:lstStyle/>
          <a:p>
            <a:fld id="{F30C84A2-23CF-44F5-B813-5187ED5C7D1C}" type="datetimeFigureOut">
              <a:rPr kumimoji="0" lang="tr-TR" sz="1200">
                <a:solidFill>
                  <a:schemeClr val="tx2"/>
                </a:solidFill>
              </a:rPr>
              <a:pPr/>
              <a:t>23.11.2020</a:t>
            </a:fld>
            <a:endParaRPr kumimoji="0" lang="tr-TR"/>
          </a:p>
        </p:txBody>
      </p:sp>
      <p:sp>
        <p:nvSpPr>
          <p:cNvPr id="9" name="Rectangle 8"/>
          <p:cNvSpPr>
            <a:spLocks noGrp="1"/>
          </p:cNvSpPr>
          <p:nvPr>
            <p:ph type="sldNum" sz="quarter" idx="18"/>
          </p:nvPr>
        </p:nvSpPr>
        <p:spPr/>
        <p:txBody>
          <a:bodyPr/>
          <a:lstStyle/>
          <a:p>
            <a:pPr algn="r"/>
            <a:fld id="{F99EC173-99AE-4773-AB25-02E469A13EAE}" type="slidenum">
              <a:rPr kumimoji="0" lang="tr-TR" sz="1200">
                <a:solidFill>
                  <a:schemeClr val="tx2"/>
                </a:solidFill>
              </a:rPr>
              <a:pPr algn="r"/>
              <a:t>‹#›</a:t>
            </a:fld>
            <a:endParaRPr kumimoji="0" lang="tr-TR"/>
          </a:p>
        </p:txBody>
      </p:sp>
      <p:sp>
        <p:nvSpPr>
          <p:cNvPr id="10" name="Rectangle 9"/>
          <p:cNvSpPr>
            <a:spLocks noGrp="1"/>
          </p:cNvSpPr>
          <p:nvPr>
            <p:ph type="ftr" sz="quarter" idx="19"/>
          </p:nvPr>
        </p:nvSpPr>
        <p:spPr/>
        <p:txBody>
          <a:bodyPr/>
          <a:lstStyle/>
          <a:p>
            <a:endParaRPr kumimoji="0" lang="tr-T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 Öğe, Dikey, Açıklama Yazılı">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6" name="Rectangle 5"/>
          <p:cNvSpPr>
            <a:spLocks noGrp="1"/>
          </p:cNvSpPr>
          <p:nvPr>
            <p:ph type="dt" sz="half" idx="16"/>
          </p:nvPr>
        </p:nvSpPr>
        <p:spPr/>
        <p:txBody>
          <a:bodyPr/>
          <a:lstStyle/>
          <a:p>
            <a:fld id="{F30C84A2-23CF-44F5-B813-5187ED5C7D1C}" type="datetimeFigureOut">
              <a:rPr kumimoji="0" lang="tr-TR" sz="1200">
                <a:solidFill>
                  <a:schemeClr val="tx2"/>
                </a:solidFill>
              </a:rPr>
              <a:pPr/>
              <a:t>23.11.2020</a:t>
            </a:fld>
            <a:endParaRPr kumimoji="0" lang="tr-TR"/>
          </a:p>
        </p:txBody>
      </p:sp>
      <p:sp>
        <p:nvSpPr>
          <p:cNvPr id="7" name="Rectangle 6"/>
          <p:cNvSpPr>
            <a:spLocks noGrp="1"/>
          </p:cNvSpPr>
          <p:nvPr>
            <p:ph type="sldNum" sz="quarter" idx="17"/>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8"/>
          </p:nvPr>
        </p:nvSpPr>
        <p:spPr/>
        <p:txBody>
          <a:bodyPr/>
          <a:lstStyle/>
          <a:p>
            <a:endParaRPr kumimoji="0" lang="tr-T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Öğe, Yatay, Açıklama Yazılı">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0" algn="ctr" eaLnBrk="1" latinLnBrk="0" hangingPunct="1"/>
            <a:r>
              <a:rPr lang="tr-TR" smtClean="0"/>
              <a:t>Resim eklemek için simgeyi tıklatın</a:t>
            </a:r>
            <a:endParaRPr/>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6" name="Rectangle 5"/>
          <p:cNvSpPr>
            <a:spLocks noGrp="1"/>
          </p:cNvSpPr>
          <p:nvPr>
            <p:ph type="dt" sz="half" idx="18"/>
          </p:nvPr>
        </p:nvSpPr>
        <p:spPr/>
        <p:txBody>
          <a:bodyPr/>
          <a:lstStyle/>
          <a:p>
            <a:fld id="{F30C84A2-23CF-44F5-B813-5187ED5C7D1C}" type="datetimeFigureOut">
              <a:rPr kumimoji="0" lang="tr-TR" sz="1200">
                <a:solidFill>
                  <a:schemeClr val="tx2"/>
                </a:solidFill>
              </a:rPr>
              <a:pPr/>
              <a:t>23.11.2020</a:t>
            </a:fld>
            <a:endParaRPr kumimoji="0" lang="tr-TR"/>
          </a:p>
        </p:txBody>
      </p:sp>
      <p:sp>
        <p:nvSpPr>
          <p:cNvPr id="7" name="Rectangle 6"/>
          <p:cNvSpPr>
            <a:spLocks noGrp="1"/>
          </p:cNvSpPr>
          <p:nvPr>
            <p:ph type="sldNum" sz="quarter" idx="19"/>
          </p:nvPr>
        </p:nvSpPr>
        <p:spPr/>
        <p:txBody>
          <a:bodyPr/>
          <a:lstStyle/>
          <a:p>
            <a:pPr algn="r"/>
            <a:fld id="{F99EC173-99AE-4773-AB25-02E469A13EAE}" type="slidenum">
              <a:rPr kumimoji="0" lang="tr-TR" sz="1200">
                <a:solidFill>
                  <a:schemeClr val="tx2"/>
                </a:solidFill>
              </a:rPr>
              <a:pPr algn="r"/>
              <a:t>‹#›</a:t>
            </a:fld>
            <a:endParaRPr kumimoji="0" lang="tr-TR"/>
          </a:p>
        </p:txBody>
      </p:sp>
      <p:sp>
        <p:nvSpPr>
          <p:cNvPr id="9" name="Rectangle 8"/>
          <p:cNvSpPr>
            <a:spLocks noGrp="1"/>
          </p:cNvSpPr>
          <p:nvPr>
            <p:ph type="ftr" sz="quarter" idx="20"/>
          </p:nvPr>
        </p:nvSpPr>
        <p:spPr/>
        <p:txBody>
          <a:bodyPr/>
          <a:lstStyle/>
          <a:p>
            <a:endParaRPr kumimoji="0" lang="tr-T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Öğe, Karışık, Açıklama Yazılı">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0" marR="0" indent="1588" algn="ctr" eaLnBrk="1" latinLnBrk="0" hangingPunct="1"/>
            <a:r>
              <a:rPr lang="tr-TR" smtClean="0"/>
              <a:t>Resim eklemek için simgeyi tıklatın</a:t>
            </a:r>
            <a:endParaRPr/>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eaLnBrk="1" latinLnBrk="0" hangingPunct="1">
              <a:spcBef>
                <a:spcPct val="20000"/>
              </a:spcBef>
              <a:buFontTx/>
              <a:buNone/>
              <a:defRPr kumimoji="0" lang="tr-TR" sz="1800" i="0" baseline="0">
                <a:solidFill>
                  <a:schemeClr val="tx1"/>
                </a:solidFill>
                <a:latin typeface="+mn-lt"/>
                <a:ea typeface="+mn-ea"/>
                <a:cs typeface="+mn-cs"/>
              </a:defRPr>
            </a:lvl1pPr>
            <a:extLst/>
          </a:lstStyle>
          <a:p>
            <a:pPr lvl="0"/>
            <a:r>
              <a:rPr kumimoji="0" lang="tr-TR"/>
              <a:t>Başlık eklemek için tıklatın</a:t>
            </a:r>
          </a:p>
        </p:txBody>
      </p:sp>
      <p:sp>
        <p:nvSpPr>
          <p:cNvPr id="5" name="Rectangle 4"/>
          <p:cNvSpPr>
            <a:spLocks noGrp="1"/>
          </p:cNvSpPr>
          <p:nvPr>
            <p:ph type="dt" sz="half" idx="14"/>
          </p:nvPr>
        </p:nvSpPr>
        <p:spPr/>
        <p:txBody>
          <a:bodyPr/>
          <a:lstStyle/>
          <a:p>
            <a:fld id="{F30C84A2-23CF-44F5-B813-5187ED5C7D1C}" type="datetimeFigureOut">
              <a:rPr kumimoji="0" lang="tr-TR" sz="1200">
                <a:solidFill>
                  <a:schemeClr val="tx2"/>
                </a:solidFill>
              </a:rPr>
              <a:pPr/>
              <a:t>23.11.2020</a:t>
            </a:fld>
            <a:endParaRPr kumimoji="0" lang="tr-TR"/>
          </a:p>
        </p:txBody>
      </p:sp>
      <p:sp>
        <p:nvSpPr>
          <p:cNvPr id="7" name="Rectangle 6"/>
          <p:cNvSpPr>
            <a:spLocks noGrp="1"/>
          </p:cNvSpPr>
          <p:nvPr>
            <p:ph type="sldNum" sz="quarter" idx="15"/>
          </p:nvPr>
        </p:nvSpPr>
        <p:spPr/>
        <p:txBody>
          <a:bodyPr/>
          <a:lstStyle/>
          <a:p>
            <a:pPr algn="r"/>
            <a:fld id="{F99EC173-99AE-4773-AB25-02E469A13EAE}" type="slidenum">
              <a:rPr kumimoji="0" lang="tr-TR" sz="1200">
                <a:solidFill>
                  <a:schemeClr val="tx2"/>
                </a:solidFill>
              </a:rPr>
              <a:pPr algn="r"/>
              <a:t>‹#›</a:t>
            </a:fld>
            <a:endParaRPr kumimoji="0" lang="tr-TR"/>
          </a:p>
        </p:txBody>
      </p:sp>
      <p:sp>
        <p:nvSpPr>
          <p:cNvPr id="8" name="Rectangle 7"/>
          <p:cNvSpPr>
            <a:spLocks noGrp="1"/>
          </p:cNvSpPr>
          <p:nvPr>
            <p:ph type="ftr" sz="quarter" idx="16"/>
          </p:nvPr>
        </p:nvSpPr>
        <p:spPr/>
        <p:txBody>
          <a:bodyPr/>
          <a:lstStyle/>
          <a:p>
            <a:endParaRPr kumimoji="0" lang="tr-T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Öğe, Dikey, Açıklama Yazılarıyla">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eaLnBrk="1" latinLnBrk="0" hangingPunct="1">
              <a:spcBef>
                <a:spcPct val="20000"/>
              </a:spcBef>
              <a:buFontTx/>
              <a:buNone/>
              <a:defRPr kumimoji="0" lang="tr-TR" sz="2400" i="0">
                <a:solidFill>
                  <a:schemeClr val="tx1"/>
                </a:solidFill>
                <a:latin typeface="+mn-lt"/>
                <a:ea typeface="+mn-ea"/>
                <a:cs typeface="+mn-cs"/>
              </a:defRPr>
            </a:lvl1pPr>
            <a:extLst/>
          </a:lstStyle>
          <a:p>
            <a:pPr marL="342900" indent="-342900" algn="ctr" eaLnBrk="1" latinLnBrk="0" hangingPunct="1"/>
            <a:r>
              <a:rPr lang="tr-TR" smtClean="0"/>
              <a:t>Resim eklemek için simgeyi tıklatın</a:t>
            </a:r>
            <a:endParaRPr/>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eaLnBrk="1" latinLnBrk="0" hangingPunct="1">
              <a:spcBef>
                <a:spcPct val="20000"/>
              </a:spcBef>
              <a:buFontTx/>
              <a:buNone/>
              <a:defRPr kumimoji="0" lang="tr-TR" sz="1800" baseline="0">
                <a:solidFill>
                  <a:schemeClr val="tx1"/>
                </a:solidFill>
                <a:latin typeface="+mn-lt"/>
                <a:ea typeface="+mn-ea"/>
                <a:cs typeface="+mn-cs"/>
              </a:defRPr>
            </a:lvl1pPr>
            <a:extLst/>
          </a:lstStyle>
          <a:p>
            <a:pPr lvl="0"/>
            <a:r>
              <a:rPr kumimoji="0" lang="tr-TR"/>
              <a:t>Başlık eklemek için tıklatın</a:t>
            </a:r>
          </a:p>
        </p:txBody>
      </p:sp>
      <p:sp>
        <p:nvSpPr>
          <p:cNvPr id="8" name="Rectangle 7"/>
          <p:cNvSpPr>
            <a:spLocks noGrp="1"/>
          </p:cNvSpPr>
          <p:nvPr>
            <p:ph type="dt" sz="half" idx="16"/>
          </p:nvPr>
        </p:nvSpPr>
        <p:spPr/>
        <p:txBody>
          <a:bodyPr/>
          <a:lstStyle/>
          <a:p>
            <a:fld id="{F30C84A2-23CF-44F5-B813-5187ED5C7D1C}" type="datetimeFigureOut">
              <a:rPr kumimoji="0" lang="tr-TR" sz="1200">
                <a:solidFill>
                  <a:schemeClr val="tx2"/>
                </a:solidFill>
              </a:rPr>
              <a:pPr/>
              <a:t>23.11.2020</a:t>
            </a:fld>
            <a:endParaRPr kumimoji="0" lang="tr-TR"/>
          </a:p>
        </p:txBody>
      </p:sp>
      <p:sp>
        <p:nvSpPr>
          <p:cNvPr id="9" name="Rectangle 8"/>
          <p:cNvSpPr>
            <a:spLocks noGrp="1"/>
          </p:cNvSpPr>
          <p:nvPr>
            <p:ph type="sldNum" sz="quarter" idx="17"/>
          </p:nvPr>
        </p:nvSpPr>
        <p:spPr/>
        <p:txBody>
          <a:bodyPr/>
          <a:lstStyle/>
          <a:p>
            <a:pPr algn="r"/>
            <a:fld id="{F99EC173-99AE-4773-AB25-02E469A13EAE}" type="slidenum">
              <a:rPr kumimoji="0" lang="tr-TR" sz="1200">
                <a:solidFill>
                  <a:schemeClr val="tx2"/>
                </a:solidFill>
              </a:rPr>
              <a:pPr algn="r"/>
              <a:t>‹#›</a:t>
            </a:fld>
            <a:endParaRPr kumimoji="0" lang="tr-TR"/>
          </a:p>
        </p:txBody>
      </p:sp>
      <p:sp>
        <p:nvSpPr>
          <p:cNvPr id="10" name="Rectangle 9"/>
          <p:cNvSpPr>
            <a:spLocks noGrp="1"/>
          </p:cNvSpPr>
          <p:nvPr>
            <p:ph type="ftr" sz="quarter" idx="18"/>
          </p:nvPr>
        </p:nvSpPr>
        <p:spPr/>
        <p:txBody>
          <a:bodyPr/>
          <a:lstStyle/>
          <a:p>
            <a:endParaRPr kumimoji="0" lang="tr-T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2.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p>
            <a:pPr eaLnBrk="1" latinLnBrk="0" hangingPunct="1"/>
            <a:r>
              <a:rPr kumimoji="0" lang="tr-TR" smtClean="0"/>
              <a:t>Asıl başlık stili için tıklatın</a:t>
            </a:r>
            <a:endParaRPr kumimoji="0" lang="en-US" smtClean="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eaLnBrk="1" latinLnBrk="0" hangingPunct="1">
              <a:defRPr kumimoji="0" lang="tr-TR" sz="1200">
                <a:solidFill>
                  <a:schemeClr val="tx2"/>
                </a:solidFill>
              </a:defRPr>
            </a:lvl1pPr>
            <a:extLst/>
          </a:lstStyle>
          <a:p>
            <a:fld id="{F30C84A2-23CF-44F5-B813-5187ED5C7D1C}" type="datetimeFigureOut">
              <a:rPr kumimoji="0" lang="tr-TR" sz="1200">
                <a:solidFill>
                  <a:schemeClr val="tx2"/>
                </a:solidFill>
              </a:rPr>
              <a:pPr/>
              <a:t>23.11.2020</a:t>
            </a:fld>
            <a:endParaRPr kumimoji="0" lang="tr-TR" sz="120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eaLnBrk="1" latinLnBrk="0" hangingPunct="1">
              <a:defRPr kumimoji="0" lang="tr-TR" sz="1200">
                <a:solidFill>
                  <a:schemeClr val="tx2"/>
                </a:solidFill>
              </a:defRPr>
            </a:lvl1pPr>
            <a:extLst/>
          </a:lstStyle>
          <a:p>
            <a:pPr algn="ctr"/>
            <a:endParaRPr kumimoji="0" lang="tr-TR" sz="120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eaLnBrk="1" latinLnBrk="0" hangingPunct="1">
              <a:defRPr kumimoji="0" lang="tr-TR" sz="1200">
                <a:solidFill>
                  <a:schemeClr val="tx2"/>
                </a:solidFill>
              </a:defRPr>
            </a:lvl1pPr>
            <a:extLst/>
          </a:lstStyle>
          <a:p>
            <a:pPr algn="r"/>
            <a:fld id="{F99EC173-99AE-4773-AB25-02E469A13EAE}" type="slidenum">
              <a:rPr kumimoji="0" lang="tr-TR" sz="1200">
                <a:solidFill>
                  <a:schemeClr val="tx2"/>
                </a:solidFill>
              </a:rPr>
              <a:pPr algn="r"/>
              <a:t>‹#›</a:t>
            </a:fld>
            <a:endParaRPr kumimoji="0" lang="tr-TR"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ransition>
    <p:fade/>
  </p:transition>
  <p:timing>
    <p:tnLst>
      <p:par>
        <p:cTn id="1" dur="indefinite" restart="never" nodeType="tmRoot"/>
      </p:par>
    </p:tnLst>
  </p:timing>
  <p:txStyles>
    <p:titleStyle>
      <a:lvl1pPr algn="l" rtl="0" eaLnBrk="1" latinLnBrk="0" hangingPunct="1">
        <a:spcBef>
          <a:spcPct val="0"/>
        </a:spcBef>
        <a:buNone/>
        <a:defRPr kumimoji="0" lang="tr-TR"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latinLnBrk="0" hangingPunct="1">
        <a:defRPr kumimoji="0" lang="tr-TR">
          <a:solidFill>
            <a:schemeClr val="tx2"/>
          </a:solidFill>
        </a:defRPr>
      </a:lvl2pPr>
      <a:lvl3pPr eaLnBrk="1" latinLnBrk="0" hangingPunct="1">
        <a:defRPr kumimoji="0" lang="tr-TR">
          <a:solidFill>
            <a:schemeClr val="tx2"/>
          </a:solidFill>
        </a:defRPr>
      </a:lvl3pPr>
      <a:lvl4pPr eaLnBrk="1" latinLnBrk="0" hangingPunct="1">
        <a:defRPr kumimoji="0" lang="tr-TR">
          <a:solidFill>
            <a:schemeClr val="tx2"/>
          </a:solidFill>
        </a:defRPr>
      </a:lvl4pPr>
      <a:lvl5pPr eaLnBrk="1" latinLnBrk="0" hangingPunct="1">
        <a:defRPr kumimoji="0" lang="tr-TR">
          <a:solidFill>
            <a:schemeClr val="tx2"/>
          </a:solidFill>
        </a:defRPr>
      </a:lvl5pPr>
      <a:lvl6pPr eaLnBrk="1" latinLnBrk="0" hangingPunct="1">
        <a:defRPr kumimoji="0" lang="tr-TR">
          <a:solidFill>
            <a:schemeClr val="tx2"/>
          </a:solidFill>
        </a:defRPr>
      </a:lvl6pPr>
      <a:lvl7pPr eaLnBrk="1" latinLnBrk="0" hangingPunct="1">
        <a:defRPr kumimoji="0" lang="tr-TR">
          <a:solidFill>
            <a:schemeClr val="tx2"/>
          </a:solidFill>
        </a:defRPr>
      </a:lvl7pPr>
      <a:lvl8pPr eaLnBrk="1" latinLnBrk="0" hangingPunct="1">
        <a:defRPr kumimoji="0" lang="tr-TR">
          <a:solidFill>
            <a:schemeClr val="tx2"/>
          </a:solidFill>
        </a:defRPr>
      </a:lvl8pPr>
      <a:lvl9pPr eaLnBrk="1" latinLnBrk="0" hangingPunct="1">
        <a:defRPr kumimoji="0" lang="tr-TR">
          <a:solidFill>
            <a:schemeClr val="tx2"/>
          </a:solidFill>
        </a:defRPr>
      </a:lvl9pPr>
      <a:extLst/>
    </p:titleStyle>
    <p:bodyStyle>
      <a:lvl1pPr marL="342900" indent="-342900" algn="l" rtl="0" eaLnBrk="1" latinLnBrk="0" hangingPunct="1">
        <a:spcBef>
          <a:spcPct val="20000"/>
        </a:spcBef>
        <a:buChar char="•"/>
        <a:defRPr kumimoji="0" lang="tr-TR" sz="2400">
          <a:solidFill>
            <a:schemeClr val="tx1"/>
          </a:solidFill>
          <a:latin typeface="+mn-lt"/>
          <a:ea typeface="+mn-ea"/>
          <a:cs typeface="+mn-cs"/>
        </a:defRPr>
      </a:lvl1pPr>
      <a:lvl2pPr marL="742950" indent="-285750" algn="l" rtl="0" eaLnBrk="1" latinLnBrk="0" hangingPunct="1">
        <a:spcBef>
          <a:spcPct val="20000"/>
        </a:spcBef>
        <a:buChar char="–"/>
        <a:defRPr kumimoji="0" lang="tr-TR" sz="2400">
          <a:solidFill>
            <a:schemeClr val="tx1"/>
          </a:solidFill>
          <a:latin typeface="+mn-lt"/>
          <a:ea typeface="+mn-ea"/>
          <a:cs typeface="+mn-cs"/>
        </a:defRPr>
      </a:lvl2pPr>
      <a:lvl3pPr marL="1143000" indent="-228600" algn="l" rtl="0" eaLnBrk="1" latinLnBrk="0" hangingPunct="1">
        <a:spcBef>
          <a:spcPct val="20000"/>
        </a:spcBef>
        <a:buChar char="•"/>
        <a:defRPr kumimoji="0" lang="tr-TR" sz="2000">
          <a:solidFill>
            <a:schemeClr val="tx1"/>
          </a:solidFill>
          <a:latin typeface="+mn-lt"/>
          <a:ea typeface="+mn-ea"/>
          <a:cs typeface="+mn-cs"/>
        </a:defRPr>
      </a:lvl3pPr>
      <a:lvl4pPr marL="1600200" indent="-228600" algn="l" rtl="0" eaLnBrk="1" latinLnBrk="0" hangingPunct="1">
        <a:spcBef>
          <a:spcPct val="20000"/>
        </a:spcBef>
        <a:buChar char="–"/>
        <a:defRPr kumimoji="0" lang="tr-TR" sz="1800">
          <a:solidFill>
            <a:schemeClr val="tx1"/>
          </a:solidFill>
          <a:latin typeface="+mn-lt"/>
          <a:ea typeface="+mn-ea"/>
          <a:cs typeface="+mn-cs"/>
        </a:defRPr>
      </a:lvl4pPr>
      <a:lvl5pPr marL="2057400" indent="-228600" algn="l" rtl="0" eaLnBrk="1" latinLnBrk="0" hangingPunct="1">
        <a:spcBef>
          <a:spcPct val="20000"/>
        </a:spcBef>
        <a:buChar char="»"/>
        <a:defRPr kumimoji="0" lang="tr-TR" sz="1600">
          <a:solidFill>
            <a:schemeClr val="tx1"/>
          </a:solidFill>
          <a:latin typeface="+mn-lt"/>
          <a:ea typeface="+mn-ea"/>
          <a:cs typeface="+mn-cs"/>
        </a:defRPr>
      </a:lvl5pPr>
      <a:lvl6pPr marL="2514600" indent="-228600" algn="l" rtl="0" eaLnBrk="1" latinLnBrk="0" hangingPunct="1">
        <a:spcBef>
          <a:spcPct val="20000"/>
        </a:spcBef>
        <a:buChar char="•"/>
        <a:defRPr kumimoji="0" lang="tr-TR" sz="2000">
          <a:solidFill>
            <a:schemeClr val="tx1"/>
          </a:solidFill>
          <a:latin typeface="+mn-lt"/>
          <a:ea typeface="+mn-ea"/>
          <a:cs typeface="+mn-cs"/>
        </a:defRPr>
      </a:lvl6pPr>
      <a:lvl7pPr marL="2971800" indent="-228600" algn="l" rtl="0" eaLnBrk="1" latinLnBrk="0" hangingPunct="1">
        <a:spcBef>
          <a:spcPct val="20000"/>
        </a:spcBef>
        <a:buChar char="•"/>
        <a:defRPr kumimoji="0" lang="tr-TR" sz="2000">
          <a:solidFill>
            <a:schemeClr val="tx1"/>
          </a:solidFill>
          <a:latin typeface="+mn-lt"/>
          <a:ea typeface="+mn-ea"/>
          <a:cs typeface="+mn-cs"/>
        </a:defRPr>
      </a:lvl7pPr>
      <a:lvl8pPr marL="3429000" indent="-228600" algn="l" rtl="0" eaLnBrk="1" latinLnBrk="0" hangingPunct="1">
        <a:spcBef>
          <a:spcPct val="20000"/>
        </a:spcBef>
        <a:buChar char="•"/>
        <a:defRPr kumimoji="0" lang="tr-TR" sz="2000">
          <a:solidFill>
            <a:schemeClr val="tx1"/>
          </a:solidFill>
          <a:latin typeface="+mn-lt"/>
          <a:ea typeface="+mn-ea"/>
          <a:cs typeface="+mn-cs"/>
        </a:defRPr>
      </a:lvl8pPr>
      <a:lvl9pPr marL="3886200" indent="-228600" algn="l" rtl="0" eaLnBrk="1" latinLnBrk="0" hangingPunct="1">
        <a:spcBef>
          <a:spcPct val="20000"/>
        </a:spcBef>
        <a:buChar char="•"/>
        <a:defRPr kumimoji="0" lang="tr-TR" sz="2000">
          <a:solidFill>
            <a:schemeClr val="tx1"/>
          </a:solidFill>
          <a:latin typeface="+mn-lt"/>
          <a:ea typeface="+mn-ea"/>
          <a:cs typeface="+mn-cs"/>
        </a:defRPr>
      </a:lvl9pPr>
      <a:extLst/>
    </p:bodyStyle>
    <p:otherStyle>
      <a:lvl1pPr marL="0" algn="l" rtl="0" eaLnBrk="1" latinLnBrk="0" hangingPunct="1">
        <a:defRPr kumimoji="0" lang="tr-TR">
          <a:solidFill>
            <a:schemeClr val="tx1"/>
          </a:solidFill>
          <a:latin typeface="+mn-lt"/>
          <a:ea typeface="+mn-ea"/>
          <a:cs typeface="+mn-cs"/>
        </a:defRPr>
      </a:lvl1pPr>
      <a:lvl2pPr marL="457200" algn="l" rtl="0" eaLnBrk="1" latinLnBrk="0" hangingPunct="1">
        <a:defRPr kumimoji="0" lang="tr-TR">
          <a:solidFill>
            <a:schemeClr val="tx1"/>
          </a:solidFill>
          <a:latin typeface="+mn-lt"/>
          <a:ea typeface="+mn-ea"/>
          <a:cs typeface="+mn-cs"/>
        </a:defRPr>
      </a:lvl2pPr>
      <a:lvl3pPr marL="914400" algn="l" rtl="0" eaLnBrk="1" latinLnBrk="0" hangingPunct="1">
        <a:defRPr kumimoji="0" lang="tr-TR">
          <a:solidFill>
            <a:schemeClr val="tx1"/>
          </a:solidFill>
          <a:latin typeface="+mn-lt"/>
          <a:ea typeface="+mn-ea"/>
          <a:cs typeface="+mn-cs"/>
        </a:defRPr>
      </a:lvl3pPr>
      <a:lvl4pPr marL="1371600" algn="l" rtl="0" eaLnBrk="1" latinLnBrk="0" hangingPunct="1">
        <a:defRPr kumimoji="0" lang="tr-TR">
          <a:solidFill>
            <a:schemeClr val="tx1"/>
          </a:solidFill>
          <a:latin typeface="+mn-lt"/>
          <a:ea typeface="+mn-ea"/>
          <a:cs typeface="+mn-cs"/>
        </a:defRPr>
      </a:lvl4pPr>
      <a:lvl5pPr marL="1828800" algn="l" rtl="0" eaLnBrk="1" latinLnBrk="0" hangingPunct="1">
        <a:defRPr kumimoji="0" lang="tr-TR">
          <a:solidFill>
            <a:schemeClr val="tx1"/>
          </a:solidFill>
          <a:latin typeface="+mn-lt"/>
          <a:ea typeface="+mn-ea"/>
          <a:cs typeface="+mn-cs"/>
        </a:defRPr>
      </a:lvl5pPr>
      <a:lvl6pPr marL="2286000" algn="l" rtl="0" eaLnBrk="1" latinLnBrk="0" hangingPunct="1">
        <a:defRPr kumimoji="0" lang="tr-TR">
          <a:solidFill>
            <a:schemeClr val="tx1"/>
          </a:solidFill>
          <a:latin typeface="+mn-lt"/>
          <a:ea typeface="+mn-ea"/>
          <a:cs typeface="+mn-cs"/>
        </a:defRPr>
      </a:lvl6pPr>
      <a:lvl7pPr marL="2743200" algn="l" rtl="0" eaLnBrk="1" latinLnBrk="0" hangingPunct="1">
        <a:defRPr kumimoji="0" lang="tr-TR">
          <a:solidFill>
            <a:schemeClr val="tx1"/>
          </a:solidFill>
          <a:latin typeface="+mn-lt"/>
          <a:ea typeface="+mn-ea"/>
          <a:cs typeface="+mn-cs"/>
        </a:defRPr>
      </a:lvl7pPr>
      <a:lvl8pPr marL="3200400" algn="l" rtl="0" eaLnBrk="1" latinLnBrk="0" hangingPunct="1">
        <a:defRPr kumimoji="0" lang="tr-TR">
          <a:solidFill>
            <a:schemeClr val="tx1"/>
          </a:solidFill>
          <a:latin typeface="+mn-lt"/>
          <a:ea typeface="+mn-ea"/>
          <a:cs typeface="+mn-cs"/>
        </a:defRPr>
      </a:lvl8pPr>
      <a:lvl9pPr marL="3657600" algn="l" rtl="0" eaLnBrk="1" latinLnBrk="0" hangingPunct="1">
        <a:defRPr kumimoji="0" lang="tr-TR">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0C84A2-23CF-44F5-B813-5187ED5C7D1C}" type="datetimeFigureOut">
              <a:rPr kumimoji="0" lang="tr-TR" sz="1200" smtClean="0">
                <a:solidFill>
                  <a:schemeClr val="tx2"/>
                </a:solidFill>
              </a:rPr>
              <a:pPr/>
              <a:t>23.11.2020</a:t>
            </a:fld>
            <a:endParaRPr kumimoji="0" lang="tr-TR" sz="1200">
              <a:solidFill>
                <a:schemeClr val="tx2"/>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lgn="ctr"/>
            <a:endParaRPr kumimoji="0" lang="tr-TR" sz="1200">
              <a:solidFill>
                <a:schemeClr val="tx2"/>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F99EC173-99AE-4773-AB25-02E469A13EAE}" type="slidenum">
              <a:rPr kumimoji="0" lang="tr-TR" sz="1200" smtClean="0">
                <a:solidFill>
                  <a:schemeClr val="tx2"/>
                </a:solidFill>
              </a:rPr>
              <a:pPr algn="r"/>
              <a:t>‹#›</a:t>
            </a:fld>
            <a:endParaRPr kumimoji="0" lang="tr-TR" sz="1200">
              <a:solidFill>
                <a:schemeClr val="tx2"/>
              </a:solidFill>
            </a:endParaRPr>
          </a:p>
        </p:txBody>
      </p:sp>
    </p:spTree>
    <p:extLst>
      <p:ext uri="{BB962C8B-B14F-4D97-AF65-F5344CB8AC3E}">
        <p14:creationId xmlns:p14="http://schemas.microsoft.com/office/powerpoint/2010/main" val="25943494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ransition>
    <p:fad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28601" y="3429000"/>
            <a:ext cx="8298485" cy="1066800"/>
          </a:xfrm>
          <a:solidFill>
            <a:schemeClr val="accent6"/>
          </a:solidFill>
        </p:spPr>
        <p:txBody>
          <a:bodyPr>
            <a:normAutofit/>
          </a:bodyPr>
          <a:lstStyle/>
          <a:p>
            <a:pPr algn="ctr"/>
            <a:r>
              <a:rPr lang="tr-TR" dirty="0" smtClean="0"/>
              <a:t>Gelişim ve öğrenmenin değerlendirilmesi</a:t>
            </a:r>
            <a:endParaRPr lang="tr-TR" dirty="0"/>
          </a:p>
        </p:txBody>
      </p:sp>
      <p:sp>
        <p:nvSpPr>
          <p:cNvPr id="17" name="Rectangle 16"/>
          <p:cNvSpPr>
            <a:spLocks noGrp="1"/>
          </p:cNvSpPr>
          <p:nvPr>
            <p:ph type="body" sz="quarter" idx="10"/>
          </p:nvPr>
        </p:nvSpPr>
        <p:spPr>
          <a:xfrm>
            <a:off x="683568" y="5133975"/>
            <a:ext cx="7836978" cy="1219200"/>
          </a:xfrm>
        </p:spPr>
        <p:txBody>
          <a:bodyPr/>
          <a:lstStyle/>
          <a:p>
            <a:pPr algn="l"/>
            <a:r>
              <a:rPr dirty="0" smtClean="0"/>
              <a:t>Prof</a:t>
            </a:r>
            <a:r>
              <a:rPr dirty="0" smtClean="0"/>
              <a:t>. </a:t>
            </a:r>
            <a:r>
              <a:rPr dirty="0" smtClean="0"/>
              <a:t>Dr. Nilüfer Kahraman					</a:t>
            </a:r>
          </a:p>
          <a:p>
            <a:pPr algn="l"/>
            <a:r>
              <a:rPr dirty="0" smtClean="0"/>
              <a:t>Gazi Eğitim Fakültesi</a:t>
            </a:r>
            <a:r>
              <a:rPr dirty="0"/>
              <a:t>	</a:t>
            </a:r>
            <a:r>
              <a:rPr dirty="0" smtClean="0"/>
              <a:t>				</a:t>
            </a:r>
            <a:endParaRPr dirty="0"/>
          </a:p>
          <a:p>
            <a:pPr algn="l"/>
            <a:endParaRPr lang="tr-TR" dirty="0" smtClean="0"/>
          </a:p>
          <a:p>
            <a:r>
              <a:rPr sz="1600" dirty="0" smtClean="0"/>
              <a:t>23.11.2020</a:t>
            </a:r>
            <a:endParaRPr sz="1600" dirty="0" smtClean="0"/>
          </a:p>
        </p:txBody>
      </p:sp>
      <p:pic>
        <p:nvPicPr>
          <p:cNvPr id="6" name="j0313970.jpg"/>
          <p:cNvPicPr>
            <a:picLocks noGrp="1" noChangeAspect="1"/>
          </p:cNvPicPr>
          <p:nvPr>
            <p:ph type="pic" sz="quarter" idx="11"/>
          </p:nvPr>
        </p:nvPicPr>
        <p:blipFill>
          <a:blip r:embed="rId3"/>
          <a:srcRect/>
          <a:stretch>
            <a:fillRect/>
          </a:stretch>
        </p:blipFill>
        <p:spPr>
          <a:xfrm>
            <a:off x="6096000" y="928670"/>
            <a:ext cx="2286000" cy="2286000"/>
          </a:xfr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282154"/>
          </a:xfrm>
          <a:prstGeom prst="rect">
            <a:avLst/>
          </a:prstGeom>
          <a:solidFill>
            <a:schemeClr val="accent6"/>
          </a:solidFill>
        </p:spPr>
        <p:txBody>
          <a:bodyPr anchorCtr="1">
            <a:noAutofit/>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defRPr/>
            </a:pPr>
            <a:endPar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2.</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D</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eğerlendirme türleri - Devam</a:t>
            </a:r>
          </a:p>
        </p:txBody>
      </p:sp>
      <p:sp>
        <p:nvSpPr>
          <p:cNvPr id="8" name="Rectangle 5"/>
          <p:cNvSpPr>
            <a:spLocks noChangeArrowheads="1"/>
          </p:cNvSpPr>
          <p:nvPr/>
        </p:nvSpPr>
        <p:spPr bwMode="auto">
          <a:xfrm>
            <a:off x="478617" y="1806489"/>
            <a:ext cx="8186766" cy="489364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285750" lvl="1" indent="-285750">
              <a:buFont typeface="Arial" panose="020B0604020202020204" pitchFamily="34" charset="0"/>
              <a:buChar char="•"/>
              <a:tabLst>
                <a:tab pos="228600" algn="l"/>
              </a:tabLst>
            </a:pPr>
            <a:r>
              <a:rPr lang="tr-TR" sz="2400" dirty="0"/>
              <a:t>Performans </a:t>
            </a:r>
            <a:r>
              <a:rPr lang="tr-TR" sz="2400" dirty="0" smtClean="0"/>
              <a:t>değerlendirme </a:t>
            </a:r>
          </a:p>
          <a:p>
            <a:pPr marL="457200" lvl="2">
              <a:tabLst>
                <a:tab pos="228600" algn="l"/>
              </a:tabLst>
            </a:pPr>
            <a:r>
              <a:rPr lang="tr-TR" dirty="0" smtClean="0"/>
              <a:t>çocukların </a:t>
            </a:r>
            <a:r>
              <a:rPr lang="tr-TR" dirty="0"/>
              <a:t>öğrenmelerini performansları üzerinden ve bir süreç olarak izlemeye ve kaydetmeye elverişli bir değerlendirme aracıdır. Düz çizgi çizme, resim boyama gibi becerilerden, rapor yazma, problem çözme gibi karmaşık becerilere kadar birçok farklı becerinin değerlendirmesinde kullanılabilir. </a:t>
            </a:r>
            <a:endParaRPr lang="tr-TR" dirty="0" smtClean="0"/>
          </a:p>
          <a:p>
            <a:pPr marL="457200" lvl="2">
              <a:tabLst>
                <a:tab pos="228600" algn="l"/>
              </a:tabLst>
            </a:pPr>
            <a:endParaRPr lang="tr-TR" sz="2400" dirty="0"/>
          </a:p>
          <a:p>
            <a:pPr marL="285750" lvl="1" indent="-285750">
              <a:buFont typeface="Arial" panose="020B0604020202020204" pitchFamily="34" charset="0"/>
              <a:buChar char="•"/>
              <a:tabLst>
                <a:tab pos="228600" algn="l"/>
              </a:tabLst>
            </a:pPr>
            <a:r>
              <a:rPr lang="tr-TR" sz="2400" dirty="0"/>
              <a:t>Portfolyo değerlendirme, </a:t>
            </a:r>
            <a:endParaRPr lang="tr-TR" sz="2400" dirty="0" smtClean="0"/>
          </a:p>
          <a:p>
            <a:pPr marL="457200" lvl="2">
              <a:tabLst>
                <a:tab pos="228600" algn="l"/>
              </a:tabLst>
            </a:pPr>
            <a:r>
              <a:rPr lang="tr-TR" dirty="0" smtClean="0"/>
              <a:t>çocuğun </a:t>
            </a:r>
            <a:r>
              <a:rPr lang="tr-TR" dirty="0"/>
              <a:t>gelişim veya değişiminin izlenmesine izin verecek şekilde önemli çalışma ve ürünlerini içeren bir dosya üzerinden yapılan bir değerlendirme türüdür. Amacına göre, birkaç saat gibi daha kısa veya bir akademik yıl gibi bir zaman süresini kapsayabilir. </a:t>
            </a:r>
            <a:endParaRPr lang="tr-TR" dirty="0" smtClean="0"/>
          </a:p>
          <a:p>
            <a:pPr marL="457200" lvl="2">
              <a:tabLst>
                <a:tab pos="228600" algn="l"/>
              </a:tabLst>
            </a:pPr>
            <a:endParaRPr lang="tr-TR" sz="2400" dirty="0"/>
          </a:p>
          <a:p>
            <a:pPr marL="342900" lvl="1" indent="-342900">
              <a:buFont typeface="Arial" panose="020B0604020202020204" pitchFamily="34" charset="0"/>
              <a:buChar char="•"/>
              <a:tabLst>
                <a:tab pos="228600" algn="l"/>
              </a:tabLst>
            </a:pPr>
            <a:r>
              <a:rPr lang="tr-TR" sz="2400" dirty="0"/>
              <a:t>S</a:t>
            </a:r>
            <a:r>
              <a:rPr lang="tr-TR" sz="2400" dirty="0" smtClean="0"/>
              <a:t>ınıf </a:t>
            </a:r>
            <a:r>
              <a:rPr lang="tr-TR" sz="2400" dirty="0"/>
              <a:t>içi </a:t>
            </a:r>
            <a:r>
              <a:rPr lang="tr-TR" sz="2400" dirty="0" smtClean="0"/>
              <a:t>değerlendirmelerin, </a:t>
            </a:r>
            <a:r>
              <a:rPr lang="tr-TR" sz="2400" dirty="0"/>
              <a:t>öğretim programlarını </a:t>
            </a:r>
            <a:r>
              <a:rPr lang="tr-TR" sz="2400" dirty="0" smtClean="0"/>
              <a:t>çocukların </a:t>
            </a:r>
            <a:r>
              <a:rPr lang="tr-TR" sz="2400" dirty="0"/>
              <a:t>gereksinim ve ilgileri yönünde geliştirmeye </a:t>
            </a:r>
            <a:r>
              <a:rPr lang="tr-TR" sz="2400" dirty="0" smtClean="0"/>
              <a:t>yardım etmesi beklenmektedir.</a:t>
            </a:r>
            <a:endParaRPr lang="tr-TR" sz="2400" dirty="0"/>
          </a:p>
        </p:txBody>
      </p:sp>
    </p:spTree>
    <p:extLst>
      <p:ext uri="{BB962C8B-B14F-4D97-AF65-F5344CB8AC3E}">
        <p14:creationId xmlns:p14="http://schemas.microsoft.com/office/powerpoint/2010/main" val="197185375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138138"/>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3.1. </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İ</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zlenmesi önerilen temel gelişim ve öğrenme alanları</a:t>
            </a:r>
          </a:p>
        </p:txBody>
      </p:sp>
      <p:graphicFrame>
        <p:nvGraphicFramePr>
          <p:cNvPr id="2" name="Table 1"/>
          <p:cNvGraphicFramePr>
            <a:graphicFrameLocks noGrp="1"/>
          </p:cNvGraphicFramePr>
          <p:nvPr>
            <p:extLst>
              <p:ext uri="{D42A27DB-BD31-4B8C-83A1-F6EECF244321}">
                <p14:modId xmlns:p14="http://schemas.microsoft.com/office/powerpoint/2010/main" val="1550708717"/>
              </p:ext>
            </p:extLst>
          </p:nvPr>
        </p:nvGraphicFramePr>
        <p:xfrm>
          <a:off x="683568" y="2439022"/>
          <a:ext cx="8147247" cy="3432382"/>
        </p:xfrm>
        <a:graphic>
          <a:graphicData uri="http://schemas.openxmlformats.org/drawingml/2006/table">
            <a:tbl>
              <a:tblPr>
                <a:tableStyleId>{5C22544A-7EE6-4342-B048-85BDC9FD1C3A}</a:tableStyleId>
              </a:tblPr>
              <a:tblGrid>
                <a:gridCol w="6617446">
                  <a:extLst>
                    <a:ext uri="{9D8B030D-6E8A-4147-A177-3AD203B41FA5}">
                      <a16:colId xmlns:a16="http://schemas.microsoft.com/office/drawing/2014/main" val="915584667"/>
                    </a:ext>
                  </a:extLst>
                </a:gridCol>
                <a:gridCol w="729813">
                  <a:extLst>
                    <a:ext uri="{9D8B030D-6E8A-4147-A177-3AD203B41FA5}">
                      <a16:colId xmlns:a16="http://schemas.microsoft.com/office/drawing/2014/main" val="2655188790"/>
                    </a:ext>
                  </a:extLst>
                </a:gridCol>
                <a:gridCol w="799988">
                  <a:extLst>
                    <a:ext uri="{9D8B030D-6E8A-4147-A177-3AD203B41FA5}">
                      <a16:colId xmlns:a16="http://schemas.microsoft.com/office/drawing/2014/main" val="1069268741"/>
                    </a:ext>
                  </a:extLst>
                </a:gridCol>
              </a:tblGrid>
              <a:tr h="744083">
                <a:tc>
                  <a:txBody>
                    <a:bodyPr/>
                    <a:lstStyle/>
                    <a:p>
                      <a:pPr>
                        <a:lnSpc>
                          <a:spcPct val="115000"/>
                        </a:lnSpc>
                        <a:spcAft>
                          <a:spcPts val="1000"/>
                        </a:spcAft>
                      </a:pPr>
                      <a:r>
                        <a:rPr lang="tr-TR" sz="2000">
                          <a:effectLst/>
                        </a:rPr>
                        <a:t>KAZANIMLAR VE GÖSTERGELERİ</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Evet</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Hayır</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5605906"/>
                  </a:ext>
                </a:extLst>
              </a:tr>
              <a:tr h="1200133">
                <a:tc>
                  <a:txBody>
                    <a:bodyPr/>
                    <a:lstStyle/>
                    <a:p>
                      <a:pPr>
                        <a:lnSpc>
                          <a:spcPct val="115000"/>
                        </a:lnSpc>
                        <a:spcAft>
                          <a:spcPts val="1000"/>
                        </a:spcAft>
                      </a:pPr>
                      <a:r>
                        <a:rPr lang="tr-TR" sz="2000" dirty="0">
                          <a:effectLst/>
                        </a:rPr>
                        <a:t>Kazanım 1. Nesne/durum/olaya dikkatini verir. </a:t>
                      </a:r>
                    </a:p>
                    <a:p>
                      <a:pPr>
                        <a:lnSpc>
                          <a:spcPct val="115000"/>
                        </a:lnSpc>
                        <a:spcAft>
                          <a:spcPts val="1000"/>
                        </a:spcAft>
                      </a:pPr>
                      <a:r>
                        <a:rPr lang="tr-TR" sz="2000" dirty="0">
                          <a:effectLst/>
                        </a:rPr>
                        <a:t>Göstergeleri:</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40745709"/>
                  </a:ext>
                </a:extLst>
              </a:tr>
              <a:tr h="744083">
                <a:tc>
                  <a:txBody>
                    <a:bodyPr/>
                    <a:lstStyle/>
                    <a:p>
                      <a:pPr>
                        <a:lnSpc>
                          <a:spcPct val="115000"/>
                        </a:lnSpc>
                        <a:spcAft>
                          <a:spcPts val="1000"/>
                        </a:spcAft>
                      </a:pPr>
                      <a:r>
                        <a:rPr lang="tr-TR" sz="2000">
                          <a:effectLst/>
                        </a:rPr>
                        <a:t>Dikkat edilmesi gereken nesne/durum/olaya odaklanır.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929289"/>
                  </a:ext>
                </a:extLst>
              </a:tr>
              <a:tr h="744083">
                <a:tc>
                  <a:txBody>
                    <a:bodyPr/>
                    <a:lstStyle/>
                    <a:p>
                      <a:pPr>
                        <a:lnSpc>
                          <a:spcPct val="115000"/>
                        </a:lnSpc>
                        <a:spcAft>
                          <a:spcPts val="1000"/>
                        </a:spcAft>
                      </a:pPr>
                      <a:r>
                        <a:rPr lang="tr-TR" sz="2000">
                          <a:effectLst/>
                        </a:rPr>
                        <a:t>Dikkatini çeken nesne/durum/olaya yönelik sorular sorar.</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dirty="0">
                          <a:effectLst/>
                        </a:rPr>
                        <a:t>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743480"/>
                  </a:ext>
                </a:extLst>
              </a:tr>
            </a:tbl>
          </a:graphicData>
        </a:graphic>
      </p:graphicFrame>
      <p:sp>
        <p:nvSpPr>
          <p:cNvPr id="3" name="Rectangle 1"/>
          <p:cNvSpPr>
            <a:spLocks noChangeArrowheads="1"/>
          </p:cNvSpPr>
          <p:nvPr/>
        </p:nvSpPr>
        <p:spPr bwMode="auto">
          <a:xfrm>
            <a:off x="457200" y="1430912"/>
            <a:ext cx="5554960" cy="9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
                <a:ln>
                  <a:noFill/>
                </a:ln>
                <a:solidFill>
                  <a:schemeClr val="tx1"/>
                </a:solidFill>
                <a:effectLst/>
                <a:latin typeface="Cambria" panose="02040503050406030204" pitchFamily="18" charset="0"/>
              </a:rPr>
              <a:t>Bilişsel gelişim alanı</a:t>
            </a:r>
            <a:endParaRPr kumimoji="0" lang="tr-TR" altLang="tr-TR" sz="2800" b="1"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2952034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138138"/>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3.2. </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İ</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zlenmesi önerilen temel gelişim ve öğrenme alanları - dvm</a:t>
            </a:r>
          </a:p>
        </p:txBody>
      </p:sp>
      <p:sp>
        <p:nvSpPr>
          <p:cNvPr id="3" name="Rectangle 1"/>
          <p:cNvSpPr>
            <a:spLocks noChangeArrowheads="1"/>
          </p:cNvSpPr>
          <p:nvPr/>
        </p:nvSpPr>
        <p:spPr bwMode="auto">
          <a:xfrm>
            <a:off x="457200" y="1430912"/>
            <a:ext cx="5554960" cy="9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
                <a:ln>
                  <a:noFill/>
                </a:ln>
                <a:solidFill>
                  <a:schemeClr val="tx1"/>
                </a:solidFill>
                <a:effectLst/>
                <a:latin typeface="Cambria" panose="02040503050406030204" pitchFamily="18" charset="0"/>
              </a:rPr>
              <a:t>Dil gelişim alanı</a:t>
            </a:r>
            <a:endParaRPr kumimoji="0" lang="tr-TR" altLang="tr-TR" sz="2800" b="1"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03442434"/>
              </p:ext>
            </p:extLst>
          </p:nvPr>
        </p:nvGraphicFramePr>
        <p:xfrm>
          <a:off x="457200" y="2204864"/>
          <a:ext cx="7197103" cy="2736306"/>
        </p:xfrm>
        <a:graphic>
          <a:graphicData uri="http://schemas.openxmlformats.org/drawingml/2006/table">
            <a:tbl>
              <a:tblPr>
                <a:tableStyleId>{5C22544A-7EE6-4342-B048-85BDC9FD1C3A}</a:tableStyleId>
              </a:tblPr>
              <a:tblGrid>
                <a:gridCol w="5845710">
                  <a:extLst>
                    <a:ext uri="{9D8B030D-6E8A-4147-A177-3AD203B41FA5}">
                      <a16:colId xmlns:a16="http://schemas.microsoft.com/office/drawing/2014/main" val="3078338771"/>
                    </a:ext>
                  </a:extLst>
                </a:gridCol>
                <a:gridCol w="644701">
                  <a:extLst>
                    <a:ext uri="{9D8B030D-6E8A-4147-A177-3AD203B41FA5}">
                      <a16:colId xmlns:a16="http://schemas.microsoft.com/office/drawing/2014/main" val="2921761465"/>
                    </a:ext>
                  </a:extLst>
                </a:gridCol>
                <a:gridCol w="706692">
                  <a:extLst>
                    <a:ext uri="{9D8B030D-6E8A-4147-A177-3AD203B41FA5}">
                      <a16:colId xmlns:a16="http://schemas.microsoft.com/office/drawing/2014/main" val="2621361138"/>
                    </a:ext>
                  </a:extLst>
                </a:gridCol>
              </a:tblGrid>
              <a:tr h="1587098">
                <a:tc>
                  <a:txBody>
                    <a:bodyPr/>
                    <a:lstStyle/>
                    <a:p>
                      <a:pPr>
                        <a:lnSpc>
                          <a:spcPct val="115000"/>
                        </a:lnSpc>
                        <a:spcAft>
                          <a:spcPts val="1000"/>
                        </a:spcAft>
                      </a:pPr>
                      <a:r>
                        <a:rPr lang="tr-TR" sz="2000">
                          <a:effectLst/>
                        </a:rPr>
                        <a:t>Kazanım 3. Söz dizimi kurallarına göre cümle kurar. </a:t>
                      </a:r>
                    </a:p>
                    <a:p>
                      <a:pPr>
                        <a:lnSpc>
                          <a:spcPct val="115000"/>
                        </a:lnSpc>
                        <a:spcAft>
                          <a:spcPts val="1000"/>
                        </a:spcAft>
                      </a:pPr>
                      <a:r>
                        <a:rPr lang="tr-TR" sz="2000">
                          <a:effectLst/>
                        </a:rPr>
                        <a:t>Göstergeleri: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dirty="0">
                          <a:effectLst/>
                        </a:rPr>
                        <a:t> </a:t>
                      </a:r>
                      <a:r>
                        <a:rPr lang="tr-TR" sz="2000" dirty="0" smtClean="0">
                          <a:effectLst/>
                        </a:rPr>
                        <a:t>Evet</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dirty="0" smtClean="0">
                          <a:effectLst/>
                        </a:rPr>
                        <a:t>Hayır</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78485473"/>
                  </a:ext>
                </a:extLst>
              </a:tr>
              <a:tr h="574604">
                <a:tc>
                  <a:txBody>
                    <a:bodyPr/>
                    <a:lstStyle/>
                    <a:p>
                      <a:pPr>
                        <a:lnSpc>
                          <a:spcPct val="115000"/>
                        </a:lnSpc>
                        <a:spcAft>
                          <a:spcPts val="1000"/>
                        </a:spcAft>
                      </a:pPr>
                      <a:r>
                        <a:rPr lang="tr-TR" sz="2000">
                          <a:effectLst/>
                        </a:rPr>
                        <a:t>Düz cümle kurar.</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49751094"/>
                  </a:ext>
                </a:extLst>
              </a:tr>
              <a:tr h="574604">
                <a:tc>
                  <a:txBody>
                    <a:bodyPr/>
                    <a:lstStyle/>
                    <a:p>
                      <a:pPr>
                        <a:lnSpc>
                          <a:spcPct val="115000"/>
                        </a:lnSpc>
                        <a:spcAft>
                          <a:spcPts val="1000"/>
                        </a:spcAft>
                      </a:pPr>
                      <a:r>
                        <a:rPr lang="tr-TR" sz="2000">
                          <a:effectLst/>
                        </a:rPr>
                        <a:t>Olumsuz cümle kurar.</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a:effectLst/>
                        </a:rPr>
                        <a:t> </a:t>
                      </a:r>
                      <a:endParaRPr lang="tr-TR"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2000" dirty="0">
                          <a:effectLst/>
                        </a:rPr>
                        <a:t> </a:t>
                      </a:r>
                      <a:endParaRPr lang="tr-TR"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10359741"/>
                  </a:ext>
                </a:extLst>
              </a:tr>
            </a:tbl>
          </a:graphicData>
        </a:graphic>
      </p:graphicFrame>
    </p:spTree>
    <p:extLst>
      <p:ext uri="{BB962C8B-B14F-4D97-AF65-F5344CB8AC3E}">
        <p14:creationId xmlns:p14="http://schemas.microsoft.com/office/powerpoint/2010/main" val="93194033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138138"/>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3.3. </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İ</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zlenmesi önerilen temel gelişim ve öğrenme alanları - dvm</a:t>
            </a:r>
          </a:p>
        </p:txBody>
      </p:sp>
      <p:sp>
        <p:nvSpPr>
          <p:cNvPr id="3" name="Rectangle 1"/>
          <p:cNvSpPr>
            <a:spLocks noChangeArrowheads="1"/>
          </p:cNvSpPr>
          <p:nvPr/>
        </p:nvSpPr>
        <p:spPr bwMode="auto">
          <a:xfrm>
            <a:off x="457200" y="1430912"/>
            <a:ext cx="5554960" cy="9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
                <a:ln>
                  <a:noFill/>
                </a:ln>
                <a:solidFill>
                  <a:schemeClr val="tx1"/>
                </a:solidFill>
                <a:effectLst/>
                <a:latin typeface="Cambria" panose="02040503050406030204" pitchFamily="18" charset="0"/>
              </a:rPr>
              <a:t>Sosyal ve duygusal gelişim alanı</a:t>
            </a:r>
            <a:endParaRPr kumimoji="0" lang="tr-TR" altLang="tr-TR" sz="2800" b="1"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351425836"/>
              </p:ext>
            </p:extLst>
          </p:nvPr>
        </p:nvGraphicFramePr>
        <p:xfrm>
          <a:off x="611560" y="2390893"/>
          <a:ext cx="7920880" cy="1388872"/>
        </p:xfrm>
        <a:graphic>
          <a:graphicData uri="http://schemas.openxmlformats.org/drawingml/2006/table">
            <a:tbl>
              <a:tblPr>
                <a:tableStyleId>{5C22544A-7EE6-4342-B048-85BDC9FD1C3A}</a:tableStyleId>
              </a:tblPr>
              <a:tblGrid>
                <a:gridCol w="6433523">
                  <a:extLst>
                    <a:ext uri="{9D8B030D-6E8A-4147-A177-3AD203B41FA5}">
                      <a16:colId xmlns:a16="http://schemas.microsoft.com/office/drawing/2014/main" val="1779668481"/>
                    </a:ext>
                  </a:extLst>
                </a:gridCol>
                <a:gridCol w="709039">
                  <a:extLst>
                    <a:ext uri="{9D8B030D-6E8A-4147-A177-3AD203B41FA5}">
                      <a16:colId xmlns:a16="http://schemas.microsoft.com/office/drawing/2014/main" val="2683395989"/>
                    </a:ext>
                  </a:extLst>
                </a:gridCol>
                <a:gridCol w="778318">
                  <a:extLst>
                    <a:ext uri="{9D8B030D-6E8A-4147-A177-3AD203B41FA5}">
                      <a16:colId xmlns:a16="http://schemas.microsoft.com/office/drawing/2014/main" val="2753697067"/>
                    </a:ext>
                  </a:extLst>
                </a:gridCol>
              </a:tblGrid>
              <a:tr h="533400">
                <a:tc>
                  <a:txBody>
                    <a:bodyPr/>
                    <a:lstStyle/>
                    <a:p>
                      <a:pPr>
                        <a:lnSpc>
                          <a:spcPct val="115000"/>
                        </a:lnSpc>
                        <a:spcAft>
                          <a:spcPts val="1000"/>
                        </a:spcAft>
                      </a:pPr>
                      <a:r>
                        <a:rPr lang="tr-TR" sz="1800">
                          <a:effectLst/>
                        </a:rPr>
                        <a:t>Kazanım 5. Bir olay ya da durumla ilgili olumlu/olumsuz duygularını uygun yollarla gösterir. </a:t>
                      </a:r>
                    </a:p>
                    <a:p>
                      <a:pPr>
                        <a:lnSpc>
                          <a:spcPct val="115000"/>
                        </a:lnSpc>
                        <a:spcAft>
                          <a:spcPts val="1000"/>
                        </a:spcAft>
                      </a:pPr>
                      <a:r>
                        <a:rPr lang="tr-TR" sz="1800">
                          <a:effectLst/>
                        </a:rPr>
                        <a:t>Göstergeleri:</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r>
                        <a:rPr lang="tr-TR" sz="1800" dirty="0" smtClean="0">
                          <a:effectLst/>
                        </a:rPr>
                        <a:t>Evet</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smtClean="0">
                          <a:effectLst/>
                        </a:rPr>
                        <a:t>Hayır</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2576239"/>
                  </a:ext>
                </a:extLst>
              </a:tr>
              <a:tr h="165100">
                <a:tc>
                  <a:txBody>
                    <a:bodyPr/>
                    <a:lstStyle/>
                    <a:p>
                      <a:pPr>
                        <a:lnSpc>
                          <a:spcPct val="115000"/>
                        </a:lnSpc>
                        <a:spcAft>
                          <a:spcPts val="1000"/>
                        </a:spcAft>
                      </a:pPr>
                      <a:r>
                        <a:rPr lang="tr-TR" sz="1800">
                          <a:effectLst/>
                        </a:rPr>
                        <a:t>Olumlu/olumsuz duygularını sözel ifadeler kullanarak açıklar.</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97752527"/>
                  </a:ext>
                </a:extLst>
              </a:tr>
            </a:tbl>
          </a:graphicData>
        </a:graphic>
      </p:graphicFrame>
      <p:sp>
        <p:nvSpPr>
          <p:cNvPr id="7" name="Rectangle 1"/>
          <p:cNvSpPr>
            <a:spLocks noChangeArrowheads="1"/>
          </p:cNvSpPr>
          <p:nvPr/>
        </p:nvSpPr>
        <p:spPr bwMode="auto">
          <a:xfrm>
            <a:off x="422242" y="3933056"/>
            <a:ext cx="5554960" cy="9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
                <a:ln>
                  <a:noFill/>
                </a:ln>
                <a:solidFill>
                  <a:schemeClr val="tx1"/>
                </a:solidFill>
                <a:effectLst/>
                <a:latin typeface="Cambria" panose="02040503050406030204" pitchFamily="18" charset="0"/>
              </a:rPr>
              <a:t>Motor gelişim alanı</a:t>
            </a:r>
            <a:endParaRPr kumimoji="0" lang="tr-TR" altLang="tr-TR" sz="2800" b="1"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58968562"/>
              </p:ext>
            </p:extLst>
          </p:nvPr>
        </p:nvGraphicFramePr>
        <p:xfrm>
          <a:off x="616758" y="4757882"/>
          <a:ext cx="7915682" cy="1388872"/>
        </p:xfrm>
        <a:graphic>
          <a:graphicData uri="http://schemas.openxmlformats.org/drawingml/2006/table">
            <a:tbl>
              <a:tblPr>
                <a:tableStyleId>{5C22544A-7EE6-4342-B048-85BDC9FD1C3A}</a:tableStyleId>
              </a:tblPr>
              <a:tblGrid>
                <a:gridCol w="6431065">
                  <a:extLst>
                    <a:ext uri="{9D8B030D-6E8A-4147-A177-3AD203B41FA5}">
                      <a16:colId xmlns:a16="http://schemas.microsoft.com/office/drawing/2014/main" val="2031070939"/>
                    </a:ext>
                  </a:extLst>
                </a:gridCol>
                <a:gridCol w="707366">
                  <a:extLst>
                    <a:ext uri="{9D8B030D-6E8A-4147-A177-3AD203B41FA5}">
                      <a16:colId xmlns:a16="http://schemas.microsoft.com/office/drawing/2014/main" val="1302301310"/>
                    </a:ext>
                  </a:extLst>
                </a:gridCol>
                <a:gridCol w="777251">
                  <a:extLst>
                    <a:ext uri="{9D8B030D-6E8A-4147-A177-3AD203B41FA5}">
                      <a16:colId xmlns:a16="http://schemas.microsoft.com/office/drawing/2014/main" val="2642277396"/>
                    </a:ext>
                  </a:extLst>
                </a:gridCol>
              </a:tblGrid>
              <a:tr h="342900">
                <a:tc>
                  <a:txBody>
                    <a:bodyPr/>
                    <a:lstStyle/>
                    <a:p>
                      <a:pPr>
                        <a:lnSpc>
                          <a:spcPct val="115000"/>
                        </a:lnSpc>
                        <a:spcAft>
                          <a:spcPts val="1000"/>
                        </a:spcAft>
                      </a:pPr>
                      <a:r>
                        <a:rPr lang="tr-TR" sz="1800">
                          <a:effectLst/>
                        </a:rPr>
                        <a:t>Kazanım 1. Yer değiştirme hareketleri yapar. </a:t>
                      </a:r>
                    </a:p>
                    <a:p>
                      <a:pPr>
                        <a:lnSpc>
                          <a:spcPct val="115000"/>
                        </a:lnSpc>
                        <a:spcAft>
                          <a:spcPts val="1000"/>
                        </a:spcAft>
                      </a:pPr>
                      <a:r>
                        <a:rPr lang="tr-TR" sz="1800">
                          <a:effectLst/>
                        </a:rPr>
                        <a:t>Göstergeleri:</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r>
                        <a:rPr lang="tr-TR" sz="1800" dirty="0" smtClean="0">
                          <a:effectLst/>
                        </a:rPr>
                        <a:t>Evet</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smtClean="0">
                          <a:effectLst/>
                        </a:rPr>
                        <a:t>Hayır</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60062330"/>
                  </a:ext>
                </a:extLst>
              </a:tr>
              <a:tr h="177800">
                <a:tc>
                  <a:txBody>
                    <a:bodyPr/>
                    <a:lstStyle/>
                    <a:p>
                      <a:pPr>
                        <a:lnSpc>
                          <a:spcPct val="115000"/>
                        </a:lnSpc>
                        <a:spcAft>
                          <a:spcPts val="1000"/>
                        </a:spcAft>
                      </a:pPr>
                      <a:r>
                        <a:rPr lang="tr-TR" sz="1800">
                          <a:effectLst/>
                        </a:rPr>
                        <a:t>Isınma ve soğuma hareketlerini bir rehber eşliğinde yapar.</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7793462"/>
                  </a:ext>
                </a:extLst>
              </a:tr>
              <a:tr h="165100">
                <a:tc>
                  <a:txBody>
                    <a:bodyPr/>
                    <a:lstStyle/>
                    <a:p>
                      <a:pPr>
                        <a:lnSpc>
                          <a:spcPct val="115000"/>
                        </a:lnSpc>
                        <a:spcAft>
                          <a:spcPts val="1000"/>
                        </a:spcAft>
                      </a:pPr>
                      <a:r>
                        <a:rPr lang="tr-TR" sz="1800">
                          <a:effectLst/>
                        </a:rPr>
                        <a:t>Yönergeler doğrultusunda yürür.</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53876146"/>
                  </a:ext>
                </a:extLst>
              </a:tr>
            </a:tbl>
          </a:graphicData>
        </a:graphic>
      </p:graphicFrame>
    </p:spTree>
    <p:extLst>
      <p:ext uri="{BB962C8B-B14F-4D97-AF65-F5344CB8AC3E}">
        <p14:creationId xmlns:p14="http://schemas.microsoft.com/office/powerpoint/2010/main" val="17351135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138138"/>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3.4. </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İ</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zlenmesi önerilen temel gelişim ve öğrenme alanları - dvm</a:t>
            </a:r>
          </a:p>
        </p:txBody>
      </p:sp>
      <p:sp>
        <p:nvSpPr>
          <p:cNvPr id="3" name="Rectangle 1"/>
          <p:cNvSpPr>
            <a:spLocks noChangeArrowheads="1"/>
          </p:cNvSpPr>
          <p:nvPr/>
        </p:nvSpPr>
        <p:spPr bwMode="auto">
          <a:xfrm>
            <a:off x="457200" y="1430912"/>
            <a:ext cx="5554960" cy="98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2696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bmk="">
                <a:ln>
                  <a:noFill/>
                </a:ln>
                <a:solidFill>
                  <a:schemeClr val="tx1"/>
                </a:solidFill>
                <a:effectLst/>
                <a:latin typeface="Cambria" panose="02040503050406030204" pitchFamily="18" charset="0"/>
              </a:rPr>
              <a:t>Özbakım becerileri</a:t>
            </a:r>
            <a:endParaRPr kumimoji="0" lang="tr-TR" altLang="tr-TR" sz="2800" b="1" i="0" u="none" strike="noStrike" cap="none" normalizeH="0" baseline="0" dirty="0" smtClean="0">
              <a:ln>
                <a:noFill/>
              </a:ln>
              <a:solidFill>
                <a:schemeClr val="tx1"/>
              </a:solidFill>
              <a:effectLst/>
              <a:latin typeface="Cambria" panose="0204050305040603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66657966"/>
              </p:ext>
            </p:extLst>
          </p:nvPr>
        </p:nvGraphicFramePr>
        <p:xfrm>
          <a:off x="457200" y="2276872"/>
          <a:ext cx="8229600" cy="1388872"/>
        </p:xfrm>
        <a:graphic>
          <a:graphicData uri="http://schemas.openxmlformats.org/drawingml/2006/table">
            <a:tbl>
              <a:tblPr>
                <a:tableStyleId>{5C22544A-7EE6-4342-B048-85BDC9FD1C3A}</a:tableStyleId>
              </a:tblPr>
              <a:tblGrid>
                <a:gridCol w="6684336">
                  <a:extLst>
                    <a:ext uri="{9D8B030D-6E8A-4147-A177-3AD203B41FA5}">
                      <a16:colId xmlns:a16="http://schemas.microsoft.com/office/drawing/2014/main" val="4023398287"/>
                    </a:ext>
                  </a:extLst>
                </a:gridCol>
                <a:gridCol w="737190">
                  <a:extLst>
                    <a:ext uri="{9D8B030D-6E8A-4147-A177-3AD203B41FA5}">
                      <a16:colId xmlns:a16="http://schemas.microsoft.com/office/drawing/2014/main" val="3847484552"/>
                    </a:ext>
                  </a:extLst>
                </a:gridCol>
                <a:gridCol w="808074">
                  <a:extLst>
                    <a:ext uri="{9D8B030D-6E8A-4147-A177-3AD203B41FA5}">
                      <a16:colId xmlns:a16="http://schemas.microsoft.com/office/drawing/2014/main" val="2459192358"/>
                    </a:ext>
                  </a:extLst>
                </a:gridCol>
              </a:tblGrid>
              <a:tr h="656271">
                <a:tc>
                  <a:txBody>
                    <a:bodyPr/>
                    <a:lstStyle/>
                    <a:p>
                      <a:pPr>
                        <a:lnSpc>
                          <a:spcPct val="115000"/>
                        </a:lnSpc>
                        <a:spcAft>
                          <a:spcPts val="1000"/>
                        </a:spcAft>
                      </a:pPr>
                      <a:r>
                        <a:rPr lang="tr-TR" sz="1800">
                          <a:effectLst/>
                        </a:rPr>
                        <a:t>Kazanım 3. Yaşam alanlarında gerekli düzenlemeler yapar. </a:t>
                      </a:r>
                    </a:p>
                    <a:p>
                      <a:pPr>
                        <a:lnSpc>
                          <a:spcPct val="115000"/>
                        </a:lnSpc>
                        <a:spcAft>
                          <a:spcPts val="1000"/>
                        </a:spcAft>
                      </a:pPr>
                      <a:r>
                        <a:rPr lang="tr-TR" sz="1800">
                          <a:effectLst/>
                        </a:rPr>
                        <a:t>Göstergeleri:</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r>
                        <a:rPr lang="tr-TR" sz="1800" dirty="0" smtClean="0">
                          <a:effectLst/>
                        </a:rPr>
                        <a:t>Evet</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r>
                        <a:rPr lang="tr-TR" sz="1800" dirty="0" smtClean="0">
                          <a:effectLst/>
                        </a:rPr>
                        <a:t>Hayır</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26455857"/>
                  </a:ext>
                </a:extLst>
              </a:tr>
              <a:tr h="237601">
                <a:tc>
                  <a:txBody>
                    <a:bodyPr/>
                    <a:lstStyle/>
                    <a:p>
                      <a:pPr>
                        <a:lnSpc>
                          <a:spcPct val="115000"/>
                        </a:lnSpc>
                        <a:spcAft>
                          <a:spcPts val="1000"/>
                        </a:spcAft>
                      </a:pPr>
                      <a:r>
                        <a:rPr lang="tr-TR" sz="1800">
                          <a:effectLst/>
                        </a:rPr>
                        <a:t>Ev ve okuldaki eşyaları temiz ve özenle kullanır.</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032501"/>
                  </a:ext>
                </a:extLst>
              </a:tr>
              <a:tr h="237601">
                <a:tc>
                  <a:txBody>
                    <a:bodyPr/>
                    <a:lstStyle/>
                    <a:p>
                      <a:pPr>
                        <a:lnSpc>
                          <a:spcPct val="115000"/>
                        </a:lnSpc>
                        <a:spcAft>
                          <a:spcPts val="1000"/>
                        </a:spcAft>
                      </a:pPr>
                      <a:r>
                        <a:rPr lang="tr-TR" sz="1800">
                          <a:effectLst/>
                        </a:rPr>
                        <a:t>Ev ve okuldaki eşyaları toplar.</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tr-TR" sz="1800" dirty="0">
                          <a:effectLst/>
                        </a:rPr>
                        <a:t>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3870547"/>
                  </a:ext>
                </a:extLst>
              </a:tr>
            </a:tbl>
          </a:graphicData>
        </a:graphic>
      </p:graphicFrame>
    </p:spTree>
    <p:extLst>
      <p:ext uri="{BB962C8B-B14F-4D97-AF65-F5344CB8AC3E}">
        <p14:creationId xmlns:p14="http://schemas.microsoft.com/office/powerpoint/2010/main" val="83768333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531851"/>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4.Gelişim ve öğrenmenin değerlendirilmesinde kullanılbilecek performans görevleri</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89690" y="1760322"/>
            <a:ext cx="8186766" cy="378565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285750" indent="-285750">
              <a:buFont typeface="Arial" panose="020B0604020202020204" pitchFamily="34" charset="0"/>
              <a:buChar char="•"/>
            </a:pPr>
            <a:r>
              <a:rPr lang="tr-TR" sz="2400" b="1" dirty="0"/>
              <a:t>Performans görevleri çocukların gerçek hayatta karşılaşabilecekleri problem durumlarını sunan üst düzey zihinsel becerilerinin (yorumlama) geliştirilmesini ve ölçülmesini amaçlayan etkinliklerdir. </a:t>
            </a:r>
          </a:p>
          <a:p>
            <a:pPr marL="285750" indent="-285750">
              <a:buFont typeface="Arial" panose="020B0604020202020204" pitchFamily="34" charset="0"/>
              <a:buChar char="•"/>
            </a:pPr>
            <a:r>
              <a:rPr lang="tr-TR" sz="2400" b="1" dirty="0" smtClean="0"/>
              <a:t>Çocukların </a:t>
            </a:r>
            <a:r>
              <a:rPr lang="tr-TR" sz="2400" b="1" dirty="0"/>
              <a:t>derste öğrendikleri bilgileri gerçek hayatta karşılaşabilecekleri problem durumlarında kullanmalarına imkân sağlayan performans görevleri çocukların ezber bilgiler yerine bu bilgileri kullanarak problem çözme, yorumlama, eleştirel düşünme gibi becerilerini geliştirmeyi hedefleyen etkinliklerdir (Kutlu, Doğan ve Karakaya, 2014). </a:t>
            </a:r>
            <a:endParaRPr lang="tr-TR" sz="2400" b="1" dirty="0" smtClean="0"/>
          </a:p>
        </p:txBody>
      </p:sp>
    </p:spTree>
    <p:extLst>
      <p:ext uri="{BB962C8B-B14F-4D97-AF65-F5344CB8AC3E}">
        <p14:creationId xmlns:p14="http://schemas.microsoft.com/office/powerpoint/2010/main" val="36607696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531851"/>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r>
              <a:rPr lang="tr-TR" sz="3200" b="1" kern="0" cap="all" smtClean="0">
                <a:effectLst>
                  <a:outerShdw blurRad="51000" dist="37000" dir="5400000" algn="tl" rotWithShape="0">
                    <a:srgbClr val="000000">
                      <a:alpha val="25000"/>
                    </a:srgbClr>
                  </a:outerShdw>
                </a:effectLst>
                <a:latin typeface="+mj-lt"/>
                <a:ea typeface="+mj-ea"/>
                <a:cs typeface="+mj-cs"/>
              </a:rPr>
              <a:t>4.Gelişim </a:t>
            </a:r>
            <a:r>
              <a:rPr lang="tr-TR" sz="3200" b="1" kern="0" cap="all" dirty="0" smtClean="0">
                <a:effectLst>
                  <a:outerShdw blurRad="51000" dist="37000" dir="5400000" algn="tl" rotWithShape="0">
                    <a:srgbClr val="000000">
                      <a:alpha val="25000"/>
                    </a:srgbClr>
                  </a:outerShdw>
                </a:effectLst>
                <a:latin typeface="+mj-lt"/>
                <a:ea typeface="+mj-ea"/>
                <a:cs typeface="+mj-cs"/>
              </a:rPr>
              <a:t>ve öğrenmenin değerlendirilmesinde kullanılbilecek performans görevleri - dvm</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500034" y="1991154"/>
            <a:ext cx="8186766" cy="489364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tr-TR" sz="2400" dirty="0" smtClean="0"/>
              <a:t>Performans </a:t>
            </a:r>
            <a:r>
              <a:rPr lang="tr-TR" sz="2400" dirty="0"/>
              <a:t>görevleri dört bölümden oluşmaktadır: </a:t>
            </a:r>
          </a:p>
          <a:p>
            <a:endParaRPr lang="tr-TR" sz="2400" dirty="0" smtClean="0"/>
          </a:p>
          <a:p>
            <a:r>
              <a:rPr lang="tr-TR" sz="2400" dirty="0"/>
              <a:t>	</a:t>
            </a:r>
            <a:r>
              <a:rPr lang="tr-TR" sz="2400" dirty="0" smtClean="0"/>
              <a:t>1</a:t>
            </a:r>
            <a:r>
              <a:rPr lang="tr-TR" sz="2400" dirty="0"/>
              <a:t>. Görevin hangi derse, konuya ve sınıf düzeyine ait </a:t>
            </a:r>
            <a:r>
              <a:rPr lang="tr-TR" sz="2400" dirty="0" smtClean="0"/>
              <a:t>	olduğunun </a:t>
            </a:r>
            <a:r>
              <a:rPr lang="tr-TR" sz="2400" dirty="0"/>
              <a:t>belirtildiği tanımlama bölümü, </a:t>
            </a:r>
          </a:p>
          <a:p>
            <a:endParaRPr lang="tr-TR" sz="2400" dirty="0" smtClean="0"/>
          </a:p>
          <a:p>
            <a:r>
              <a:rPr lang="tr-TR" sz="2400" dirty="0"/>
              <a:t>	</a:t>
            </a:r>
            <a:r>
              <a:rPr lang="tr-TR" sz="2400" dirty="0" smtClean="0"/>
              <a:t>2</a:t>
            </a:r>
            <a:r>
              <a:rPr lang="tr-TR" sz="2400" dirty="0"/>
              <a:t>. Problem durumunun açıklandığı görev bölümü</a:t>
            </a:r>
          </a:p>
          <a:p>
            <a:endParaRPr lang="tr-TR" sz="2400" dirty="0" smtClean="0"/>
          </a:p>
          <a:p>
            <a:r>
              <a:rPr lang="tr-TR" sz="2400" dirty="0"/>
              <a:t>	</a:t>
            </a:r>
            <a:r>
              <a:rPr lang="tr-TR" sz="2400" dirty="0" smtClean="0"/>
              <a:t>3</a:t>
            </a:r>
            <a:r>
              <a:rPr lang="tr-TR" sz="2400" dirty="0"/>
              <a:t>. Çocuğun görevi yaparken dikkat edeceği noktaların </a:t>
            </a:r>
            <a:r>
              <a:rPr lang="tr-TR" sz="2400" dirty="0" smtClean="0"/>
              <a:t>	belirtildiği </a:t>
            </a:r>
            <a:r>
              <a:rPr lang="tr-TR" sz="2400" dirty="0"/>
              <a:t>yönerge bölümü </a:t>
            </a:r>
          </a:p>
          <a:p>
            <a:endParaRPr lang="tr-TR" sz="2400" dirty="0" smtClean="0"/>
          </a:p>
          <a:p>
            <a:r>
              <a:rPr lang="tr-TR" sz="2400" dirty="0"/>
              <a:t>	</a:t>
            </a:r>
            <a:r>
              <a:rPr lang="tr-TR" sz="2400" dirty="0" smtClean="0"/>
              <a:t>4</a:t>
            </a:r>
            <a:r>
              <a:rPr lang="tr-TR" sz="2400" dirty="0"/>
              <a:t>.  Çalışmanın nasıl puanlanacağının belirtildiği puanlama </a:t>
            </a:r>
            <a:r>
              <a:rPr lang="tr-TR" sz="2400" dirty="0" smtClean="0"/>
              <a:t>	yöntemi </a:t>
            </a:r>
            <a:r>
              <a:rPr lang="tr-TR" sz="2400" dirty="0"/>
              <a:t>bölümü. </a:t>
            </a:r>
          </a:p>
          <a:p>
            <a:endParaRPr lang="tr-TR" sz="2400" dirty="0"/>
          </a:p>
        </p:txBody>
      </p:sp>
    </p:spTree>
    <p:extLst>
      <p:ext uri="{BB962C8B-B14F-4D97-AF65-F5344CB8AC3E}">
        <p14:creationId xmlns:p14="http://schemas.microsoft.com/office/powerpoint/2010/main" val="4105392584"/>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354163"/>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4.1. performans görevleri hazırlanırken </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502591" y="1700808"/>
            <a:ext cx="8186766" cy="501675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tr-TR" sz="3200" b="1" dirty="0"/>
              <a:t> </a:t>
            </a:r>
            <a:r>
              <a:rPr lang="tr-TR" sz="3200" b="1" dirty="0" smtClean="0"/>
              <a:t>  İyi </a:t>
            </a:r>
            <a:r>
              <a:rPr lang="tr-TR" sz="3200" b="1" dirty="0"/>
              <a:t>bir performans görevi hazırlanırken </a:t>
            </a:r>
            <a:endParaRPr lang="tr-TR" sz="3200" b="1" dirty="0" smtClean="0"/>
          </a:p>
          <a:p>
            <a:endParaRPr lang="tr-TR" sz="2400" dirty="0" smtClean="0"/>
          </a:p>
          <a:p>
            <a:pPr marL="342900" indent="-342900">
              <a:buFont typeface="Arial" panose="020B0604020202020204" pitchFamily="34" charset="0"/>
              <a:buChar char="•"/>
            </a:pPr>
            <a:r>
              <a:rPr lang="tr-TR" sz="2400" dirty="0" smtClean="0"/>
              <a:t>Performans </a:t>
            </a:r>
            <a:r>
              <a:rPr lang="tr-TR" sz="2400" dirty="0"/>
              <a:t>görevleri, çocukların üst düzey zihinsel becerilerini ortaya koyabilecekleri yapıda olmalıdır. Çocuğun yaratıcılığını, problem çözme becerilerini veya iletişim kurma becerilerini ortaya çıkaracak şekilde olması gerekmektedir. </a:t>
            </a:r>
            <a:endParaRPr lang="tr-TR" sz="2400" dirty="0" smtClean="0"/>
          </a:p>
          <a:p>
            <a:pPr marL="342900" lvl="0" indent="-342900" fontAlgn="base">
              <a:buFont typeface="Arial" panose="020B0604020202020204" pitchFamily="34" charset="0"/>
              <a:buChar char="•"/>
            </a:pPr>
            <a:endParaRPr lang="tr-TR" sz="2400" dirty="0"/>
          </a:p>
          <a:p>
            <a:pPr marL="342900" lvl="0" indent="-342900" fontAlgn="base">
              <a:buFont typeface="Arial" panose="020B0604020202020204" pitchFamily="34" charset="0"/>
              <a:buChar char="•"/>
            </a:pPr>
            <a:r>
              <a:rPr lang="tr-TR" sz="2400" dirty="0"/>
              <a:t>Performans görevi anlaşılır, ilgi çekici ve yazıldığı sınıf düzeyine uygun olmalıdır</a:t>
            </a:r>
            <a:r>
              <a:rPr lang="tr-TR" sz="2400" dirty="0" smtClean="0"/>
              <a:t>.</a:t>
            </a:r>
          </a:p>
          <a:p>
            <a:pPr marL="342900" lvl="0" indent="-342900" fontAlgn="base">
              <a:buFont typeface="Arial" panose="020B0604020202020204" pitchFamily="34" charset="0"/>
              <a:buChar char="•"/>
            </a:pPr>
            <a:endParaRPr lang="tr-TR" sz="2400" dirty="0"/>
          </a:p>
          <a:p>
            <a:pPr marL="342900" lvl="0" indent="-342900" fontAlgn="base">
              <a:buFont typeface="Arial" panose="020B0604020202020204" pitchFamily="34" charset="0"/>
              <a:buChar char="•"/>
            </a:pPr>
            <a:r>
              <a:rPr lang="tr-TR" sz="2400" dirty="0"/>
              <a:t>Performans görevinin yönergesi açık, net ve çocuğa çalışma hakkında rehberlik edecek nitelikte olmalıdır (Kutlu, Doğan ve Karakaya, 2014).  </a:t>
            </a:r>
          </a:p>
        </p:txBody>
      </p:sp>
    </p:spTree>
    <p:extLst>
      <p:ext uri="{BB962C8B-B14F-4D97-AF65-F5344CB8AC3E}">
        <p14:creationId xmlns:p14="http://schemas.microsoft.com/office/powerpoint/2010/main" val="81657839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354163"/>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4.2. performans görevlerinin katma değeri </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78617" y="1772816"/>
            <a:ext cx="8186766" cy="4801314"/>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342900" indent="-342900">
              <a:buFont typeface="Arial" panose="020B0604020202020204" pitchFamily="34" charset="0"/>
              <a:buChar char="•"/>
            </a:pPr>
            <a:r>
              <a:rPr lang="tr-TR" sz="2200" dirty="0"/>
              <a:t>Engeli olan çocuklar için performans ödevleri oldukça kullanışlı olabilir. </a:t>
            </a:r>
            <a:endParaRPr lang="tr-TR" sz="2200" dirty="0" smtClean="0"/>
          </a:p>
          <a:p>
            <a:pPr marL="342900" indent="-342900">
              <a:buFont typeface="Arial" panose="020B0604020202020204" pitchFamily="34" charset="0"/>
              <a:buChar char="•"/>
            </a:pPr>
            <a:endParaRPr lang="tr-TR" sz="2200" dirty="0" smtClean="0"/>
          </a:p>
          <a:p>
            <a:pPr marL="800100" lvl="1" indent="-342900">
              <a:buFont typeface="Arial" panose="020B0604020202020204" pitchFamily="34" charset="0"/>
              <a:buChar char="•"/>
            </a:pPr>
            <a:r>
              <a:rPr lang="tr-TR" sz="2000" dirty="0" smtClean="0"/>
              <a:t>Sınıf </a:t>
            </a:r>
            <a:r>
              <a:rPr lang="tr-TR" sz="2000" dirty="0"/>
              <a:t>ortamlarında çeşitli nedenlerle akademik sorunlarla karşılaşan  bu çocuklar üzerlerindeki etiket nedeniyle veya başka nedenlerle daha üst bilişsel çabaların içine sokulmayabilirler. </a:t>
            </a:r>
            <a:endParaRPr lang="tr-TR" sz="2000" dirty="0" smtClean="0"/>
          </a:p>
          <a:p>
            <a:pPr marL="800100" lvl="1" indent="-342900">
              <a:buFont typeface="Arial" panose="020B0604020202020204" pitchFamily="34" charset="0"/>
              <a:buChar char="•"/>
            </a:pPr>
            <a:endParaRPr lang="tr-TR" sz="2000" dirty="0" smtClean="0"/>
          </a:p>
          <a:p>
            <a:pPr marL="800100" lvl="1" indent="-342900">
              <a:buFont typeface="Arial" panose="020B0604020202020204" pitchFamily="34" charset="0"/>
              <a:buChar char="•"/>
            </a:pPr>
            <a:r>
              <a:rPr lang="tr-TR" sz="2000" dirty="0" smtClean="0"/>
              <a:t>Öncelikle </a:t>
            </a:r>
            <a:r>
              <a:rPr lang="tr-TR" sz="2000" dirty="0"/>
              <a:t>hatırlanması gereken bir husus; engelli tanımlamasının sadece zihinsel yetersizliğe işaret etmediğidir. Farklı özelliklere sahip olup olmadıklarına bakmaksızın, tüm çocukların öğrenme ve gelişimlerinin  değerlendirilmesine ve onlarla ilgili alınan eğitsel karaların bu değerlendirme sonuçlarına göre güncellenmesine gereksinimleri vardır. Çocukların özellikleri ve tercihleri tasarlanan performans ödevlerini biçimlendirmelidir.  </a:t>
            </a:r>
            <a:endParaRPr lang="tr-TR" sz="2000" dirty="0" smtClean="0"/>
          </a:p>
          <a:p>
            <a:pPr marL="800100" lvl="1" indent="-342900">
              <a:buFont typeface="Arial" panose="020B0604020202020204" pitchFamily="34" charset="0"/>
              <a:buChar char="•"/>
            </a:pPr>
            <a:endParaRPr lang="tr-TR" sz="2000" dirty="0"/>
          </a:p>
        </p:txBody>
      </p:sp>
    </p:spTree>
    <p:extLst>
      <p:ext uri="{BB962C8B-B14F-4D97-AF65-F5344CB8AC3E}">
        <p14:creationId xmlns:p14="http://schemas.microsoft.com/office/powerpoint/2010/main" val="380160308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570187"/>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4.2. performans görevlerinin katma değeri - dvm </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500034" y="1988840"/>
            <a:ext cx="8186766" cy="4154984"/>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342900" indent="-342900">
              <a:buFont typeface="Arial" panose="020B0604020202020204" pitchFamily="34" charset="0"/>
              <a:buChar char="•"/>
            </a:pPr>
            <a:r>
              <a:rPr lang="tr-TR" sz="2400" dirty="0" smtClean="0"/>
              <a:t>Örneğin</a:t>
            </a:r>
            <a:r>
              <a:rPr lang="tr-TR" sz="2400" dirty="0"/>
              <a:t>, engeli olan çocukların ödevleri ile ilgili  yönergeler çocuklara okunabilir ya da ses kaydı olarak hazırlanabilir.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Görev </a:t>
            </a:r>
            <a:r>
              <a:rPr lang="tr-TR" sz="2400" dirty="0"/>
              <a:t>ödev yönergeleri, işlem basamaklarına ayrılabilir, beklentiler  görselleştirilebilir,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akran </a:t>
            </a:r>
            <a:r>
              <a:rPr lang="tr-TR" sz="2400" dirty="0"/>
              <a:t>eşleştirmeleri yapılarak , çocukların verebilecekleri tepki biçiminde serbest olmaları </a:t>
            </a:r>
            <a:endParaRPr lang="tr-TR" sz="2400" dirty="0" smtClean="0"/>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smtClean="0"/>
              <a:t>ve </a:t>
            </a:r>
            <a:r>
              <a:rPr lang="tr-TR" sz="2400" dirty="0"/>
              <a:t>benzeri düzenlemelerle tüm çocukların yapılan işin bir parçası olması desteklenebilir. </a:t>
            </a:r>
          </a:p>
        </p:txBody>
      </p:sp>
    </p:spTree>
    <p:extLst>
      <p:ext uri="{BB962C8B-B14F-4D97-AF65-F5344CB8AC3E}">
        <p14:creationId xmlns:p14="http://schemas.microsoft.com/office/powerpoint/2010/main" val="4125630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439850"/>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Kapsayıcı eğitim</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78617" y="2070720"/>
            <a:ext cx="8186766" cy="397031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457200" indent="-457200">
              <a:buFont typeface="Arial" panose="020B0604020202020204" pitchFamily="34" charset="0"/>
              <a:buChar char="•"/>
            </a:pPr>
            <a:r>
              <a:rPr lang="tr-TR" sz="2800" dirty="0" smtClean="0"/>
              <a:t>Tüm </a:t>
            </a:r>
            <a:r>
              <a:rPr lang="tr-TR" sz="2800" dirty="0"/>
              <a:t>çocukların gelişimsel, sosyo-kültürel ve bireysel </a:t>
            </a:r>
            <a:r>
              <a:rPr lang="tr-TR" sz="2800" b="1" u="sng" dirty="0"/>
              <a:t>özellikleri</a:t>
            </a:r>
            <a:r>
              <a:rPr lang="tr-TR" sz="2800" dirty="0"/>
              <a:t> ile </a:t>
            </a:r>
            <a:r>
              <a:rPr lang="tr-TR" sz="2800" b="1" u="sng" dirty="0"/>
              <a:t>gereksinimleri</a:t>
            </a:r>
            <a:r>
              <a:rPr lang="tr-TR" sz="2800" dirty="0"/>
              <a:t> doğrultusunda eğitim almalarını amaçlayan bir </a:t>
            </a:r>
            <a:r>
              <a:rPr lang="tr-TR" sz="2800" b="1" u="sng" dirty="0"/>
              <a:t>süreçtir</a:t>
            </a:r>
            <a:r>
              <a:rPr lang="tr-TR" sz="2800" dirty="0" smtClean="0"/>
              <a:t>.</a:t>
            </a:r>
            <a:endParaRPr lang="tr-TR" sz="2800" dirty="0"/>
          </a:p>
          <a:p>
            <a:pPr marL="457200" indent="-457200">
              <a:buFont typeface="Arial" panose="020B0604020202020204" pitchFamily="34" charset="0"/>
              <a:buChar char="•"/>
            </a:pPr>
            <a:endParaRPr lang="tr-TR" sz="2800" dirty="0" smtClean="0"/>
          </a:p>
          <a:p>
            <a:pPr marL="457200" indent="-457200">
              <a:buFont typeface="Arial" panose="020B0604020202020204" pitchFamily="34" charset="0"/>
              <a:buChar char="•"/>
            </a:pPr>
            <a:r>
              <a:rPr lang="tr-TR" sz="2800" b="1" u="sng" dirty="0" smtClean="0"/>
              <a:t>Farklı</a:t>
            </a:r>
            <a:r>
              <a:rPr lang="tr-TR" sz="2800" dirty="0" smtClean="0"/>
              <a:t> gelişim özelliklerine ve öğrenme gereksinimlerine sahip çocukların öğrenme ortamlarında bir arada bulunmalarını, başkalarına saygı göstermelerini ve toplumun değerli bir bireyi olmalarını sağlar</a:t>
            </a:r>
            <a:endParaRPr lang="tr-TR"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439850"/>
          </a:xfrm>
          <a:prstGeom prst="rect">
            <a:avLst/>
          </a:prstGeom>
          <a:solidFill>
            <a:schemeClr val="accent6"/>
          </a:solidFill>
        </p:spPr>
        <p:txBody>
          <a:bodyPr anchorCtr="1">
            <a:noAutofit/>
          </a:bodyPr>
          <a:lstStyle/>
          <a:p>
            <a:pPr lvl="0" algn="ctr">
              <a:spcBef>
                <a:spcPct val="0"/>
              </a:spcBef>
              <a:defRPr/>
            </a:pPr>
            <a:r>
              <a:rPr sz="3200" b="1" kern="0" cap="all" dirty="0" smtClean="0">
                <a:effectLst>
                  <a:outerShdw blurRad="51000" dist="37000" dir="5400000" algn="tl" rotWithShape="0">
                    <a:srgbClr val="000000">
                      <a:alpha val="25000"/>
                    </a:srgbClr>
                  </a:outerShdw>
                </a:effectLst>
                <a:latin typeface="+mj-lt"/>
                <a:ea typeface="+mj-ea"/>
                <a:cs typeface="+mj-cs"/>
              </a:rPr>
              <a:t>4.3</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a:t>
            </a:r>
            <a:r>
              <a:rPr lang="tr-TR" sz="3200" b="1" kern="0" cap="all" dirty="0">
                <a:effectLst>
                  <a:outerShdw blurRad="51000" dist="37000" dir="5400000" algn="tl" rotWithShape="0">
                    <a:srgbClr val="000000">
                      <a:alpha val="25000"/>
                    </a:srgbClr>
                  </a:outerShdw>
                </a:effectLst>
              </a:rPr>
              <a:t>performans görevlerinin katma değeri - dvm </a:t>
            </a:r>
          </a:p>
        </p:txBody>
      </p:sp>
      <p:sp>
        <p:nvSpPr>
          <p:cNvPr id="7" name="Rectangle 5"/>
          <p:cNvSpPr>
            <a:spLocks noChangeArrowheads="1"/>
          </p:cNvSpPr>
          <p:nvPr/>
        </p:nvSpPr>
        <p:spPr bwMode="auto">
          <a:xfrm>
            <a:off x="457200" y="1857364"/>
            <a:ext cx="3900486" cy="2677656"/>
          </a:xfrm>
          <a:prstGeom prst="rect">
            <a:avLst/>
          </a:prstGeom>
          <a:noFill/>
          <a:ln w="9525">
            <a:noFill/>
            <a:miter lim="800000"/>
            <a:headEnd/>
            <a:tailEnd/>
          </a:ln>
        </p:spPr>
        <p:txBody>
          <a:bodyPr wrap="square" anchor="ctr">
            <a:spAutoFit/>
          </a:bodyPr>
          <a:lstStyle/>
          <a:p>
            <a:pPr marL="457200" indent="-457200">
              <a:buFont typeface="+mj-lt"/>
              <a:buAutoNum type="arabicPeriod"/>
              <a:tabLst>
                <a:tab pos="228600" algn="l"/>
              </a:tabLst>
            </a:pPr>
            <a:r>
              <a:rPr sz="2400" dirty="0" smtClean="0"/>
              <a:t>Ne</a:t>
            </a:r>
          </a:p>
          <a:p>
            <a:pPr marL="457200" indent="-457200">
              <a:buFont typeface="+mj-lt"/>
              <a:buAutoNum type="arabicPeriod"/>
              <a:tabLst>
                <a:tab pos="228600" algn="l"/>
              </a:tabLst>
            </a:pPr>
            <a:r>
              <a:rPr sz="2400" dirty="0" smtClean="0"/>
              <a:t>Neden</a:t>
            </a:r>
          </a:p>
          <a:p>
            <a:pPr marL="457200" indent="-457200">
              <a:buFont typeface="+mj-lt"/>
              <a:buAutoNum type="arabicPeriod"/>
              <a:tabLst>
                <a:tab pos="228600" algn="l"/>
              </a:tabLst>
            </a:pPr>
            <a:r>
              <a:rPr sz="2400" dirty="0" smtClean="0"/>
              <a:t>Ne zaman</a:t>
            </a:r>
          </a:p>
          <a:p>
            <a:pPr marL="457200" indent="-457200">
              <a:buFont typeface="+mj-lt"/>
              <a:buAutoNum type="arabicPeriod"/>
              <a:tabLst>
                <a:tab pos="228600" algn="l"/>
              </a:tabLst>
            </a:pPr>
            <a:r>
              <a:rPr sz="2400" dirty="0" smtClean="0"/>
              <a:t>Ne kadar</a:t>
            </a:r>
          </a:p>
          <a:p>
            <a:pPr marL="457200" indent="-457200">
              <a:buFont typeface="+mj-lt"/>
              <a:buAutoNum type="arabicPeriod"/>
              <a:tabLst>
                <a:tab pos="228600" algn="l"/>
              </a:tabLst>
            </a:pPr>
            <a:r>
              <a:rPr lang="tr-TR" sz="2400" dirty="0" smtClean="0"/>
              <a:t>Nasıl</a:t>
            </a:r>
            <a:endParaRPr sz="2400" dirty="0" smtClean="0"/>
          </a:p>
          <a:p>
            <a:pPr marL="457200" indent="-457200">
              <a:buFont typeface="+mj-lt"/>
              <a:buAutoNum type="arabicPeriod"/>
              <a:tabLst>
                <a:tab pos="228600" algn="l"/>
              </a:tabLst>
            </a:pPr>
            <a:endParaRPr sz="2400" dirty="0" smtClean="0"/>
          </a:p>
          <a:p>
            <a:pPr marL="457200" indent="-457200">
              <a:buFont typeface="+mj-lt"/>
              <a:buAutoNum type="arabicPeriod"/>
              <a:tabLst>
                <a:tab pos="228600" algn="l"/>
              </a:tabLst>
            </a:pPr>
            <a:r>
              <a:rPr lang="tr-TR" sz="2400" dirty="0" smtClean="0"/>
              <a:t>UYARLAMA</a:t>
            </a:r>
            <a:endParaRPr lang="en-US" sz="2400" dirty="0"/>
          </a:p>
        </p:txBody>
      </p:sp>
      <p:pic>
        <p:nvPicPr>
          <p:cNvPr id="48130" name="Picture 2" descr="C:\Users\Asus\Pictures\soru-olcme vs\adilsınav.jpg"/>
          <p:cNvPicPr>
            <a:picLocks noChangeAspect="1" noChangeArrowheads="1"/>
          </p:cNvPicPr>
          <p:nvPr/>
        </p:nvPicPr>
        <p:blipFill>
          <a:blip r:embed="rId2"/>
          <a:srcRect/>
          <a:stretch>
            <a:fillRect/>
          </a:stretch>
        </p:blipFill>
        <p:spPr bwMode="auto">
          <a:xfrm>
            <a:off x="3214716" y="1857364"/>
            <a:ext cx="5429250" cy="4333875"/>
          </a:xfrm>
          <a:prstGeom prst="rect">
            <a:avLst/>
          </a:prstGeom>
          <a:noFill/>
        </p:spPr>
      </p:pic>
    </p:spTree>
    <p:extLst>
      <p:ext uri="{BB962C8B-B14F-4D97-AF65-F5344CB8AC3E}">
        <p14:creationId xmlns:p14="http://schemas.microsoft.com/office/powerpoint/2010/main" val="235836561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58259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noProof="0" dirty="0" smtClean="0">
                <a:effectLst>
                  <a:outerShdw blurRad="51000" dist="37000" dir="5400000" algn="tl" rotWithShape="0">
                    <a:srgbClr val="000000">
                      <a:alpha val="25000"/>
                    </a:srgbClr>
                  </a:outerShdw>
                </a:effectLst>
                <a:latin typeface="+mj-lt"/>
                <a:ea typeface="+mj-ea"/>
                <a:cs typeface="+mj-cs"/>
              </a:rPr>
              <a:t>4.4</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performas görevleri</a:t>
            </a:r>
            <a:r>
              <a:rPr kumimoji="0"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örn.</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pic>
        <p:nvPicPr>
          <p:cNvPr id="5" name="Picture 4"/>
          <p:cNvPicPr>
            <a:picLocks noChangeAspect="1"/>
          </p:cNvPicPr>
          <p:nvPr/>
        </p:nvPicPr>
        <p:blipFill>
          <a:blip r:embed="rId2"/>
          <a:stretch>
            <a:fillRect/>
          </a:stretch>
        </p:blipFill>
        <p:spPr>
          <a:xfrm>
            <a:off x="1403648" y="986143"/>
            <a:ext cx="5977876" cy="5197712"/>
          </a:xfrm>
          <a:prstGeom prst="rect">
            <a:avLst/>
          </a:prstGeom>
        </p:spPr>
      </p:pic>
    </p:spTree>
    <p:extLst>
      <p:ext uri="{BB962C8B-B14F-4D97-AF65-F5344CB8AC3E}">
        <p14:creationId xmlns:p14="http://schemas.microsoft.com/office/powerpoint/2010/main" val="85241368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7"/>
            <a:ext cx="8229600" cy="1570187"/>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4.5. performans görevleri için dereceli puanlama anahtarı geliştirme </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78617" y="1988840"/>
            <a:ext cx="8186766" cy="4154984"/>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x-none" sz="2400" b="1" i="1" dirty="0"/>
              <a:t>(a) Bütünsel Dereceli Puanlama Anahtarı</a:t>
            </a:r>
            <a:endParaRPr lang="tr-TR" sz="2400" b="1" i="1" dirty="0"/>
          </a:p>
          <a:p>
            <a:pPr marL="342900" indent="-342900">
              <a:buFont typeface="Arial" panose="020B0604020202020204" pitchFamily="34" charset="0"/>
              <a:buChar char="•"/>
            </a:pPr>
            <a:r>
              <a:rPr lang="tr-TR" sz="2000" dirty="0"/>
              <a:t>Bütünsel puanlama anahtarlarında çocuğun gösterdiği performansın bütününe tek bir puan verilmektedir ve her düzeyde performansın kalitesini belirleyen tanımlamalar bulunmaktadır. </a:t>
            </a:r>
            <a:endParaRPr lang="tr-TR" sz="2000" dirty="0" smtClean="0"/>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dirty="0" smtClean="0"/>
              <a:t>Bir </a:t>
            </a:r>
            <a:r>
              <a:rPr lang="tr-TR" sz="2000" dirty="0"/>
              <a:t>etkinliği parçalarına ayırmadan bütün olarak puanlar. Performansı parçalara ayrılmayan ya da tek bir performans boyutunun önemli olduğu çalışmalarda kullanılır. </a:t>
            </a:r>
            <a:endParaRPr lang="tr-TR" sz="2000" dirty="0" smtClean="0"/>
          </a:p>
          <a:p>
            <a:pPr marL="342900" indent="-342900">
              <a:buFont typeface="Arial" panose="020B0604020202020204" pitchFamily="34" charset="0"/>
              <a:buChar char="•"/>
            </a:pPr>
            <a:endParaRPr lang="tr-TR" sz="2000" dirty="0"/>
          </a:p>
          <a:p>
            <a:pPr marL="342900" indent="-342900">
              <a:buFont typeface="Arial" panose="020B0604020202020204" pitchFamily="34" charset="0"/>
              <a:buChar char="•"/>
            </a:pPr>
            <a:r>
              <a:rPr lang="tr-TR" sz="2000" dirty="0" smtClean="0"/>
              <a:t>Daha </a:t>
            </a:r>
            <a:r>
              <a:rPr lang="tr-TR" sz="2000" dirty="0"/>
              <a:t>çok sonuca odaklıdır. Çocuk performansındaki bazı küçük hataların göz ardı edilebileceği ve performansın bütününe odaklanıldığı durumlarda kullanılmaktadır. </a:t>
            </a:r>
            <a:endParaRPr lang="tr-TR" sz="2000" dirty="0" smtClean="0"/>
          </a:p>
          <a:p>
            <a:pPr marL="342900" indent="-342900">
              <a:buFont typeface="Arial" panose="020B0604020202020204" pitchFamily="34" charset="0"/>
              <a:buChar char="•"/>
            </a:pPr>
            <a:endParaRPr lang="tr-TR" sz="2000" dirty="0"/>
          </a:p>
        </p:txBody>
      </p:sp>
    </p:spTree>
    <p:extLst>
      <p:ext uri="{BB962C8B-B14F-4D97-AF65-F5344CB8AC3E}">
        <p14:creationId xmlns:p14="http://schemas.microsoft.com/office/powerpoint/2010/main" val="102098818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92211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noProof="0" dirty="0" smtClean="0">
                <a:effectLst>
                  <a:outerShdw blurRad="51000" dist="37000" dir="5400000" algn="tl" rotWithShape="0">
                    <a:srgbClr val="000000">
                      <a:alpha val="25000"/>
                    </a:srgbClr>
                  </a:outerShdw>
                </a:effectLst>
                <a:latin typeface="+mj-lt"/>
                <a:ea typeface="+mj-ea"/>
                <a:cs typeface="+mj-cs"/>
              </a:rPr>
              <a:t>4.6</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bütünsel</a:t>
            </a:r>
            <a:r>
              <a:rPr kumimoji="0"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d.p.a. örn.</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2151346640"/>
              </p:ext>
            </p:extLst>
          </p:nvPr>
        </p:nvGraphicFramePr>
        <p:xfrm>
          <a:off x="534380" y="2924944"/>
          <a:ext cx="8075240" cy="3178347"/>
        </p:xfrm>
        <a:graphic>
          <a:graphicData uri="http://schemas.openxmlformats.org/drawingml/2006/table">
            <a:tbl>
              <a:tblPr>
                <a:tableStyleId>{5C22544A-7EE6-4342-B048-85BDC9FD1C3A}</a:tableStyleId>
              </a:tblPr>
              <a:tblGrid>
                <a:gridCol w="2520280">
                  <a:extLst>
                    <a:ext uri="{9D8B030D-6E8A-4147-A177-3AD203B41FA5}">
                      <a16:colId xmlns:a16="http://schemas.microsoft.com/office/drawing/2014/main" val="4163720308"/>
                    </a:ext>
                  </a:extLst>
                </a:gridCol>
                <a:gridCol w="5554960">
                  <a:extLst>
                    <a:ext uri="{9D8B030D-6E8A-4147-A177-3AD203B41FA5}">
                      <a16:colId xmlns:a16="http://schemas.microsoft.com/office/drawing/2014/main" val="1026031631"/>
                    </a:ext>
                  </a:extLst>
                </a:gridCol>
              </a:tblGrid>
              <a:tr h="625636">
                <a:tc>
                  <a:txBody>
                    <a:bodyPr/>
                    <a:lstStyle/>
                    <a:p>
                      <a:pPr>
                        <a:lnSpc>
                          <a:spcPct val="115000"/>
                        </a:lnSpc>
                        <a:spcAft>
                          <a:spcPts val="1000"/>
                        </a:spcAft>
                      </a:pPr>
                      <a:r>
                        <a:rPr lang="tr-TR" sz="1800" dirty="0">
                          <a:effectLst/>
                        </a:rPr>
                        <a:t>Mükemmel (4)</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Genellikle göz teması kuruyor</a:t>
                      </a:r>
                    </a:p>
                    <a:p>
                      <a:pPr>
                        <a:lnSpc>
                          <a:spcPct val="115000"/>
                        </a:lnSpc>
                        <a:spcAft>
                          <a:spcPts val="1000"/>
                        </a:spcAft>
                      </a:pPr>
                      <a:r>
                        <a:rPr lang="tr-TR" sz="1800" dirty="0">
                          <a:effectLst/>
                        </a:rPr>
                        <a:t>Ses tonu her zaman uygun.</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868825029"/>
                  </a:ext>
                </a:extLst>
              </a:tr>
              <a:tr h="625636">
                <a:tc>
                  <a:txBody>
                    <a:bodyPr/>
                    <a:lstStyle/>
                    <a:p>
                      <a:pPr>
                        <a:lnSpc>
                          <a:spcPct val="115000"/>
                        </a:lnSpc>
                        <a:spcAft>
                          <a:spcPts val="1000"/>
                        </a:spcAft>
                      </a:pPr>
                      <a:r>
                        <a:rPr lang="tr-TR" sz="1800" dirty="0">
                          <a:effectLst/>
                        </a:rPr>
                        <a:t>Yeterli (3)</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Genellikle göz teması kuruyor</a:t>
                      </a:r>
                    </a:p>
                    <a:p>
                      <a:pPr>
                        <a:lnSpc>
                          <a:spcPct val="115000"/>
                        </a:lnSpc>
                        <a:spcAft>
                          <a:spcPts val="1000"/>
                        </a:spcAft>
                      </a:pPr>
                      <a:r>
                        <a:rPr lang="tr-TR" sz="1800" dirty="0">
                          <a:effectLst/>
                        </a:rPr>
                        <a:t>Ses tonu genellikle uygun.</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932535123"/>
                  </a:ext>
                </a:extLst>
              </a:tr>
              <a:tr h="625636">
                <a:tc>
                  <a:txBody>
                    <a:bodyPr/>
                    <a:lstStyle/>
                    <a:p>
                      <a:pPr>
                        <a:lnSpc>
                          <a:spcPct val="115000"/>
                        </a:lnSpc>
                        <a:spcAft>
                          <a:spcPts val="1000"/>
                        </a:spcAft>
                      </a:pPr>
                      <a:r>
                        <a:rPr lang="tr-TR" sz="1800">
                          <a:effectLst/>
                        </a:rPr>
                        <a:t>Gelişmekte (2)</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Bazen göz teması kuruyor</a:t>
                      </a:r>
                    </a:p>
                    <a:p>
                      <a:pPr>
                        <a:lnSpc>
                          <a:spcPct val="115000"/>
                        </a:lnSpc>
                        <a:spcAft>
                          <a:spcPts val="1000"/>
                        </a:spcAft>
                      </a:pPr>
                      <a:r>
                        <a:rPr lang="tr-TR" sz="1800" dirty="0">
                          <a:effectLst/>
                        </a:rPr>
                        <a:t>Ses tonu bazen uygun.</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318945241"/>
                  </a:ext>
                </a:extLst>
              </a:tr>
              <a:tr h="904539">
                <a:tc>
                  <a:txBody>
                    <a:bodyPr/>
                    <a:lstStyle/>
                    <a:p>
                      <a:pPr>
                        <a:lnSpc>
                          <a:spcPct val="115000"/>
                        </a:lnSpc>
                        <a:spcAft>
                          <a:spcPts val="1000"/>
                        </a:spcAft>
                      </a:pPr>
                      <a:r>
                        <a:rPr lang="tr-TR" sz="1800">
                          <a:effectLst/>
                        </a:rPr>
                        <a:t>Yetersiz (1)</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Nadiren göz teması kuruyor veya göz teması kurmuyor.</a:t>
                      </a:r>
                    </a:p>
                    <a:p>
                      <a:pPr>
                        <a:lnSpc>
                          <a:spcPct val="115000"/>
                        </a:lnSpc>
                        <a:spcAft>
                          <a:spcPts val="1000"/>
                        </a:spcAft>
                      </a:pPr>
                      <a:r>
                        <a:rPr lang="tr-TR" sz="1800" dirty="0">
                          <a:effectLst/>
                        </a:rPr>
                        <a:t>Ses tonu uygun değil.</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941826653"/>
                  </a:ext>
                </a:extLst>
              </a:tr>
            </a:tbl>
          </a:graphicData>
        </a:graphic>
      </p:graphicFrame>
      <p:sp>
        <p:nvSpPr>
          <p:cNvPr id="3" name="Rectangle 2"/>
          <p:cNvSpPr/>
          <p:nvPr/>
        </p:nvSpPr>
        <p:spPr>
          <a:xfrm>
            <a:off x="461183" y="1322684"/>
            <a:ext cx="8229600" cy="1341586"/>
          </a:xfrm>
          <a:prstGeom prst="rect">
            <a:avLst/>
          </a:prstGeom>
        </p:spPr>
        <p:txBody>
          <a:bodyPr wrap="square">
            <a:spAutoFit/>
          </a:bodyPr>
          <a:lstStyle/>
          <a:p>
            <a:pPr>
              <a:lnSpc>
                <a:spcPct val="115000"/>
              </a:lnSpc>
              <a:spcBef>
                <a:spcPts val="1000"/>
              </a:spcBef>
              <a:spcAft>
                <a:spcPts val="0"/>
              </a:spcAft>
            </a:pPr>
            <a:r>
              <a:rPr lang="x-none" sz="2400" b="1" i="1" dirty="0">
                <a:latin typeface="Cambria" panose="02040503050406030204" pitchFamily="18" charset="0"/>
              </a:rPr>
              <a:t>Bütünsel dereceli puanlama anahtarı örneği</a:t>
            </a:r>
            <a:endParaRPr lang="tr-TR" sz="2400" b="1" i="1" dirty="0">
              <a:latin typeface="Cambria" panose="02040503050406030204" pitchFamily="18" charset="0"/>
            </a:endParaRPr>
          </a:p>
          <a:p>
            <a:pPr algn="just">
              <a:lnSpc>
                <a:spcPct val="115000"/>
              </a:lnSpc>
              <a:spcAft>
                <a:spcPts val="1000"/>
              </a:spcAft>
            </a:pPr>
            <a:r>
              <a:rPr lang="tr-TR" sz="2400" dirty="0">
                <a:solidFill>
                  <a:srgbClr val="000000"/>
                </a:solidFill>
                <a:latin typeface="Calibri" panose="020F0502020204030204" pitchFamily="34" charset="0"/>
                <a:ea typeface="Calibri" panose="020F0502020204030204" pitchFamily="34" charset="0"/>
                <a:cs typeface="Calibri" panose="020F0502020204030204" pitchFamily="34" charset="0"/>
              </a:rPr>
              <a:t>“Dili iletişim amacıyla kullanır.” kazanımının gözlenmesinde kullanılan bütünsel bir dereceleme anahtarı örneğidir. </a:t>
            </a:r>
            <a:endParaRPr lang="tr-TR"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996224"/>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60648"/>
            <a:ext cx="8229600" cy="1584176"/>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4.7. performans görevleri için dereceli puanlama anahtarı geliştirme – dikkat edilecek noktalar</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89690" y="1957482"/>
            <a:ext cx="8186766" cy="489364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lvl="0" fontAlgn="base"/>
            <a:r>
              <a:rPr lang="tr-TR" sz="2400" dirty="0"/>
              <a:t>Dereceli puanlama </a:t>
            </a:r>
            <a:r>
              <a:rPr lang="tr-TR" sz="2400" dirty="0" smtClean="0"/>
              <a:t>anahtarının</a:t>
            </a:r>
            <a:endParaRPr lang="tr-TR" sz="2400" dirty="0"/>
          </a:p>
          <a:p>
            <a:pPr lvl="0" fontAlgn="base"/>
            <a:endParaRPr lang="tr-TR" sz="2400" dirty="0" smtClean="0"/>
          </a:p>
          <a:p>
            <a:pPr marL="285750" lvl="0" indent="-285750" fontAlgn="base">
              <a:buFont typeface="Arial" panose="020B0604020202020204" pitchFamily="34" charset="0"/>
              <a:buChar char="•"/>
            </a:pPr>
            <a:r>
              <a:rPr lang="tr-TR" sz="2400" dirty="0" smtClean="0"/>
              <a:t>çocuk </a:t>
            </a:r>
            <a:r>
              <a:rPr lang="tr-TR" sz="2400" dirty="0"/>
              <a:t>performansının en önemli yönlerini yansıtıp yansıtmadığına karar verin</a:t>
            </a:r>
            <a:r>
              <a:rPr lang="tr-TR" sz="2400" dirty="0" smtClean="0"/>
              <a:t>.</a:t>
            </a:r>
          </a:p>
          <a:p>
            <a:pPr marL="285750" lvl="0" indent="-285750" fontAlgn="base">
              <a:buFont typeface="Arial" panose="020B0604020202020204" pitchFamily="34" charset="0"/>
              <a:buChar char="•"/>
            </a:pPr>
            <a:endParaRPr lang="tr-TR" sz="2400" dirty="0"/>
          </a:p>
          <a:p>
            <a:pPr marL="285750" lvl="0" indent="-285750" fontAlgn="base">
              <a:buFont typeface="Arial" panose="020B0604020202020204" pitchFamily="34" charset="0"/>
              <a:buChar char="•"/>
            </a:pPr>
            <a:r>
              <a:rPr lang="tr-TR" sz="2400" dirty="0" smtClean="0"/>
              <a:t>ölçülecek </a:t>
            </a:r>
            <a:r>
              <a:rPr lang="tr-TR" sz="2400" dirty="0"/>
              <a:t>olan yapısal çıktıları yansıtıp yansıtmadığına karar verin</a:t>
            </a:r>
            <a:r>
              <a:rPr lang="tr-TR" sz="2400" dirty="0" smtClean="0"/>
              <a:t>.</a:t>
            </a:r>
          </a:p>
          <a:p>
            <a:pPr marL="285750" lvl="0" indent="-285750" fontAlgn="base">
              <a:buFont typeface="Arial" panose="020B0604020202020204" pitchFamily="34" charset="0"/>
              <a:buChar char="•"/>
            </a:pPr>
            <a:endParaRPr lang="tr-TR" sz="2400" dirty="0"/>
          </a:p>
          <a:p>
            <a:pPr marL="285750" lvl="0" indent="-285750" fontAlgn="base">
              <a:buFont typeface="Arial" panose="020B0604020202020204" pitchFamily="34" charset="0"/>
              <a:buChar char="•"/>
            </a:pPr>
            <a:r>
              <a:rPr lang="tr-TR" sz="2400" dirty="0" smtClean="0"/>
              <a:t>konu </a:t>
            </a:r>
            <a:r>
              <a:rPr lang="tr-TR" sz="2400" dirty="0"/>
              <a:t>dışı öğe içerip içermediğine karar verin</a:t>
            </a:r>
            <a:r>
              <a:rPr lang="tr-TR" sz="2400" dirty="0" smtClean="0"/>
              <a:t>.</a:t>
            </a:r>
          </a:p>
          <a:p>
            <a:pPr marL="285750" lvl="0" indent="-285750" fontAlgn="base">
              <a:buFont typeface="Arial" panose="020B0604020202020204" pitchFamily="34" charset="0"/>
              <a:buChar char="•"/>
            </a:pPr>
            <a:endParaRPr lang="tr-TR" sz="2400" dirty="0"/>
          </a:p>
          <a:p>
            <a:pPr marL="285750" lvl="0" indent="-285750" fontAlgn="base">
              <a:buFont typeface="Arial" panose="020B0604020202020204" pitchFamily="34" charset="0"/>
              <a:buChar char="•"/>
            </a:pPr>
            <a:r>
              <a:rPr lang="tr-TR" sz="2400" dirty="0" smtClean="0"/>
              <a:t>anlatımların </a:t>
            </a:r>
            <a:r>
              <a:rPr lang="tr-TR" sz="2400" dirty="0"/>
              <a:t>açık olduğundan emin olun</a:t>
            </a:r>
            <a:r>
              <a:rPr lang="tr-TR" sz="2400" dirty="0" smtClean="0"/>
              <a:t>.</a:t>
            </a:r>
          </a:p>
          <a:p>
            <a:pPr marL="285750" lvl="0" indent="-285750" fontAlgn="base">
              <a:buFont typeface="Arial" panose="020B0604020202020204" pitchFamily="34" charset="0"/>
              <a:buChar char="•"/>
            </a:pPr>
            <a:endParaRPr lang="tr-TR" sz="2400" dirty="0"/>
          </a:p>
          <a:p>
            <a:pPr marL="285750" lvl="0" indent="-285750" fontAlgn="base">
              <a:buFont typeface="Arial" panose="020B0604020202020204" pitchFamily="34" charset="0"/>
              <a:buChar char="•"/>
            </a:pPr>
            <a:r>
              <a:rPr lang="tr-TR" sz="2400" dirty="0" smtClean="0"/>
              <a:t>Kullanmadan önce birkaç </a:t>
            </a:r>
            <a:r>
              <a:rPr lang="tr-TR" sz="2400" dirty="0"/>
              <a:t>çocuk çalışması üzerinde deneyin</a:t>
            </a:r>
            <a:r>
              <a:rPr lang="tr-TR" sz="2400" dirty="0" smtClean="0"/>
              <a:t>.</a:t>
            </a:r>
            <a:endParaRPr lang="tr-TR" sz="2400" dirty="0"/>
          </a:p>
        </p:txBody>
      </p:sp>
    </p:spTree>
    <p:extLst>
      <p:ext uri="{BB962C8B-B14F-4D97-AF65-F5344CB8AC3E}">
        <p14:creationId xmlns:p14="http://schemas.microsoft.com/office/powerpoint/2010/main" val="105318517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58259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noProof="0" dirty="0" smtClean="0">
                <a:effectLst>
                  <a:outerShdw blurRad="51000" dist="37000" dir="5400000" algn="tl" rotWithShape="0">
                    <a:srgbClr val="000000">
                      <a:alpha val="25000"/>
                    </a:srgbClr>
                  </a:outerShdw>
                </a:effectLst>
                <a:latin typeface="+mj-lt"/>
                <a:ea typeface="+mj-ea"/>
                <a:cs typeface="+mj-cs"/>
              </a:rPr>
              <a:t>4.8</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dereceli puanlama </a:t>
            </a:r>
            <a:r>
              <a:rPr kumimoji="0"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anahtarı örn.</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506631918"/>
              </p:ext>
            </p:extLst>
          </p:nvPr>
        </p:nvGraphicFramePr>
        <p:xfrm>
          <a:off x="457201" y="980729"/>
          <a:ext cx="8229600" cy="5589169"/>
        </p:xfrm>
        <a:graphic>
          <a:graphicData uri="http://schemas.openxmlformats.org/drawingml/2006/table">
            <a:tbl>
              <a:tblPr>
                <a:tableStyleId>{5C22544A-7EE6-4342-B048-85BDC9FD1C3A}</a:tableStyleId>
              </a:tblPr>
              <a:tblGrid>
                <a:gridCol w="1090464">
                  <a:extLst>
                    <a:ext uri="{9D8B030D-6E8A-4147-A177-3AD203B41FA5}">
                      <a16:colId xmlns:a16="http://schemas.microsoft.com/office/drawing/2014/main" val="241469523"/>
                    </a:ext>
                  </a:extLst>
                </a:gridCol>
                <a:gridCol w="1080120">
                  <a:extLst>
                    <a:ext uri="{9D8B030D-6E8A-4147-A177-3AD203B41FA5}">
                      <a16:colId xmlns:a16="http://schemas.microsoft.com/office/drawing/2014/main" val="2539481014"/>
                    </a:ext>
                  </a:extLst>
                </a:gridCol>
                <a:gridCol w="1080120">
                  <a:extLst>
                    <a:ext uri="{9D8B030D-6E8A-4147-A177-3AD203B41FA5}">
                      <a16:colId xmlns:a16="http://schemas.microsoft.com/office/drawing/2014/main" val="1570924958"/>
                    </a:ext>
                  </a:extLst>
                </a:gridCol>
                <a:gridCol w="1008112">
                  <a:extLst>
                    <a:ext uri="{9D8B030D-6E8A-4147-A177-3AD203B41FA5}">
                      <a16:colId xmlns:a16="http://schemas.microsoft.com/office/drawing/2014/main" val="1970278464"/>
                    </a:ext>
                  </a:extLst>
                </a:gridCol>
                <a:gridCol w="3970784">
                  <a:extLst>
                    <a:ext uri="{9D8B030D-6E8A-4147-A177-3AD203B41FA5}">
                      <a16:colId xmlns:a16="http://schemas.microsoft.com/office/drawing/2014/main" val="2545075223"/>
                    </a:ext>
                  </a:extLst>
                </a:gridCol>
              </a:tblGrid>
              <a:tr h="282745">
                <a:tc gridSpan="5">
                  <a:txBody>
                    <a:bodyPr/>
                    <a:lstStyle/>
                    <a:p>
                      <a:pPr>
                        <a:lnSpc>
                          <a:spcPct val="115000"/>
                        </a:lnSpc>
                        <a:spcAft>
                          <a:spcPts val="1000"/>
                        </a:spcAft>
                      </a:pPr>
                      <a:r>
                        <a:rPr lang="tr-TR" sz="1800">
                          <a:effectLst/>
                        </a:rPr>
                        <a:t>Dereceli puanlama anahtarı örneği</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77780880"/>
                  </a:ext>
                </a:extLst>
              </a:tr>
              <a:tr h="752096">
                <a:tc>
                  <a:txBody>
                    <a:bodyPr/>
                    <a:lstStyle/>
                    <a:p>
                      <a:pPr>
                        <a:lnSpc>
                          <a:spcPct val="115000"/>
                        </a:lnSpc>
                        <a:spcAft>
                          <a:spcPts val="1000"/>
                        </a:spcAft>
                      </a:pPr>
                      <a:r>
                        <a:rPr lang="tr-TR" sz="1400">
                          <a:effectLst/>
                        </a:rPr>
                        <a:t>Değ.1 – </a:t>
                      </a:r>
                    </a:p>
                    <a:p>
                      <a:pPr>
                        <a:lnSpc>
                          <a:spcPct val="115000"/>
                        </a:lnSpc>
                        <a:spcAft>
                          <a:spcPts val="1000"/>
                        </a:spcAft>
                      </a:pPr>
                      <a:r>
                        <a:rPr lang="tr-TR" sz="1400">
                          <a:effectLst/>
                        </a:rPr>
                        <a:t>Hafta: ____</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400">
                          <a:effectLst/>
                        </a:rPr>
                        <a:t>Değ. 2 – </a:t>
                      </a:r>
                    </a:p>
                    <a:p>
                      <a:pPr>
                        <a:lnSpc>
                          <a:spcPct val="115000"/>
                        </a:lnSpc>
                        <a:spcAft>
                          <a:spcPts val="1000"/>
                        </a:spcAft>
                      </a:pPr>
                      <a:r>
                        <a:rPr lang="tr-TR" sz="1400">
                          <a:effectLst/>
                        </a:rPr>
                        <a:t>Hafta: ____</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400">
                          <a:effectLst/>
                        </a:rPr>
                        <a:t>Değ.3 – </a:t>
                      </a:r>
                    </a:p>
                    <a:p>
                      <a:pPr>
                        <a:lnSpc>
                          <a:spcPct val="115000"/>
                        </a:lnSpc>
                        <a:spcAft>
                          <a:spcPts val="1000"/>
                        </a:spcAft>
                      </a:pPr>
                      <a:r>
                        <a:rPr lang="tr-TR" sz="1400">
                          <a:effectLst/>
                        </a:rPr>
                        <a:t>Hafta: ____</a:t>
                      </a:r>
                      <a:endParaRPr lang="tr-TR"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400" dirty="0">
                          <a:effectLst/>
                        </a:rPr>
                        <a:t>Değ.4 – </a:t>
                      </a:r>
                    </a:p>
                    <a:p>
                      <a:pPr>
                        <a:lnSpc>
                          <a:spcPct val="115000"/>
                        </a:lnSpc>
                        <a:spcAft>
                          <a:spcPts val="1000"/>
                        </a:spcAft>
                      </a:pPr>
                      <a:r>
                        <a:rPr lang="tr-TR" sz="1400" dirty="0">
                          <a:effectLst/>
                        </a:rPr>
                        <a:t>Hafta: ____</a:t>
                      </a:r>
                      <a:endParaRPr lang="tr-T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Gözlenen Davranış</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036889112"/>
                  </a:ext>
                </a:extLst>
              </a:tr>
              <a:tr h="661547">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Çocuğun becerisi ile ilgili hiçbir kanıt gözlenmemekte.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1395102276"/>
                  </a:ext>
                </a:extLst>
              </a:tr>
              <a:tr h="883548">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Tutarlı bir biçimde olmasa da çocuğun bu becerisinin gelişmeye başladığı gözlenmekte.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020471047"/>
                  </a:ext>
                </a:extLst>
              </a:tr>
              <a:tr h="1484350">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Çocuğun becerisi gelişmekte ve bu gelişim farklı ortam/kişi/arkadaş/materyaller söz konusu olduğunda da tutarlı bir biçimde gözlenmekte.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3627442525"/>
                  </a:ext>
                </a:extLst>
              </a:tr>
              <a:tr h="1336314">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a:effectLst/>
                        </a:rPr>
                        <a:t> </a:t>
                      </a:r>
                      <a:endParaRPr lang="tr-TR"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tc>
                  <a:txBody>
                    <a:bodyPr/>
                    <a:lstStyle/>
                    <a:p>
                      <a:pPr>
                        <a:lnSpc>
                          <a:spcPct val="115000"/>
                        </a:lnSpc>
                        <a:spcAft>
                          <a:spcPts val="1000"/>
                        </a:spcAft>
                      </a:pPr>
                      <a:r>
                        <a:rPr lang="tr-TR" sz="1800" dirty="0">
                          <a:effectLst/>
                        </a:rPr>
                        <a:t>Ortam/kişi/arkadaş/materyal fark etmeksizin çocuğun bu beceriyi kullandığı gözlenmekte. </a:t>
                      </a: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40000"/>
                        <a:lumOff val="60000"/>
                      </a:schemeClr>
                    </a:solidFill>
                  </a:tcPr>
                </a:tc>
                <a:extLst>
                  <a:ext uri="{0D108BD9-81ED-4DB2-BD59-A6C34878D82A}">
                    <a16:rowId xmlns:a16="http://schemas.microsoft.com/office/drawing/2014/main" val="299519176"/>
                  </a:ext>
                </a:extLst>
              </a:tr>
            </a:tbl>
          </a:graphicData>
        </a:graphic>
      </p:graphicFrame>
    </p:spTree>
    <p:extLst>
      <p:ext uri="{BB962C8B-B14F-4D97-AF65-F5344CB8AC3E}">
        <p14:creationId xmlns:p14="http://schemas.microsoft.com/office/powerpoint/2010/main" val="751440495"/>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60648"/>
            <a:ext cx="8229600" cy="1368152"/>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5.1. Portfolyolar</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89690" y="1628800"/>
            <a:ext cx="8186766" cy="5170646"/>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285750" indent="-285750">
              <a:buFont typeface="Arial" panose="020B0604020202020204" pitchFamily="34" charset="0"/>
              <a:buChar char="•"/>
            </a:pPr>
            <a:r>
              <a:rPr lang="tr-TR" sz="2200" dirty="0"/>
              <a:t>Portfolyo hazırlamada, öğretmen, çocuk, aile, diğer öğretmenler ve idareciler ile beraber çalışabilir ve çocuğun yıl içerisindeki gelişimi gösteren ve diğer ilgili kayıtları beraber içerecek şekilde bir dosyada toplayabilir.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smtClean="0"/>
              <a:t>Dosyaların </a:t>
            </a:r>
            <a:r>
              <a:rPr lang="tr-TR" sz="2200" dirty="0"/>
              <a:t>elektronik ortamlarda tutulduğu durumlarda, e-portfolyo olarak anılan dosyalar, çocukların ürettikleri resimleri, yazılı metinleri, yapılan projeler süresince veya ürünleri için çekilen fotoğraf ve videoları içerebilir. </a:t>
            </a:r>
            <a:endParaRPr lang="tr-TR" sz="2200" dirty="0" smtClean="0"/>
          </a:p>
          <a:p>
            <a:pPr marL="285750" indent="-285750">
              <a:buFont typeface="Arial" panose="020B0604020202020204" pitchFamily="34" charset="0"/>
              <a:buChar char="•"/>
            </a:pPr>
            <a:endParaRPr lang="tr-TR" sz="2200" dirty="0"/>
          </a:p>
          <a:p>
            <a:pPr marL="285750" indent="-285750">
              <a:buFont typeface="Arial" panose="020B0604020202020204" pitchFamily="34" charset="0"/>
              <a:buChar char="•"/>
            </a:pPr>
            <a:r>
              <a:rPr lang="tr-TR" sz="2200" dirty="0" smtClean="0"/>
              <a:t>Amaçları </a:t>
            </a:r>
            <a:r>
              <a:rPr lang="tr-TR" sz="2200" dirty="0"/>
              <a:t>açısından, portfolyolar, süren çalışmaları içeren, en iyi ürünleri içeren veya değerlendirme portfolyolar olarak üç ayrı kategoride sınıflandırılabildikleri (Danielson &amp; Abrutyn, 1997) gibi, mevcut şartlara ve amaçlara göre farklı türlerdeki kayıtları ve farklı zaman dilimlerini kapsayacak şekilde de tasarlanabilirler. </a:t>
            </a:r>
          </a:p>
        </p:txBody>
      </p:sp>
    </p:spTree>
    <p:extLst>
      <p:ext uri="{BB962C8B-B14F-4D97-AF65-F5344CB8AC3E}">
        <p14:creationId xmlns:p14="http://schemas.microsoft.com/office/powerpoint/2010/main" val="329053137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60648"/>
            <a:ext cx="8229600" cy="1368152"/>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5.2. Portfolyo uygulamaları</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423446" y="1988259"/>
            <a:ext cx="8186766" cy="2246769"/>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r>
              <a:rPr lang="tr-TR" sz="2800" dirty="0"/>
              <a:t>D</a:t>
            </a:r>
            <a:r>
              <a:rPr lang="tr-TR" sz="2800" dirty="0" smtClean="0"/>
              <a:t>ört </a:t>
            </a:r>
            <a:r>
              <a:rPr lang="tr-TR" sz="2800" dirty="0"/>
              <a:t>aşamalı bir yöntem önerilebilir. Bunlar: </a:t>
            </a:r>
          </a:p>
          <a:p>
            <a:r>
              <a:rPr lang="tr-TR" sz="2800" dirty="0" smtClean="0"/>
              <a:t>(1) veri toplama, </a:t>
            </a:r>
          </a:p>
          <a:p>
            <a:r>
              <a:rPr lang="tr-TR" sz="2800" dirty="0" smtClean="0"/>
              <a:t>(</a:t>
            </a:r>
            <a:r>
              <a:rPr lang="tr-TR" sz="2800" dirty="0"/>
              <a:t>2) </a:t>
            </a:r>
            <a:r>
              <a:rPr lang="tr-TR" sz="2800" dirty="0" smtClean="0"/>
              <a:t>kayıt </a:t>
            </a:r>
            <a:r>
              <a:rPr lang="tr-TR" sz="2800" dirty="0"/>
              <a:t>için seçme, </a:t>
            </a:r>
          </a:p>
          <a:p>
            <a:r>
              <a:rPr lang="tr-TR" sz="2800" dirty="0"/>
              <a:t>(3) amaca uygun kriterler ile değerlendirme </a:t>
            </a:r>
          </a:p>
          <a:p>
            <a:r>
              <a:rPr lang="tr-TR" sz="2800" dirty="0"/>
              <a:t>(4) karar verme sonrası gelen </a:t>
            </a:r>
            <a:r>
              <a:rPr lang="tr-TR" sz="2800" dirty="0" smtClean="0"/>
              <a:t>uygulama</a:t>
            </a:r>
            <a:endParaRPr lang="tr-TR" sz="2800" dirty="0"/>
          </a:p>
        </p:txBody>
      </p:sp>
    </p:spTree>
    <p:extLst>
      <p:ext uri="{BB962C8B-B14F-4D97-AF65-F5344CB8AC3E}">
        <p14:creationId xmlns:p14="http://schemas.microsoft.com/office/powerpoint/2010/main" val="421177154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58259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dirty="0" smtClean="0">
                <a:effectLst>
                  <a:outerShdw blurRad="51000" dist="37000" dir="5400000" algn="tl" rotWithShape="0">
                    <a:srgbClr val="000000">
                      <a:alpha val="25000"/>
                    </a:srgbClr>
                  </a:outerShdw>
                </a:effectLst>
                <a:latin typeface="+mj-lt"/>
                <a:ea typeface="+mj-ea"/>
                <a:cs typeface="+mj-cs"/>
              </a:rPr>
              <a:t>5.3.</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portfolyo içeriği örneği</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3454029420"/>
              </p:ext>
            </p:extLst>
          </p:nvPr>
        </p:nvGraphicFramePr>
        <p:xfrm>
          <a:off x="457200" y="881459"/>
          <a:ext cx="8229600" cy="5962904"/>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3358108853"/>
                    </a:ext>
                  </a:extLst>
                </a:gridCol>
                <a:gridCol w="4114800">
                  <a:extLst>
                    <a:ext uri="{9D8B030D-6E8A-4147-A177-3AD203B41FA5}">
                      <a16:colId xmlns:a16="http://schemas.microsoft.com/office/drawing/2014/main" val="2806008664"/>
                    </a:ext>
                  </a:extLst>
                </a:gridCol>
              </a:tblGrid>
              <a:tr h="1806883">
                <a:tc>
                  <a:txBody>
                    <a:bodyPr/>
                    <a:lstStyle/>
                    <a:p>
                      <a:pPr>
                        <a:lnSpc>
                          <a:spcPct val="115000"/>
                        </a:lnSpc>
                        <a:spcAft>
                          <a:spcPts val="1000"/>
                        </a:spcAft>
                      </a:pPr>
                      <a:r>
                        <a:rPr lang="tr-TR" sz="1600" dirty="0">
                          <a:effectLst/>
                        </a:rPr>
                        <a:t>KAPAK SAYFASI</a:t>
                      </a:r>
                    </a:p>
                    <a:p>
                      <a:pPr>
                        <a:lnSpc>
                          <a:spcPct val="115000"/>
                        </a:lnSpc>
                        <a:spcAft>
                          <a:spcPts val="1000"/>
                        </a:spcAft>
                      </a:pPr>
                      <a:r>
                        <a:rPr lang="tr-TR" sz="1600" dirty="0">
                          <a:effectLst/>
                        </a:rPr>
                        <a:t>Çocuğun çizdiği bir resim ile veya kendi fotoğrafı ile başlayan bir kapak sayfası bulunabilir. Eğer çocuk yazı yazabiliyor ise üzerine “Benim portfolyom” yazılabilir.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0438" marR="60438" marT="0" marB="0">
                    <a:solidFill>
                      <a:schemeClr val="accent6">
                        <a:lumMod val="40000"/>
                        <a:lumOff val="60000"/>
                      </a:schemeClr>
                    </a:solidFill>
                  </a:tcPr>
                </a:tc>
                <a:tc>
                  <a:txBody>
                    <a:bodyPr/>
                    <a:lstStyle/>
                    <a:p>
                      <a:pPr>
                        <a:lnSpc>
                          <a:spcPct val="115000"/>
                        </a:lnSpc>
                        <a:spcAft>
                          <a:spcPts val="1000"/>
                        </a:spcAft>
                      </a:pPr>
                      <a:r>
                        <a:rPr lang="tr-TR" sz="1600" dirty="0">
                          <a:effectLst/>
                        </a:rPr>
                        <a:t>BİRİNCİ SAYFA (Dosya kime ait?)</a:t>
                      </a:r>
                    </a:p>
                    <a:p>
                      <a:pPr>
                        <a:lnSpc>
                          <a:spcPct val="115000"/>
                        </a:lnSpc>
                        <a:spcAft>
                          <a:spcPts val="1000"/>
                        </a:spcAft>
                      </a:pPr>
                      <a:r>
                        <a:rPr lang="tr-TR" sz="1600" dirty="0">
                          <a:effectLst/>
                        </a:rPr>
                        <a:t>Bu sayfada çocuk hakkında bilgilerin yer alması gerekmektedir.</a:t>
                      </a:r>
                    </a:p>
                    <a:p>
                      <a:pPr>
                        <a:lnSpc>
                          <a:spcPct val="115000"/>
                        </a:lnSpc>
                        <a:spcAft>
                          <a:spcPts val="1000"/>
                        </a:spcAft>
                      </a:pPr>
                      <a:r>
                        <a:rPr lang="tr-TR" sz="1600" dirty="0">
                          <a:effectLst/>
                        </a:rPr>
                        <a:t> </a:t>
                      </a:r>
                      <a:r>
                        <a:rPr lang="tr-TR" sz="1600" dirty="0" smtClean="0">
                          <a:effectLst/>
                        </a:rPr>
                        <a:t>Çocuğun </a:t>
                      </a:r>
                      <a:r>
                        <a:rPr lang="tr-TR" sz="1600" dirty="0">
                          <a:effectLst/>
                        </a:rPr>
                        <a:t>Adı soyadı:                                              Yaşı/cinsiyet:</a:t>
                      </a:r>
                    </a:p>
                    <a:p>
                      <a:pPr>
                        <a:lnSpc>
                          <a:spcPct val="115000"/>
                        </a:lnSpc>
                        <a:spcAft>
                          <a:spcPts val="1000"/>
                        </a:spcAft>
                      </a:pPr>
                      <a:r>
                        <a:rPr lang="tr-TR" sz="1600" dirty="0">
                          <a:effectLst/>
                        </a:rPr>
                        <a:t>Okulu:                                                                      Numarası:</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0438" marR="60438" marT="0" marB="0" anchor="ctr">
                    <a:solidFill>
                      <a:schemeClr val="accent6">
                        <a:lumMod val="40000"/>
                        <a:lumOff val="60000"/>
                      </a:schemeClr>
                    </a:solidFill>
                  </a:tcPr>
                </a:tc>
                <a:extLst>
                  <a:ext uri="{0D108BD9-81ED-4DB2-BD59-A6C34878D82A}">
                    <a16:rowId xmlns:a16="http://schemas.microsoft.com/office/drawing/2014/main" val="1984742629"/>
                  </a:ext>
                </a:extLst>
              </a:tr>
              <a:tr h="2544455">
                <a:tc>
                  <a:txBody>
                    <a:bodyPr/>
                    <a:lstStyle/>
                    <a:p>
                      <a:pPr>
                        <a:lnSpc>
                          <a:spcPct val="115000"/>
                        </a:lnSpc>
                        <a:spcAft>
                          <a:spcPts val="1000"/>
                        </a:spcAft>
                      </a:pPr>
                      <a:r>
                        <a:rPr lang="tr-TR" sz="1600" dirty="0">
                          <a:effectLst/>
                        </a:rPr>
                        <a:t>İKİNCİ SAYFA (İçindekiler)</a:t>
                      </a:r>
                    </a:p>
                    <a:p>
                      <a:pPr>
                        <a:lnSpc>
                          <a:spcPct val="115000"/>
                        </a:lnSpc>
                        <a:spcAft>
                          <a:spcPts val="1000"/>
                        </a:spcAft>
                      </a:pPr>
                      <a:r>
                        <a:rPr lang="tr-TR" sz="1600" dirty="0">
                          <a:effectLst/>
                        </a:rPr>
                        <a:t>Bu sayfada dosyanın içinde nelerin olduğu belirtilmelidir. Aşağıda portfolyoda yer alabilecek bazı örnekler verilmiştir.  </a:t>
                      </a:r>
                    </a:p>
                    <a:p>
                      <a:pPr marL="342900" lvl="0" indent="-342900" fontAlgn="base">
                        <a:lnSpc>
                          <a:spcPct val="115000"/>
                        </a:lnSpc>
                        <a:spcAft>
                          <a:spcPts val="0"/>
                        </a:spcAft>
                        <a:buFont typeface="Arial" panose="020B0604020202020204" pitchFamily="34" charset="0"/>
                        <a:buChar char="●"/>
                      </a:pPr>
                      <a:r>
                        <a:rPr lang="tr-TR" sz="1600" dirty="0">
                          <a:effectLst/>
                        </a:rPr>
                        <a:t>Bilgi formları,</a:t>
                      </a:r>
                    </a:p>
                    <a:p>
                      <a:pPr marL="342900" lvl="0" indent="-342900" fontAlgn="base">
                        <a:lnSpc>
                          <a:spcPct val="115000"/>
                        </a:lnSpc>
                        <a:spcAft>
                          <a:spcPts val="0"/>
                        </a:spcAft>
                        <a:buFont typeface="Arial" panose="020B0604020202020204" pitchFamily="34" charset="0"/>
                        <a:buChar char="●"/>
                      </a:pPr>
                      <a:r>
                        <a:rPr lang="tr-TR" sz="1600" dirty="0">
                          <a:effectLst/>
                        </a:rPr>
                        <a:t>Gözlem formları,</a:t>
                      </a:r>
                    </a:p>
                    <a:p>
                      <a:pPr marL="342900" lvl="0" indent="-342900" fontAlgn="base">
                        <a:lnSpc>
                          <a:spcPct val="115000"/>
                        </a:lnSpc>
                        <a:spcAft>
                          <a:spcPts val="0"/>
                        </a:spcAft>
                        <a:buFont typeface="Arial" panose="020B0604020202020204" pitchFamily="34" charset="0"/>
                        <a:buChar char="●"/>
                      </a:pPr>
                      <a:r>
                        <a:rPr lang="tr-TR" sz="1600" dirty="0">
                          <a:effectLst/>
                        </a:rPr>
                        <a:t>Anekdot kayıtları, </a:t>
                      </a:r>
                    </a:p>
                    <a:p>
                      <a:pPr marL="342900" lvl="0" indent="-342900" fontAlgn="base">
                        <a:lnSpc>
                          <a:spcPct val="115000"/>
                        </a:lnSpc>
                        <a:spcAft>
                          <a:spcPts val="0"/>
                        </a:spcAft>
                        <a:buFont typeface="Arial" panose="020B0604020202020204" pitchFamily="34" charset="0"/>
                        <a:buChar char="●"/>
                      </a:pPr>
                      <a:r>
                        <a:rPr lang="tr-TR" sz="1600" dirty="0">
                          <a:effectLst/>
                        </a:rPr>
                        <a:t>Gelişimsel kontrol listeleri,</a:t>
                      </a:r>
                    </a:p>
                    <a:p>
                      <a:pPr marL="342900" lvl="0" indent="-342900" fontAlgn="base">
                        <a:lnSpc>
                          <a:spcPct val="115000"/>
                        </a:lnSpc>
                        <a:spcAft>
                          <a:spcPts val="0"/>
                        </a:spcAft>
                        <a:buFont typeface="Arial" panose="020B0604020202020204" pitchFamily="34" charset="0"/>
                        <a:buChar char="●"/>
                      </a:pPr>
                      <a:r>
                        <a:rPr lang="tr-TR" sz="1600" dirty="0">
                          <a:effectLst/>
                        </a:rPr>
                        <a:t>Fotoğraflar,</a:t>
                      </a:r>
                    </a:p>
                    <a:p>
                      <a:pPr marL="342900" lvl="0" indent="-342900" fontAlgn="base">
                        <a:lnSpc>
                          <a:spcPct val="115000"/>
                        </a:lnSpc>
                        <a:spcAft>
                          <a:spcPts val="0"/>
                        </a:spcAft>
                        <a:buFont typeface="Arial" panose="020B0604020202020204" pitchFamily="34" charset="0"/>
                        <a:buChar char="●"/>
                      </a:pPr>
                      <a:r>
                        <a:rPr lang="tr-TR" sz="1600" dirty="0">
                          <a:effectLst/>
                        </a:rPr>
                        <a:t>Video kayıtları,</a:t>
                      </a:r>
                    </a:p>
                    <a:p>
                      <a:pPr marL="342900" lvl="0" indent="-342900" fontAlgn="base">
                        <a:lnSpc>
                          <a:spcPct val="115000"/>
                        </a:lnSpc>
                        <a:spcAft>
                          <a:spcPts val="0"/>
                        </a:spcAft>
                        <a:buFont typeface="Arial" panose="020B0604020202020204" pitchFamily="34" charset="0"/>
                        <a:buChar char="●"/>
                      </a:pPr>
                      <a:r>
                        <a:rPr lang="tr-TR" sz="1600" dirty="0">
                          <a:effectLst/>
                        </a:rPr>
                        <a:t>Çocuğun seçtiği sanat çalışmaları,</a:t>
                      </a:r>
                    </a:p>
                    <a:p>
                      <a:pPr marL="342900" lvl="0" indent="-342900" fontAlgn="base">
                        <a:lnSpc>
                          <a:spcPct val="115000"/>
                        </a:lnSpc>
                        <a:spcAft>
                          <a:spcPts val="0"/>
                        </a:spcAft>
                        <a:buFont typeface="Arial" panose="020B0604020202020204" pitchFamily="34" charset="0"/>
                        <a:buChar char="●"/>
                      </a:pPr>
                      <a:r>
                        <a:rPr lang="tr-TR" sz="1600" dirty="0">
                          <a:effectLst/>
                        </a:rPr>
                        <a:t>Çocuk öz-değerlendirme formu</a:t>
                      </a:r>
                      <a:endParaRPr lang="tr-TR" sz="1600" dirty="0">
                        <a:effectLst/>
                        <a:latin typeface="Noto Sans Symbols"/>
                        <a:ea typeface="Noto Sans Symbols"/>
                        <a:cs typeface="Noto Sans Symbols"/>
                      </a:endParaRPr>
                    </a:p>
                  </a:txBody>
                  <a:tcPr marL="60438" marR="60438" marT="0" marB="0" anchor="ctr">
                    <a:solidFill>
                      <a:schemeClr val="accent6">
                        <a:lumMod val="40000"/>
                        <a:lumOff val="60000"/>
                      </a:schemeClr>
                    </a:solidFill>
                  </a:tcPr>
                </a:tc>
                <a:tc>
                  <a:txBody>
                    <a:bodyPr/>
                    <a:lstStyle/>
                    <a:p>
                      <a:pPr>
                        <a:lnSpc>
                          <a:spcPct val="115000"/>
                        </a:lnSpc>
                        <a:spcAft>
                          <a:spcPts val="1000"/>
                        </a:spcAft>
                      </a:pPr>
                      <a:r>
                        <a:rPr lang="tr-TR" sz="1600" dirty="0">
                          <a:effectLst/>
                        </a:rPr>
                        <a:t>Bu sayfaların düzenlenmesi portfolyonun içeriğine göre düzenlenmektedir.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0438" marR="60438" marT="0" marB="0" anchor="ctr">
                    <a:solidFill>
                      <a:schemeClr val="accent6">
                        <a:lumMod val="40000"/>
                        <a:lumOff val="60000"/>
                      </a:schemeClr>
                    </a:solidFill>
                  </a:tcPr>
                </a:tc>
                <a:extLst>
                  <a:ext uri="{0D108BD9-81ED-4DB2-BD59-A6C34878D82A}">
                    <a16:rowId xmlns:a16="http://schemas.microsoft.com/office/drawing/2014/main" val="1813135490"/>
                  </a:ext>
                </a:extLst>
              </a:tr>
            </a:tbl>
          </a:graphicData>
        </a:graphic>
      </p:graphicFrame>
    </p:spTree>
    <p:extLst>
      <p:ext uri="{BB962C8B-B14F-4D97-AF65-F5344CB8AC3E}">
        <p14:creationId xmlns:p14="http://schemas.microsoft.com/office/powerpoint/2010/main" val="1110126891"/>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60648"/>
            <a:ext cx="8229600" cy="1368152"/>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a:effectLst>
                  <a:outerShdw blurRad="51000" dist="37000" dir="5400000" algn="tl" rotWithShape="0">
                    <a:srgbClr val="000000">
                      <a:alpha val="25000"/>
                    </a:srgbClr>
                  </a:outerShdw>
                </a:effectLst>
                <a:latin typeface="+mj-lt"/>
                <a:ea typeface="+mj-ea"/>
                <a:cs typeface="+mj-cs"/>
              </a:rPr>
              <a:t>6</a:t>
            </a:r>
            <a:r>
              <a:rPr lang="tr-TR" sz="3200" b="1" kern="0" cap="all" dirty="0" smtClean="0">
                <a:effectLst>
                  <a:outerShdw blurRad="51000" dist="37000" dir="5400000" algn="tl" rotWithShape="0">
                    <a:srgbClr val="000000">
                      <a:alpha val="25000"/>
                    </a:srgbClr>
                  </a:outerShdw>
                </a:effectLst>
                <a:latin typeface="+mj-lt"/>
                <a:ea typeface="+mj-ea"/>
                <a:cs typeface="+mj-cs"/>
              </a:rPr>
              <a:t>. Öğretmenler için sınıf Portfolyoları</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
        <p:nvSpPr>
          <p:cNvPr id="8" name="Rectangle 5"/>
          <p:cNvSpPr>
            <a:spLocks noChangeArrowheads="1"/>
          </p:cNvSpPr>
          <p:nvPr/>
        </p:nvSpPr>
        <p:spPr bwMode="auto">
          <a:xfrm>
            <a:off x="500034" y="1772816"/>
            <a:ext cx="8186766" cy="378565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342900" indent="-342900">
              <a:buFont typeface="Arial" panose="020B0604020202020204" pitchFamily="34" charset="0"/>
              <a:buChar char="•"/>
            </a:pPr>
            <a:r>
              <a:rPr lang="tr-TR" sz="2400" dirty="0"/>
              <a:t>Öğretmenlerin yukarıdaki bölümlerde geçen değerlendirme kavramları ve uygulama örneklerini, sadece çocukların değil aynı zamanda kendi performanslarını izleme, kayıt altına alma ve değerlendirmede de </a:t>
            </a:r>
            <a:r>
              <a:rPr lang="tr-TR" sz="2400" dirty="0" smtClean="0"/>
              <a:t>kullanmaları önerilmektedir. </a:t>
            </a:r>
          </a:p>
          <a:p>
            <a:endParaRPr lang="tr-TR" sz="2400" dirty="0"/>
          </a:p>
          <a:p>
            <a:pPr marL="342900" indent="-342900">
              <a:buFont typeface="Arial" panose="020B0604020202020204" pitchFamily="34" charset="0"/>
              <a:buChar char="•"/>
            </a:pPr>
            <a:r>
              <a:rPr lang="tr-TR" sz="2400" dirty="0" smtClean="0"/>
              <a:t>Bu </a:t>
            </a:r>
            <a:r>
              <a:rPr lang="tr-TR" sz="2400" dirty="0"/>
              <a:t>anlamda, kendiniz için öngördüğünüz gelişim ve performans hedeflerini belirleyerek uygulamalar yapabilirsiniz. Aşağıda örnek verilen kayıt formları kullanabilir ve benzeri veya farklı kayıtlar tutarak kendi performans portfolyonuzu oluşturabilirsiniz.  </a:t>
            </a:r>
          </a:p>
        </p:txBody>
      </p:sp>
    </p:spTree>
    <p:extLst>
      <p:ext uri="{BB962C8B-B14F-4D97-AF65-F5344CB8AC3E}">
        <p14:creationId xmlns:p14="http://schemas.microsoft.com/office/powerpoint/2010/main" val="76584666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439850"/>
          </a:xfrm>
          <a:prstGeom prst="rect">
            <a:avLst/>
          </a:prstGeom>
          <a:solidFill>
            <a:schemeClr val="accent6"/>
          </a:solidFill>
        </p:spPr>
        <p:txBody>
          <a:bodyPr anchorCtr="1">
            <a:noAutofit/>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defRPr/>
            </a:pPr>
            <a:endPar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1. D</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eğerlendirme</a:t>
            </a:r>
          </a:p>
        </p:txBody>
      </p:sp>
      <p:sp>
        <p:nvSpPr>
          <p:cNvPr id="8" name="Rectangle 5"/>
          <p:cNvSpPr>
            <a:spLocks noChangeArrowheads="1"/>
          </p:cNvSpPr>
          <p:nvPr/>
        </p:nvSpPr>
        <p:spPr bwMode="auto">
          <a:xfrm>
            <a:off x="478617" y="2070719"/>
            <a:ext cx="8186766" cy="397031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285750" lvl="1" indent="-285750">
              <a:buFont typeface="Arial" panose="020B0604020202020204" pitchFamily="34" charset="0"/>
              <a:buChar char="•"/>
              <a:tabLst>
                <a:tab pos="228600" algn="l"/>
              </a:tabLst>
            </a:pPr>
            <a:r>
              <a:rPr lang="tr-TR" sz="2800" dirty="0" smtClean="0"/>
              <a:t>Çocukların </a:t>
            </a:r>
            <a:r>
              <a:rPr lang="tr-TR" sz="2800" b="1" u="sng" dirty="0"/>
              <a:t>farklı</a:t>
            </a:r>
            <a:r>
              <a:rPr lang="tr-TR" sz="2800" dirty="0"/>
              <a:t> alanlardaki gelişimlerini </a:t>
            </a:r>
            <a:r>
              <a:rPr lang="tr-TR" sz="2800" b="1" dirty="0" smtClean="0">
                <a:solidFill>
                  <a:srgbClr val="FF0000"/>
                </a:solidFill>
              </a:rPr>
              <a:t>izlemek</a:t>
            </a:r>
            <a:r>
              <a:rPr lang="tr-TR" sz="2800" dirty="0" smtClean="0"/>
              <a:t> </a:t>
            </a:r>
            <a:r>
              <a:rPr lang="tr-TR" sz="2800" dirty="0"/>
              <a:t>ve </a:t>
            </a:r>
            <a:r>
              <a:rPr lang="tr-TR" sz="2800" b="1" u="sng" dirty="0"/>
              <a:t>öğrenmelerini</a:t>
            </a:r>
            <a:r>
              <a:rPr lang="tr-TR" sz="2800" dirty="0"/>
              <a:t> desteklemek </a:t>
            </a:r>
            <a:r>
              <a:rPr lang="tr-TR" sz="2800" dirty="0" smtClean="0"/>
              <a:t>için </a:t>
            </a:r>
            <a:r>
              <a:rPr lang="tr-TR" sz="2800" dirty="0"/>
              <a:t>öğretim programlarında yapılması </a:t>
            </a:r>
            <a:r>
              <a:rPr lang="tr-TR" sz="2800" dirty="0" smtClean="0"/>
              <a:t>gereken </a:t>
            </a:r>
            <a:r>
              <a:rPr lang="tr-TR" sz="2800" dirty="0"/>
              <a:t>değişiklik ve uyarlamalar ile ilgili </a:t>
            </a:r>
            <a:r>
              <a:rPr lang="tr-TR" sz="2800" b="1" dirty="0" smtClean="0">
                <a:solidFill>
                  <a:srgbClr val="FF0000"/>
                </a:solidFill>
              </a:rPr>
              <a:t>kararlar</a:t>
            </a:r>
            <a:r>
              <a:rPr lang="tr-TR" sz="2800" dirty="0" smtClean="0"/>
              <a:t> </a:t>
            </a:r>
            <a:r>
              <a:rPr lang="tr-TR" sz="2800" b="1" dirty="0">
                <a:solidFill>
                  <a:srgbClr val="FF0000"/>
                </a:solidFill>
              </a:rPr>
              <a:t>almada</a:t>
            </a:r>
            <a:r>
              <a:rPr lang="tr-TR" sz="2800" dirty="0"/>
              <a:t> kullanılan bir </a:t>
            </a:r>
            <a:r>
              <a:rPr lang="tr-TR" sz="2800" b="1" u="sng" dirty="0"/>
              <a:t>süreç</a:t>
            </a:r>
            <a:r>
              <a:rPr lang="tr-TR" sz="2800" dirty="0"/>
              <a:t>tir. </a:t>
            </a:r>
            <a:endParaRPr lang="tr-TR" sz="2800" dirty="0" smtClean="0"/>
          </a:p>
          <a:p>
            <a:pPr marL="285750" lvl="1" indent="-285750">
              <a:buFont typeface="Arial" panose="020B0604020202020204" pitchFamily="34" charset="0"/>
              <a:buChar char="•"/>
              <a:tabLst>
                <a:tab pos="228600" algn="l"/>
              </a:tabLst>
            </a:pPr>
            <a:endParaRPr lang="tr-TR" sz="2800" dirty="0" smtClean="0"/>
          </a:p>
          <a:p>
            <a:pPr marL="285750" lvl="1" indent="-285750">
              <a:buFont typeface="Arial" panose="020B0604020202020204" pitchFamily="34" charset="0"/>
              <a:buChar char="•"/>
              <a:tabLst>
                <a:tab pos="228600" algn="l"/>
              </a:tabLst>
            </a:pPr>
            <a:r>
              <a:rPr lang="tr-TR" sz="2800" dirty="0" smtClean="0"/>
              <a:t>Bu </a:t>
            </a:r>
            <a:r>
              <a:rPr lang="tr-TR" sz="2800" dirty="0">
                <a:solidFill>
                  <a:schemeClr val="bg1"/>
                </a:solidFill>
              </a:rPr>
              <a:t>süreç</a:t>
            </a:r>
            <a:r>
              <a:rPr lang="tr-TR" sz="2800" dirty="0"/>
              <a:t> ilgilenilen özellik ile ilgili veri toplama, kayıt altına alma, yorumlama ve karar verme aşamalarını kapsar (NCCA, 2007). </a:t>
            </a:r>
            <a:endParaRPr sz="2800" dirty="0" smtClean="0"/>
          </a:p>
        </p:txBody>
      </p:sp>
    </p:spTree>
    <p:extLst>
      <p:ext uri="{BB962C8B-B14F-4D97-AF65-F5344CB8AC3E}">
        <p14:creationId xmlns:p14="http://schemas.microsoft.com/office/powerpoint/2010/main" val="1061324938"/>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25218" y="1999868"/>
            <a:ext cx="3614734" cy="4093428"/>
          </a:xfrm>
          <a:prstGeom prst="rect">
            <a:avLst/>
          </a:prstGeom>
          <a:noFill/>
          <a:ln w="9525">
            <a:noFill/>
            <a:miter lim="800000"/>
            <a:headEnd/>
            <a:tailEnd/>
          </a:ln>
        </p:spPr>
        <p:txBody>
          <a:bodyPr wrap="square" anchor="ctr">
            <a:spAutoFit/>
          </a:bodyPr>
          <a:lstStyle/>
          <a:p>
            <a:pPr marL="342900" indent="-342900">
              <a:buFont typeface="Arial" pitchFamily="34" charset="0"/>
              <a:buChar char="•"/>
              <a:tabLst>
                <a:tab pos="228600" algn="l"/>
              </a:tabLst>
            </a:pPr>
            <a:r>
              <a:rPr sz="2000" b="1" dirty="0" smtClean="0"/>
              <a:t>Her ölçme türünün avantajlı olduğu durumların olduğu unutulmamalı.</a:t>
            </a:r>
          </a:p>
          <a:p>
            <a:pPr marL="342900" indent="-342900">
              <a:buFont typeface="Arial" pitchFamily="34" charset="0"/>
              <a:buChar char="•"/>
              <a:tabLst>
                <a:tab pos="228600" algn="l"/>
              </a:tabLst>
            </a:pPr>
            <a:endParaRPr sz="2000" b="1" dirty="0" smtClean="0"/>
          </a:p>
          <a:p>
            <a:pPr marL="342900" indent="-342900">
              <a:buFont typeface="Arial" pitchFamily="34" charset="0"/>
              <a:buChar char="•"/>
              <a:tabLst>
                <a:tab pos="228600" algn="l"/>
              </a:tabLst>
            </a:pPr>
            <a:r>
              <a:rPr lang="tr-TR" sz="2000" dirty="0" smtClean="0"/>
              <a:t>Ö</a:t>
            </a:r>
            <a:r>
              <a:rPr sz="2000" dirty="0" smtClean="0"/>
              <a:t>lçme aracı ve türü ne olursa olsun, puanlama anahtarları önceden denenmeli ve gözden geçirilmeli.</a:t>
            </a:r>
          </a:p>
          <a:p>
            <a:pPr marL="342900" indent="-342900">
              <a:buFont typeface="Arial" pitchFamily="34" charset="0"/>
              <a:buChar char="•"/>
              <a:tabLst>
                <a:tab pos="228600" algn="l"/>
              </a:tabLst>
            </a:pPr>
            <a:endParaRPr sz="2000" dirty="0" smtClean="0"/>
          </a:p>
          <a:p>
            <a:pPr marL="342900" indent="-342900">
              <a:buFont typeface="Arial" pitchFamily="34" charset="0"/>
              <a:buChar char="•"/>
              <a:tabLst>
                <a:tab pos="228600" algn="l"/>
              </a:tabLst>
            </a:pPr>
            <a:r>
              <a:rPr sz="2000" dirty="0" smtClean="0"/>
              <a:t>Sesli düşünme teknikleri kullanılarak, çocukların görevler sırasındaki tepkileri değerlendirilmeli.</a:t>
            </a:r>
          </a:p>
        </p:txBody>
      </p:sp>
      <p:sp>
        <p:nvSpPr>
          <p:cNvPr id="2" name="Title 1"/>
          <p:cNvSpPr>
            <a:spLocks noGrp="1"/>
          </p:cNvSpPr>
          <p:nvPr>
            <p:ph type="title"/>
          </p:nvPr>
        </p:nvSpPr>
        <p:spPr/>
        <p:txBody>
          <a:bodyPr/>
          <a:lstStyle/>
          <a:p>
            <a:endParaRPr lang="tr-TR"/>
          </a:p>
        </p:txBody>
      </p:sp>
      <p:sp>
        <p:nvSpPr>
          <p:cNvPr id="6" name="Rectangle 2"/>
          <p:cNvSpPr txBox="1">
            <a:spLocks noChangeArrowheads="1"/>
          </p:cNvSpPr>
          <p:nvPr/>
        </p:nvSpPr>
        <p:spPr>
          <a:xfrm>
            <a:off x="457200" y="274639"/>
            <a:ext cx="8229600" cy="1499992"/>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endParaRPr lang="tr-TR" sz="3200" b="1" kern="0" cap="all" dirty="0" smtClean="0">
              <a:effectLst>
                <a:outerShdw blurRad="51000" dist="37000" dir="5400000" algn="tl" rotWithShape="0">
                  <a:srgbClr val="000000">
                    <a:alpha val="25000"/>
                  </a:srgbClr>
                </a:outerShdw>
              </a:effectLst>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a:effectLst>
                  <a:outerShdw blurRad="51000" dist="37000" dir="5400000" algn="tl" rotWithShape="0">
                    <a:srgbClr val="000000">
                      <a:alpha val="25000"/>
                    </a:srgbClr>
                  </a:outerShdw>
                </a:effectLst>
                <a:latin typeface="+mj-lt"/>
                <a:ea typeface="+mj-ea"/>
                <a:cs typeface="+mj-cs"/>
              </a:rPr>
              <a:t>7</a:t>
            </a:r>
            <a:r>
              <a:rPr lang="tr-TR" sz="3200" b="1" kern="0" cap="all" dirty="0" smtClean="0">
                <a:effectLst>
                  <a:outerShdw blurRad="51000" dist="37000" dir="5400000" algn="tl" rotWithShape="0">
                    <a:srgbClr val="000000">
                      <a:alpha val="25000"/>
                    </a:srgbClr>
                  </a:outerShdw>
                </a:effectLst>
                <a:latin typeface="+mj-lt"/>
                <a:ea typeface="+mj-ea"/>
                <a:cs typeface="+mj-cs"/>
              </a:rPr>
              <a:t>. genel öneriler</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pic>
        <p:nvPicPr>
          <p:cNvPr id="7" name="Picture 1" descr="C:\Users\Asus\Pictures\soru-olcme vs\yenidunyadatoplama.jpg"/>
          <p:cNvPicPr>
            <a:picLocks noChangeAspect="1" noChangeArrowheads="1"/>
          </p:cNvPicPr>
          <p:nvPr/>
        </p:nvPicPr>
        <p:blipFill>
          <a:blip r:embed="rId2"/>
          <a:srcRect/>
          <a:stretch>
            <a:fillRect/>
          </a:stretch>
        </p:blipFill>
        <p:spPr bwMode="auto">
          <a:xfrm>
            <a:off x="4500562" y="2066940"/>
            <a:ext cx="4191000" cy="4148142"/>
          </a:xfrm>
          <a:prstGeom prst="rect">
            <a:avLst/>
          </a:prstGeom>
          <a:noFill/>
        </p:spPr>
      </p:pic>
    </p:spTree>
    <p:extLst>
      <p:ext uri="{BB962C8B-B14F-4D97-AF65-F5344CB8AC3E}">
        <p14:creationId xmlns:p14="http://schemas.microsoft.com/office/powerpoint/2010/main" val="38927498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28601" y="3429000"/>
            <a:ext cx="8298485" cy="1066800"/>
          </a:xfrm>
          <a:solidFill>
            <a:schemeClr val="accent6"/>
          </a:solidFill>
        </p:spPr>
        <p:txBody>
          <a:bodyPr/>
          <a:lstStyle/>
          <a:p>
            <a:r>
              <a:rPr lang="tr-TR" dirty="0" smtClean="0"/>
              <a:t>teşekkürler</a:t>
            </a:r>
            <a:endParaRPr lang="tr-TR" dirty="0"/>
          </a:p>
        </p:txBody>
      </p:sp>
      <p:pic>
        <p:nvPicPr>
          <p:cNvPr id="6" name="j0313970.jpg"/>
          <p:cNvPicPr>
            <a:picLocks noGrp="1" noChangeAspect="1"/>
          </p:cNvPicPr>
          <p:nvPr>
            <p:ph type="pic" sz="quarter" idx="11"/>
          </p:nvPr>
        </p:nvPicPr>
        <p:blipFill>
          <a:blip r:embed="rId3"/>
          <a:srcRect/>
          <a:stretch>
            <a:fillRect/>
          </a:stretch>
        </p:blipFill>
        <p:spPr>
          <a:xfrm>
            <a:off x="6096000" y="928670"/>
            <a:ext cx="2286000" cy="2286000"/>
          </a:xfrm>
        </p:spPr>
      </p:pic>
      <p:sp>
        <p:nvSpPr>
          <p:cNvPr id="3" name="Text Placeholder 2"/>
          <p:cNvSpPr>
            <a:spLocks noGrp="1"/>
          </p:cNvSpPr>
          <p:nvPr>
            <p:ph type="body" sz="quarter" idx="10"/>
          </p:nvPr>
        </p:nvSpPr>
        <p:spPr/>
        <p:txBody>
          <a:bodyPr/>
          <a:lstStyle/>
          <a:p>
            <a:endParaRPr lang="tr-T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Oval 52"/>
          <p:cNvSpPr>
            <a:spLocks noChangeArrowheads="1"/>
          </p:cNvSpPr>
          <p:nvPr/>
        </p:nvSpPr>
        <p:spPr bwMode="auto">
          <a:xfrm>
            <a:off x="381000" y="3100398"/>
            <a:ext cx="2590800" cy="1828800"/>
          </a:xfrm>
          <a:prstGeom prst="ellipse">
            <a:avLst/>
          </a:prstGeom>
          <a:solidFill>
            <a:schemeClr val="accent1"/>
          </a:solidFill>
          <a:ln w="9525">
            <a:solidFill>
              <a:schemeClr val="tx1"/>
            </a:solidFill>
            <a:round/>
            <a:headEnd/>
            <a:tailEnd/>
          </a:ln>
        </p:spPr>
        <p:txBody>
          <a:bodyPr wrap="none" anchor="ctr"/>
          <a:lstStyle/>
          <a:p>
            <a:pPr marL="342900" indent="-342900" algn="ctr"/>
            <a:r>
              <a:rPr b="1" dirty="0" smtClean="0"/>
              <a:t>ALAN BİLGİSİ</a:t>
            </a:r>
          </a:p>
        </p:txBody>
      </p:sp>
      <p:sp>
        <p:nvSpPr>
          <p:cNvPr id="23557" name="Oval 53"/>
          <p:cNvSpPr>
            <a:spLocks noChangeArrowheads="1"/>
          </p:cNvSpPr>
          <p:nvPr/>
        </p:nvSpPr>
        <p:spPr bwMode="auto">
          <a:xfrm>
            <a:off x="3200400" y="3100398"/>
            <a:ext cx="2667000" cy="1828800"/>
          </a:xfrm>
          <a:prstGeom prst="ellipse">
            <a:avLst/>
          </a:prstGeom>
          <a:solidFill>
            <a:schemeClr val="accent1"/>
          </a:solidFill>
          <a:ln w="9525">
            <a:solidFill>
              <a:schemeClr val="tx1"/>
            </a:solidFill>
            <a:round/>
            <a:headEnd/>
            <a:tailEnd/>
          </a:ln>
        </p:spPr>
        <p:txBody>
          <a:bodyPr wrap="none" anchor="ctr"/>
          <a:lstStyle/>
          <a:p>
            <a:pPr algn="ctr"/>
            <a:r>
              <a:rPr lang="tr-TR" sz="1700" b="1" dirty="0" smtClean="0"/>
              <a:t>ÇOCUKLAR</a:t>
            </a:r>
            <a:endParaRPr lang="en-US" sz="1700" b="1" dirty="0"/>
          </a:p>
        </p:txBody>
      </p:sp>
      <p:sp>
        <p:nvSpPr>
          <p:cNvPr id="23558" name="Oval 54"/>
          <p:cNvSpPr>
            <a:spLocks noChangeArrowheads="1"/>
          </p:cNvSpPr>
          <p:nvPr/>
        </p:nvSpPr>
        <p:spPr bwMode="auto">
          <a:xfrm>
            <a:off x="6096000" y="3100398"/>
            <a:ext cx="2667000" cy="1828800"/>
          </a:xfrm>
          <a:prstGeom prst="ellipse">
            <a:avLst/>
          </a:prstGeom>
          <a:solidFill>
            <a:schemeClr val="accent1"/>
          </a:solidFill>
          <a:ln w="9525">
            <a:solidFill>
              <a:schemeClr val="tx1"/>
            </a:solidFill>
            <a:round/>
            <a:headEnd/>
            <a:tailEnd/>
          </a:ln>
        </p:spPr>
        <p:txBody>
          <a:bodyPr wrap="none" anchor="ctr"/>
          <a:lstStyle/>
          <a:p>
            <a:pPr algn="ctr"/>
            <a:r>
              <a:rPr sz="1700" b="1" dirty="0" smtClean="0"/>
              <a:t>GÖZLEM</a:t>
            </a:r>
            <a:endParaRPr lang="en-US" sz="1700" b="1" dirty="0"/>
          </a:p>
        </p:txBody>
      </p:sp>
      <p:sp>
        <p:nvSpPr>
          <p:cNvPr id="11" name="10 Dikdörtgen"/>
          <p:cNvSpPr/>
          <p:nvPr/>
        </p:nvSpPr>
        <p:spPr>
          <a:xfrm>
            <a:off x="3536149" y="5143512"/>
            <a:ext cx="214314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Gözlenen davranış </a:t>
            </a:r>
            <a:endParaRPr lang="tr-TR" dirty="0"/>
          </a:p>
        </p:txBody>
      </p:sp>
      <p:sp>
        <p:nvSpPr>
          <p:cNvPr id="12" name="11 Dikdörtgen"/>
          <p:cNvSpPr/>
          <p:nvPr/>
        </p:nvSpPr>
        <p:spPr>
          <a:xfrm>
            <a:off x="6500826" y="5143512"/>
            <a:ext cx="214314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dirty="0" smtClean="0"/>
              <a:t>Kayıt</a:t>
            </a:r>
          </a:p>
          <a:p>
            <a:pPr algn="ctr"/>
            <a:r>
              <a:rPr lang="tr-TR" dirty="0" smtClean="0"/>
              <a:t>Sistematik</a:t>
            </a:r>
          </a:p>
          <a:p>
            <a:pPr algn="ctr"/>
            <a:r>
              <a:rPr lang="tr-TR" dirty="0" smtClean="0"/>
              <a:t>Kazanım-odaklı</a:t>
            </a:r>
          </a:p>
          <a:p>
            <a:pPr algn="ctr"/>
            <a:r>
              <a:rPr lang="tr-TR" dirty="0" smtClean="0"/>
              <a:t>Süreçsel</a:t>
            </a:r>
            <a:endParaRPr lang="tr-TR" dirty="0"/>
          </a:p>
        </p:txBody>
      </p:sp>
      <p:sp>
        <p:nvSpPr>
          <p:cNvPr id="13" name="12 Dikdörtgen"/>
          <p:cNvSpPr/>
          <p:nvPr/>
        </p:nvSpPr>
        <p:spPr>
          <a:xfrm>
            <a:off x="571472" y="5143512"/>
            <a:ext cx="2143140" cy="1357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r>
              <a:rPr lang="tr-TR" b="1" dirty="0" smtClean="0"/>
              <a:t>Formasyon</a:t>
            </a:r>
          </a:p>
          <a:p>
            <a:pPr marL="342900" indent="-342900" algn="ctr"/>
            <a:r>
              <a:rPr lang="tr-TR" b="1" dirty="0" smtClean="0"/>
              <a:t>Gelişim</a:t>
            </a:r>
            <a:endParaRPr lang="tr-TR" b="1" dirty="0"/>
          </a:p>
          <a:p>
            <a:pPr marL="342900" indent="-342900" algn="ctr"/>
            <a:r>
              <a:rPr lang="tr-TR" b="1" dirty="0" smtClean="0"/>
              <a:t>Konu</a:t>
            </a:r>
            <a:endParaRPr lang="en-US" b="1" dirty="0"/>
          </a:p>
        </p:txBody>
      </p:sp>
      <p:sp>
        <p:nvSpPr>
          <p:cNvPr id="10" name="9 Metin kutusu"/>
          <p:cNvSpPr txBox="1"/>
          <p:nvPr/>
        </p:nvSpPr>
        <p:spPr>
          <a:xfrm>
            <a:off x="500034" y="2001034"/>
            <a:ext cx="8215370" cy="707886"/>
          </a:xfrm>
          <a:prstGeom prst="rect">
            <a:avLst/>
          </a:prstGeom>
          <a:noFill/>
        </p:spPr>
        <p:txBody>
          <a:bodyPr wrap="square" rtlCol="0">
            <a:spAutoFit/>
          </a:bodyPr>
          <a:lstStyle/>
          <a:p>
            <a:pPr algn="ctr"/>
            <a:r>
              <a:rPr sz="4000" b="1" dirty="0" smtClean="0"/>
              <a:t>Ancak, belli kurallar çerçevesinde.</a:t>
            </a:r>
            <a:endParaRPr lang="tr-TR" sz="4000" b="1" dirty="0"/>
          </a:p>
        </p:txBody>
      </p:sp>
      <p:sp>
        <p:nvSpPr>
          <p:cNvPr id="14" name="Rectangle 2"/>
          <p:cNvSpPr txBox="1">
            <a:spLocks noGrp="1" noChangeArrowheads="1"/>
          </p:cNvSpPr>
          <p:nvPr>
            <p:ph type="title"/>
          </p:nvPr>
        </p:nvSpPr>
        <p:spPr>
          <a:xfrm>
            <a:off x="457200" y="274637"/>
            <a:ext cx="8229600" cy="1498017"/>
          </a:xfrm>
          <a:prstGeom prst="rect">
            <a:avLst/>
          </a:prstGeom>
          <a:solidFill>
            <a:schemeClr val="accent6"/>
          </a:solidFill>
        </p:spPr>
        <p:txBody>
          <a:bodyPr anchorCtr="1">
            <a:noAutofit/>
          </a:bodyPr>
          <a:lstStyle/>
          <a:p>
            <a:pPr marR="0" lvl="0" algn="ctr" defTabSz="914400" rtl="0" eaLnBrk="1" fontAlgn="auto" latinLnBrk="0" hangingPunct="1">
              <a:lnSpc>
                <a:spcPct val="100000"/>
              </a:lnSpc>
              <a:spcBef>
                <a:spcPct val="0"/>
              </a:spcBef>
              <a:spcAft>
                <a:spcPts val="0"/>
              </a:spcAft>
              <a:buClrTx/>
              <a:buSzTx/>
              <a:tabLst/>
              <a:defRPr/>
            </a:pPr>
            <a:r>
              <a:rPr lang="tr-TR" sz="3200" b="1" kern="0" cap="all" dirty="0">
                <a:effectLst>
                  <a:outerShdw blurRad="51000" dist="37000" dir="5400000" algn="tl" rotWithShape="0">
                    <a:srgbClr val="000000">
                      <a:alpha val="25000"/>
                    </a:srgbClr>
                  </a:outerShdw>
                </a:effectLst>
              </a:rPr>
              <a:t>0</a:t>
            </a:r>
            <a:r>
              <a:rPr lang="tr-TR" sz="3200" b="1" kern="0" cap="all" dirty="0" smtClean="0">
                <a:effectLst>
                  <a:outerShdw blurRad="51000" dist="37000" dir="5400000" algn="tl" rotWithShape="0">
                    <a:srgbClr val="000000">
                      <a:alpha val="25000"/>
                    </a:srgbClr>
                  </a:outerShdw>
                </a:effectLst>
                <a:latin typeface="+mj-lt"/>
                <a:ea typeface="+mj-ea"/>
                <a:cs typeface="+mj-cs"/>
              </a:rPr>
              <a:t>. Ölçme, özelliklerin sayı ya da sembollerle ifade edilmesidir</a:t>
            </a:r>
            <a:endPar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p:txBody>
      </p:sp>
    </p:spTree>
    <p:extLst>
      <p:ext uri="{BB962C8B-B14F-4D97-AF65-F5344CB8AC3E}">
        <p14:creationId xmlns:p14="http://schemas.microsoft.com/office/powerpoint/2010/main" val="3300325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439850"/>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sz="3200" b="1" kern="0" cap="all" dirty="0" smtClean="0">
              <a:effectLst>
                <a:outerShdw blurRad="51000" dist="37000" dir="5400000" algn="tl" rotWithShape="0">
                  <a:srgbClr val="000000">
                    <a:alpha val="25000"/>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1.1. Sitematik gözlemler</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sp>
        <p:nvSpPr>
          <p:cNvPr id="8" name="Rectangle 5"/>
          <p:cNvSpPr>
            <a:spLocks noChangeArrowheads="1"/>
          </p:cNvSpPr>
          <p:nvPr/>
        </p:nvSpPr>
        <p:spPr bwMode="auto">
          <a:xfrm>
            <a:off x="500034" y="1916832"/>
            <a:ext cx="8186766" cy="4401205"/>
          </a:xfrm>
          <a:prstGeom prst="rect">
            <a:avLst/>
          </a:prstGeom>
          <a:noFill/>
          <a:ln w="9525">
            <a:noFill/>
            <a:miter lim="800000"/>
            <a:headEnd/>
            <a:tailEnd/>
          </a:ln>
        </p:spPr>
        <p:txBody>
          <a:bodyPr wrap="square" anchor="ctr">
            <a:spAutoFit/>
          </a:bodyPr>
          <a:lstStyle/>
          <a:p>
            <a:r>
              <a:rPr lang="tr-TR" sz="2800" dirty="0"/>
              <a:t>Öğretmenlerin, sınıflarındaki her bir çocuk ile ilgili </a:t>
            </a:r>
            <a:endParaRPr lang="tr-TR" sz="2800" dirty="0" smtClean="0"/>
          </a:p>
          <a:p>
            <a:pPr marL="457200" indent="-457200">
              <a:buFont typeface="Arial" panose="020B0604020202020204" pitchFamily="34" charset="0"/>
              <a:buChar char="•"/>
            </a:pPr>
            <a:r>
              <a:rPr lang="tr-TR" sz="2400" dirty="0" smtClean="0"/>
              <a:t>sistematik </a:t>
            </a:r>
            <a:r>
              <a:rPr lang="tr-TR" sz="2400" dirty="0"/>
              <a:t>gözlemler </a:t>
            </a:r>
            <a:r>
              <a:rPr lang="tr-TR" sz="2400" dirty="0" smtClean="0"/>
              <a:t>yapmaları</a:t>
            </a:r>
          </a:p>
          <a:p>
            <a:pPr marL="457200" indent="-457200">
              <a:buFont typeface="Arial" panose="020B0604020202020204" pitchFamily="34" charset="0"/>
              <a:buChar char="•"/>
            </a:pPr>
            <a:r>
              <a:rPr lang="tr-TR" sz="2400" dirty="0" smtClean="0"/>
              <a:t>elde </a:t>
            </a:r>
            <a:r>
              <a:rPr lang="tr-TR" sz="2400" dirty="0"/>
              <a:t>ettikleri bilgileri sağlıklı bir şekilde kaydetmeleri, </a:t>
            </a:r>
            <a:endParaRPr lang="tr-TR" sz="2400" dirty="0" smtClean="0"/>
          </a:p>
          <a:p>
            <a:pPr marL="457200" indent="-457200">
              <a:buFont typeface="Arial" panose="020B0604020202020204" pitchFamily="34" charset="0"/>
              <a:buChar char="•"/>
            </a:pPr>
            <a:r>
              <a:rPr lang="tr-TR" sz="2400" dirty="0" smtClean="0"/>
              <a:t>yorumlamaları </a:t>
            </a:r>
            <a:r>
              <a:rPr lang="tr-TR" sz="2400" dirty="0"/>
              <a:t>ve </a:t>
            </a:r>
            <a:endParaRPr lang="tr-TR" sz="2400" dirty="0" smtClean="0"/>
          </a:p>
          <a:p>
            <a:pPr marL="457200" indent="-457200">
              <a:buFont typeface="Arial" panose="020B0604020202020204" pitchFamily="34" charset="0"/>
              <a:buChar char="•"/>
            </a:pPr>
            <a:r>
              <a:rPr lang="tr-TR" sz="2400" dirty="0" smtClean="0"/>
              <a:t>çocukların </a:t>
            </a:r>
            <a:r>
              <a:rPr lang="tr-TR" sz="2400" dirty="0"/>
              <a:t>gelişiminde olumlu fark yaratacak şekilde </a:t>
            </a:r>
            <a:r>
              <a:rPr lang="tr-TR" sz="2400" dirty="0" smtClean="0"/>
              <a:t>sınıf </a:t>
            </a:r>
            <a:r>
              <a:rPr lang="tr-TR" sz="2400" dirty="0"/>
              <a:t>içi uygulamalarına </a:t>
            </a:r>
            <a:r>
              <a:rPr lang="tr-TR" sz="2400" dirty="0" smtClean="0"/>
              <a:t>aktarabilme</a:t>
            </a:r>
          </a:p>
          <a:p>
            <a:r>
              <a:rPr lang="tr-TR" sz="2400" dirty="0" smtClean="0"/>
              <a:t> </a:t>
            </a:r>
          </a:p>
          <a:p>
            <a:r>
              <a:rPr lang="tr-TR" sz="2800" i="1" dirty="0" smtClean="0"/>
              <a:t>Hangi </a:t>
            </a:r>
            <a:r>
              <a:rPr lang="tr-TR" sz="2800" i="1" dirty="0"/>
              <a:t>bilgi ve </a:t>
            </a:r>
            <a:r>
              <a:rPr lang="tr-TR" sz="2800" i="1" dirty="0" smtClean="0"/>
              <a:t>beceriler?</a:t>
            </a:r>
          </a:p>
          <a:p>
            <a:r>
              <a:rPr lang="tr-TR" sz="2800" i="1" dirty="0" smtClean="0"/>
              <a:t>Neden? Ne zaman/</a:t>
            </a:r>
            <a:r>
              <a:rPr lang="tr-TR" sz="2800" dirty="0" smtClean="0"/>
              <a:t>Ne sıklıkta? Nasıl gözlenmeli</a:t>
            </a:r>
            <a:endParaRPr lang="tr-TR" sz="2800"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58259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noProof="0" dirty="0">
                <a:effectLst>
                  <a:outerShdw blurRad="51000" dist="37000" dir="5400000" algn="tl" rotWithShape="0">
                    <a:srgbClr val="000000">
                      <a:alpha val="25000"/>
                    </a:srgbClr>
                  </a:outerShdw>
                </a:effectLst>
                <a:latin typeface="+mj-lt"/>
                <a:ea typeface="+mj-ea"/>
                <a:cs typeface="+mj-cs"/>
              </a:rPr>
              <a:t>1</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.2. Temel kavramlar</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graphicFrame>
        <p:nvGraphicFramePr>
          <p:cNvPr id="2" name="Table 1"/>
          <p:cNvGraphicFramePr>
            <a:graphicFrameLocks noGrp="1"/>
          </p:cNvGraphicFramePr>
          <p:nvPr>
            <p:extLst>
              <p:ext uri="{D42A27DB-BD31-4B8C-83A1-F6EECF244321}">
                <p14:modId xmlns:p14="http://schemas.microsoft.com/office/powerpoint/2010/main" val="3868808348"/>
              </p:ext>
            </p:extLst>
          </p:nvPr>
        </p:nvGraphicFramePr>
        <p:xfrm>
          <a:off x="457200" y="1052736"/>
          <a:ext cx="8229600" cy="5495396"/>
        </p:xfrm>
        <a:graphic>
          <a:graphicData uri="http://schemas.openxmlformats.org/drawingml/2006/table">
            <a:tbl>
              <a:tblPr>
                <a:tableStyleId>{5C22544A-7EE6-4342-B048-85BDC9FD1C3A}</a:tableStyleId>
              </a:tblPr>
              <a:tblGrid>
                <a:gridCol w="1810544">
                  <a:extLst>
                    <a:ext uri="{9D8B030D-6E8A-4147-A177-3AD203B41FA5}">
                      <a16:colId xmlns:a16="http://schemas.microsoft.com/office/drawing/2014/main" val="1782725361"/>
                    </a:ext>
                  </a:extLst>
                </a:gridCol>
                <a:gridCol w="2952328">
                  <a:extLst>
                    <a:ext uri="{9D8B030D-6E8A-4147-A177-3AD203B41FA5}">
                      <a16:colId xmlns:a16="http://schemas.microsoft.com/office/drawing/2014/main" val="1234666567"/>
                    </a:ext>
                  </a:extLst>
                </a:gridCol>
                <a:gridCol w="3466728">
                  <a:extLst>
                    <a:ext uri="{9D8B030D-6E8A-4147-A177-3AD203B41FA5}">
                      <a16:colId xmlns:a16="http://schemas.microsoft.com/office/drawing/2014/main" val="2930924910"/>
                    </a:ext>
                  </a:extLst>
                </a:gridCol>
              </a:tblGrid>
              <a:tr h="553162">
                <a:tc>
                  <a:txBody>
                    <a:bodyPr/>
                    <a:lstStyle/>
                    <a:p>
                      <a:pPr>
                        <a:lnSpc>
                          <a:spcPct val="115000"/>
                        </a:lnSpc>
                        <a:spcAft>
                          <a:spcPts val="1000"/>
                        </a:spcAft>
                      </a:pPr>
                      <a:r>
                        <a:rPr lang="tr-TR" sz="2000" b="1" dirty="0">
                          <a:effectLst/>
                        </a:rPr>
                        <a:t>Kavram</a:t>
                      </a:r>
                      <a:endParaRPr lang="tr-TR"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2000" b="1" dirty="0">
                          <a:effectLst/>
                        </a:rPr>
                        <a:t>Tanımı</a:t>
                      </a:r>
                      <a:endParaRPr lang="tr-TR"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2000" b="1" dirty="0">
                          <a:effectLst/>
                        </a:rPr>
                        <a:t>Örnek  </a:t>
                      </a:r>
                      <a:endParaRPr lang="tr-TR"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250712013"/>
                  </a:ext>
                </a:extLst>
              </a:tr>
              <a:tr h="1878163">
                <a:tc>
                  <a:txBody>
                    <a:bodyPr/>
                    <a:lstStyle/>
                    <a:p>
                      <a:pPr>
                        <a:lnSpc>
                          <a:spcPct val="115000"/>
                        </a:lnSpc>
                        <a:spcAft>
                          <a:spcPts val="1000"/>
                        </a:spcAft>
                      </a:pPr>
                      <a:r>
                        <a:rPr lang="tr-TR" sz="1600" b="1" dirty="0">
                          <a:effectLst/>
                        </a:rPr>
                        <a:t>Ölçme</a:t>
                      </a:r>
                      <a:endParaRPr lang="tr-T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dirty="0">
                          <a:effectLst/>
                        </a:rPr>
                        <a:t>Bireylerin belli bir özelliğe sahip olma derecelerinin önceden belirlenen kurallar doğrultusunda sayı ya da semboller ile betimlenmesidir.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dirty="0">
                          <a:effectLst/>
                        </a:rPr>
                        <a:t>Üç ana rengi kullanarak ara renkler oluşma becerisi ile ilgili bir etkinlik için, birinci sınıfa giden çocukların sınıfta yaptıkları bir uygulamada ürettikleri resimlere bir ile beş yıldız arası yıldız verme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18804269"/>
                  </a:ext>
                </a:extLst>
              </a:tr>
              <a:tr h="999260">
                <a:tc>
                  <a:txBody>
                    <a:bodyPr/>
                    <a:lstStyle/>
                    <a:p>
                      <a:pPr>
                        <a:lnSpc>
                          <a:spcPct val="115000"/>
                        </a:lnSpc>
                        <a:spcAft>
                          <a:spcPts val="1000"/>
                        </a:spcAft>
                      </a:pPr>
                      <a:r>
                        <a:rPr lang="tr-TR" sz="1600" b="1" dirty="0">
                          <a:effectLst/>
                        </a:rPr>
                        <a:t>Ölçüm</a:t>
                      </a:r>
                      <a:endParaRPr lang="tr-T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a:effectLst/>
                        </a:rPr>
                        <a:t>Ölçme işlemi sonucunda elde edilen sayı veya semboldür. </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dirty="0">
                          <a:effectLst/>
                        </a:rPr>
                        <a:t>Bir çocuğun  yapmış olduğu resim için almış olduğu beş yıldız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3203059301"/>
                  </a:ext>
                </a:extLst>
              </a:tr>
              <a:tr h="999260">
                <a:tc>
                  <a:txBody>
                    <a:bodyPr/>
                    <a:lstStyle/>
                    <a:p>
                      <a:pPr>
                        <a:lnSpc>
                          <a:spcPct val="115000"/>
                        </a:lnSpc>
                        <a:spcAft>
                          <a:spcPts val="1000"/>
                        </a:spcAft>
                      </a:pPr>
                      <a:r>
                        <a:rPr lang="tr-TR" sz="1600" b="1" dirty="0">
                          <a:effectLst/>
                        </a:rPr>
                        <a:t>Ölçüt</a:t>
                      </a:r>
                      <a:endParaRPr lang="tr-T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a:effectLst/>
                        </a:rPr>
                        <a:t>Ölçümler hakkında bir karara varırken kullanılan kriterdir.   </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dirty="0">
                          <a:effectLst/>
                        </a:rPr>
                        <a:t>Beş üzerinden en az dört yıldız</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4221255777"/>
                  </a:ext>
                </a:extLst>
              </a:tr>
              <a:tr h="1065551">
                <a:tc>
                  <a:txBody>
                    <a:bodyPr/>
                    <a:lstStyle/>
                    <a:p>
                      <a:pPr>
                        <a:lnSpc>
                          <a:spcPct val="115000"/>
                        </a:lnSpc>
                        <a:spcAft>
                          <a:spcPts val="1000"/>
                        </a:spcAft>
                      </a:pPr>
                      <a:r>
                        <a:rPr lang="tr-TR" sz="1600" b="1" dirty="0">
                          <a:effectLst/>
                        </a:rPr>
                        <a:t>Değerlendirme</a:t>
                      </a:r>
                      <a:endParaRPr lang="tr-TR"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a:effectLst/>
                        </a:rPr>
                        <a:t>Ölçümlerin belli ölçütler ile kıyaslanarak, kararlar almada kullanılması sürecidir.  </a:t>
                      </a:r>
                      <a:endParaRPr lang="tr-T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tc>
                  <a:txBody>
                    <a:bodyPr/>
                    <a:lstStyle/>
                    <a:p>
                      <a:pPr>
                        <a:lnSpc>
                          <a:spcPct val="115000"/>
                        </a:lnSpc>
                        <a:spcAft>
                          <a:spcPts val="1000"/>
                        </a:spcAft>
                      </a:pPr>
                      <a:r>
                        <a:rPr lang="tr-TR" sz="1600" dirty="0">
                          <a:effectLst/>
                        </a:rPr>
                        <a:t>Dört veya beş yıldız alan çocukların resimlerinin sınıftaki panoya asılmak üzere seçilmesi</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20000"/>
                        <a:lumOff val="80000"/>
                      </a:schemeClr>
                    </a:solidFill>
                  </a:tcPr>
                </a:tc>
                <a:extLst>
                  <a:ext uri="{0D108BD9-81ED-4DB2-BD59-A6C34878D82A}">
                    <a16:rowId xmlns:a16="http://schemas.microsoft.com/office/drawing/2014/main" val="1774137875"/>
                  </a:ext>
                </a:extLst>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274638"/>
            <a:ext cx="8229600" cy="582594"/>
          </a:xfrm>
          <a:prstGeom prst="rect">
            <a:avLst/>
          </a:prstGeom>
          <a:solidFill>
            <a:schemeClr val="accent6"/>
          </a:solidFill>
        </p:spPr>
        <p:txBody>
          <a:bodyP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sz="3200" b="1" kern="0" cap="all" noProof="0" dirty="0" smtClean="0">
                <a:effectLst>
                  <a:outerShdw blurRad="51000" dist="37000" dir="5400000" algn="tl" rotWithShape="0">
                    <a:srgbClr val="000000">
                      <a:alpha val="25000"/>
                    </a:srgbClr>
                  </a:outerShdw>
                </a:effectLst>
                <a:latin typeface="+mj-lt"/>
                <a:ea typeface="+mj-ea"/>
                <a:cs typeface="+mj-cs"/>
              </a:rPr>
              <a:t>1</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.3. Temel kavramlar</a:t>
            </a:r>
            <a:r>
              <a:rPr kumimoji="0"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a:t>
            </a:r>
            <a:r>
              <a:rPr kumimoji="0" lang="tr-TR"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a:t>
            </a:r>
            <a:r>
              <a:rPr kumimoji="0" sz="3200" b="1" i="0" u="none" strike="noStrike" kern="0" cap="all" spc="0" normalizeH="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 Uyg.</a:t>
            </a:r>
            <a:endParaRPr sz="3200" b="1" kern="0" cap="all" dirty="0" smtClean="0">
              <a:effectLst>
                <a:outerShdw blurRad="51000" dist="37000" dir="5400000" algn="tl" rotWithShape="0">
                  <a:srgbClr val="000000">
                    <a:alpha val="25000"/>
                  </a:srgbClr>
                </a:outerShdw>
              </a:effectLst>
              <a:latin typeface="+mj-lt"/>
              <a:ea typeface="+mj-ea"/>
              <a:cs typeface="+mj-cs"/>
            </a:endParaRPr>
          </a:p>
        </p:txBody>
      </p:sp>
      <p:graphicFrame>
        <p:nvGraphicFramePr>
          <p:cNvPr id="3" name="Table 2"/>
          <p:cNvGraphicFramePr>
            <a:graphicFrameLocks noGrp="1"/>
          </p:cNvGraphicFramePr>
          <p:nvPr>
            <p:extLst>
              <p:ext uri="{D42A27DB-BD31-4B8C-83A1-F6EECF244321}">
                <p14:modId xmlns:p14="http://schemas.microsoft.com/office/powerpoint/2010/main" val="1466760726"/>
              </p:ext>
            </p:extLst>
          </p:nvPr>
        </p:nvGraphicFramePr>
        <p:xfrm>
          <a:off x="457200" y="1124744"/>
          <a:ext cx="8229600" cy="5400600"/>
        </p:xfrm>
        <a:graphic>
          <a:graphicData uri="http://schemas.openxmlformats.org/drawingml/2006/table">
            <a:tbl>
              <a:tblPr>
                <a:tableStyleId>{5C22544A-7EE6-4342-B048-85BDC9FD1C3A}</a:tableStyleId>
              </a:tblPr>
              <a:tblGrid>
                <a:gridCol w="4618856">
                  <a:extLst>
                    <a:ext uri="{9D8B030D-6E8A-4147-A177-3AD203B41FA5}">
                      <a16:colId xmlns:a16="http://schemas.microsoft.com/office/drawing/2014/main" val="3809206094"/>
                    </a:ext>
                  </a:extLst>
                </a:gridCol>
                <a:gridCol w="3610744">
                  <a:extLst>
                    <a:ext uri="{9D8B030D-6E8A-4147-A177-3AD203B41FA5}">
                      <a16:colId xmlns:a16="http://schemas.microsoft.com/office/drawing/2014/main" val="2590173248"/>
                    </a:ext>
                  </a:extLst>
                </a:gridCol>
              </a:tblGrid>
              <a:tr h="1278801">
                <a:tc rowSpan="5">
                  <a:txBody>
                    <a:bodyPr/>
                    <a:lstStyle/>
                    <a:p>
                      <a:pPr>
                        <a:lnSpc>
                          <a:spcPct val="115000"/>
                        </a:lnSpc>
                        <a:spcAft>
                          <a:spcPts val="1000"/>
                        </a:spcAft>
                      </a:pPr>
                      <a:r>
                        <a:rPr lang="tr-TR" sz="1600" dirty="0" smtClean="0">
                          <a:effectLst/>
                        </a:rPr>
                        <a:t>Öğretmen </a:t>
                      </a:r>
                      <a:r>
                        <a:rPr lang="tr-TR" sz="1600" dirty="0">
                          <a:effectLst/>
                        </a:rPr>
                        <a:t>“Nesne ya da varlıkları gözlemler.” kazanımı için </a:t>
                      </a:r>
                      <a:r>
                        <a:rPr lang="tr-TR" sz="1600" dirty="0" smtClean="0">
                          <a:effectLst/>
                        </a:rPr>
                        <a:t>bir öğrencisini aşağıda </a:t>
                      </a:r>
                      <a:r>
                        <a:rPr lang="tr-TR" sz="1600" dirty="0">
                          <a:effectLst/>
                        </a:rPr>
                        <a:t>verilen göstergeler bakımından gözlemlemiştir. </a:t>
                      </a:r>
                    </a:p>
                    <a:p>
                      <a:pPr marL="342900" lvl="0" indent="-342900" fontAlgn="base">
                        <a:lnSpc>
                          <a:spcPct val="115000"/>
                        </a:lnSpc>
                        <a:spcAft>
                          <a:spcPts val="0"/>
                        </a:spcAft>
                        <a:buFont typeface="+mj-lt"/>
                        <a:buAutoNum type="arabicPeriod"/>
                      </a:pPr>
                      <a:r>
                        <a:rPr lang="tr-TR" sz="1600" dirty="0">
                          <a:effectLst/>
                        </a:rPr>
                        <a:t>Nesne/varlığın adını söyler.</a:t>
                      </a:r>
                    </a:p>
                    <a:p>
                      <a:pPr marL="342900" lvl="0" indent="-342900" fontAlgn="base">
                        <a:lnSpc>
                          <a:spcPct val="115000"/>
                        </a:lnSpc>
                        <a:spcAft>
                          <a:spcPts val="0"/>
                        </a:spcAft>
                        <a:buFont typeface="+mj-lt"/>
                        <a:buAutoNum type="arabicPeriod"/>
                      </a:pPr>
                      <a:r>
                        <a:rPr lang="tr-TR" sz="1600" dirty="0">
                          <a:effectLst/>
                        </a:rPr>
                        <a:t>Nesne/varlığın rengini söyler.</a:t>
                      </a:r>
                    </a:p>
                    <a:p>
                      <a:pPr marL="342900" lvl="0" indent="-342900" fontAlgn="base">
                        <a:lnSpc>
                          <a:spcPct val="115000"/>
                        </a:lnSpc>
                        <a:spcAft>
                          <a:spcPts val="0"/>
                        </a:spcAft>
                        <a:buFont typeface="+mj-lt"/>
                        <a:buAutoNum type="arabicPeriod"/>
                      </a:pPr>
                      <a:r>
                        <a:rPr lang="tr-TR" sz="1600" dirty="0">
                          <a:effectLst/>
                        </a:rPr>
                        <a:t>Nesne/varlığın şeklini söyler.</a:t>
                      </a:r>
                    </a:p>
                    <a:p>
                      <a:pPr marL="342900" lvl="0" indent="-342900" fontAlgn="base">
                        <a:lnSpc>
                          <a:spcPct val="115000"/>
                        </a:lnSpc>
                        <a:spcAft>
                          <a:spcPts val="0"/>
                        </a:spcAft>
                        <a:buFont typeface="+mj-lt"/>
                        <a:buAutoNum type="arabicPeriod"/>
                      </a:pPr>
                      <a:r>
                        <a:rPr lang="tr-TR" sz="1600" dirty="0">
                          <a:effectLst/>
                        </a:rPr>
                        <a:t>Nesne/varlığın büyüklüğünü söyler.</a:t>
                      </a:r>
                    </a:p>
                    <a:p>
                      <a:pPr marL="342900" lvl="0" indent="-342900" fontAlgn="base">
                        <a:lnSpc>
                          <a:spcPct val="115000"/>
                        </a:lnSpc>
                        <a:spcAft>
                          <a:spcPts val="0"/>
                        </a:spcAft>
                        <a:buFont typeface="+mj-lt"/>
                        <a:buAutoNum type="arabicPeriod"/>
                      </a:pPr>
                      <a:r>
                        <a:rPr lang="tr-TR" sz="1600" dirty="0">
                          <a:effectLst/>
                        </a:rPr>
                        <a:t>Nesne/varlığın uzunluğunu söyler.</a:t>
                      </a:r>
                    </a:p>
                    <a:p>
                      <a:pPr>
                        <a:lnSpc>
                          <a:spcPct val="115000"/>
                        </a:lnSpc>
                        <a:spcAft>
                          <a:spcPts val="1000"/>
                        </a:spcAft>
                      </a:pPr>
                      <a:r>
                        <a:rPr lang="tr-TR" sz="1600" dirty="0">
                          <a:effectLst/>
                        </a:rPr>
                        <a:t> </a:t>
                      </a:r>
                    </a:p>
                    <a:p>
                      <a:pPr>
                        <a:lnSpc>
                          <a:spcPct val="115000"/>
                        </a:lnSpc>
                        <a:spcAft>
                          <a:spcPts val="1000"/>
                        </a:spcAft>
                      </a:pPr>
                      <a:r>
                        <a:rPr lang="tr-TR" sz="1600" dirty="0" smtClean="0">
                          <a:effectLst/>
                        </a:rPr>
                        <a:t>Öğretmen çocuğun </a:t>
                      </a:r>
                      <a:r>
                        <a:rPr lang="tr-TR" sz="1600" dirty="0">
                          <a:effectLst/>
                        </a:rPr>
                        <a:t>bu beş göstergeden ikisini yapabildiğini gözlemlemiştir. </a:t>
                      </a:r>
                      <a:endParaRPr lang="tr-TR" sz="1600" dirty="0" smtClean="0">
                        <a:effectLst/>
                      </a:endParaRPr>
                    </a:p>
                    <a:p>
                      <a:pPr>
                        <a:lnSpc>
                          <a:spcPct val="115000"/>
                        </a:lnSpc>
                        <a:spcAft>
                          <a:spcPts val="1000"/>
                        </a:spcAft>
                      </a:pPr>
                      <a:r>
                        <a:rPr lang="tr-TR" sz="1600" dirty="0" smtClean="0">
                          <a:effectLst/>
                        </a:rPr>
                        <a:t>Çocuğun </a:t>
                      </a:r>
                      <a:r>
                        <a:rPr lang="tr-TR" sz="1600" dirty="0">
                          <a:effectLst/>
                        </a:rPr>
                        <a:t>yukarıda verilen kazanıma sahip olduğu yorumunun yapılabilmesi için göstergelerden en az dördüne sahip olunması gerektiği bilgisi mevcuttur. </a:t>
                      </a:r>
                      <a:endParaRPr lang="tr-TR" sz="1600" dirty="0" smtClean="0">
                        <a:effectLst/>
                      </a:endParaRPr>
                    </a:p>
                    <a:p>
                      <a:pPr>
                        <a:lnSpc>
                          <a:spcPct val="115000"/>
                        </a:lnSpc>
                        <a:spcAft>
                          <a:spcPts val="1000"/>
                        </a:spcAft>
                      </a:pPr>
                      <a:r>
                        <a:rPr lang="tr-TR" sz="1600" dirty="0" smtClean="0">
                          <a:effectLst/>
                        </a:rPr>
                        <a:t>Buna </a:t>
                      </a:r>
                      <a:r>
                        <a:rPr lang="tr-TR" sz="1600" dirty="0">
                          <a:effectLst/>
                        </a:rPr>
                        <a:t>göre, Merve öğretmen Mert’in bu becerilere sahip olmadığı sonucuna ulaşmıştır.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a:lnSpc>
                          <a:spcPct val="115000"/>
                        </a:lnSpc>
                        <a:spcAft>
                          <a:spcPts val="1000"/>
                        </a:spcAft>
                      </a:pPr>
                      <a:r>
                        <a:rPr lang="tr-TR" sz="1600" dirty="0">
                          <a:effectLst/>
                        </a:rPr>
                        <a:t>Lütfen aşağıda verilen kavramların karşılıklarını yanda verilen ölçme ve değerlendirme sürecine göre yanıtlayınız.</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312820128"/>
                  </a:ext>
                </a:extLst>
              </a:tr>
              <a:tr h="841668">
                <a:tc vMerge="1">
                  <a:txBody>
                    <a:bodyPr/>
                    <a:lstStyle/>
                    <a:p>
                      <a:endParaRPr lang="tr-TR"/>
                    </a:p>
                  </a:txBody>
                  <a:tcPr/>
                </a:tc>
                <a:tc>
                  <a:txBody>
                    <a:bodyPr/>
                    <a:lstStyle/>
                    <a:p>
                      <a:pPr>
                        <a:lnSpc>
                          <a:spcPct val="115000"/>
                        </a:lnSpc>
                        <a:spcAft>
                          <a:spcPts val="1000"/>
                        </a:spcAft>
                      </a:pPr>
                      <a:r>
                        <a:rPr lang="tr-TR" sz="1600" dirty="0">
                          <a:effectLst/>
                        </a:rPr>
                        <a:t>Ölçme: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011807958"/>
                  </a:ext>
                </a:extLst>
              </a:tr>
              <a:tr h="825482">
                <a:tc vMerge="1">
                  <a:txBody>
                    <a:bodyPr/>
                    <a:lstStyle/>
                    <a:p>
                      <a:endParaRPr lang="tr-TR"/>
                    </a:p>
                  </a:txBody>
                  <a:tcPr/>
                </a:tc>
                <a:tc>
                  <a:txBody>
                    <a:bodyPr/>
                    <a:lstStyle/>
                    <a:p>
                      <a:pPr>
                        <a:lnSpc>
                          <a:spcPct val="115000"/>
                        </a:lnSpc>
                        <a:spcAft>
                          <a:spcPts val="1000"/>
                        </a:spcAft>
                      </a:pPr>
                      <a:r>
                        <a:rPr lang="tr-TR" sz="1600" dirty="0">
                          <a:effectLst/>
                        </a:rPr>
                        <a:t>Ölçüm:</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70022157"/>
                  </a:ext>
                </a:extLst>
              </a:tr>
              <a:tr h="890226">
                <a:tc vMerge="1">
                  <a:txBody>
                    <a:bodyPr/>
                    <a:lstStyle/>
                    <a:p>
                      <a:endParaRPr lang="tr-TR"/>
                    </a:p>
                  </a:txBody>
                  <a:tcPr/>
                </a:tc>
                <a:tc>
                  <a:txBody>
                    <a:bodyPr/>
                    <a:lstStyle/>
                    <a:p>
                      <a:pPr>
                        <a:lnSpc>
                          <a:spcPct val="115000"/>
                        </a:lnSpc>
                        <a:spcAft>
                          <a:spcPts val="1000"/>
                        </a:spcAft>
                      </a:pPr>
                      <a:r>
                        <a:rPr lang="tr-TR" sz="1600" dirty="0">
                          <a:effectLst/>
                        </a:rPr>
                        <a:t>Ölçüt:</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06738211"/>
                  </a:ext>
                </a:extLst>
              </a:tr>
              <a:tr h="1564423">
                <a:tc vMerge="1">
                  <a:txBody>
                    <a:bodyPr/>
                    <a:lstStyle/>
                    <a:p>
                      <a:endParaRPr lang="tr-TR"/>
                    </a:p>
                  </a:txBody>
                  <a:tcPr/>
                </a:tc>
                <a:tc>
                  <a:txBody>
                    <a:bodyPr/>
                    <a:lstStyle/>
                    <a:p>
                      <a:pPr>
                        <a:lnSpc>
                          <a:spcPct val="115000"/>
                        </a:lnSpc>
                        <a:spcAft>
                          <a:spcPts val="1000"/>
                        </a:spcAft>
                      </a:pPr>
                      <a:r>
                        <a:rPr lang="tr-TR" sz="1600" dirty="0">
                          <a:effectLst/>
                        </a:rPr>
                        <a:t>Değerlendirme:</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881982608"/>
                  </a:ext>
                </a:extLst>
              </a:tr>
            </a:tbl>
          </a:graphicData>
        </a:graphic>
      </p:graphicFrame>
    </p:spTree>
    <p:extLst>
      <p:ext uri="{BB962C8B-B14F-4D97-AF65-F5344CB8AC3E}">
        <p14:creationId xmlns:p14="http://schemas.microsoft.com/office/powerpoint/2010/main" val="17171925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46076"/>
            <a:ext cx="8229600" cy="1225536"/>
          </a:xfrm>
          <a:solidFill>
            <a:schemeClr val="accent6"/>
          </a:solidFill>
        </p:spPr>
        <p:txBody>
          <a:bodyPr anchorCtr="1">
            <a:noAutofit/>
          </a:bodyPr>
          <a:lstStyle/>
          <a:p>
            <a:pPr eaLnBrk="1" hangingPunct="1"/>
            <a:r>
              <a:rPr sz="2800" b="1" dirty="0" smtClean="0">
                <a:solidFill>
                  <a:schemeClr val="tx1"/>
                </a:solidFill>
              </a:rPr>
              <a:t>1.4. </a:t>
            </a:r>
            <a:r>
              <a:rPr lang="tr-TR" sz="2800" b="1" dirty="0"/>
              <a:t>A</a:t>
            </a:r>
            <a:r>
              <a:rPr sz="2800" b="1" dirty="0" err="1" smtClean="0">
                <a:solidFill>
                  <a:schemeClr val="tx1"/>
                </a:solidFill>
              </a:rPr>
              <a:t>lternatifler</a:t>
            </a:r>
            <a:r>
              <a:rPr sz="2800" b="1" dirty="0" smtClean="0">
                <a:solidFill>
                  <a:schemeClr val="tx1"/>
                </a:solidFill>
              </a:rPr>
              <a:t/>
            </a:r>
            <a:br>
              <a:rPr sz="2800" b="1" dirty="0" smtClean="0">
                <a:solidFill>
                  <a:schemeClr val="tx1"/>
                </a:solidFill>
              </a:rPr>
            </a:br>
            <a:endParaRPr lang="en-US" sz="2800" b="1" dirty="0" smtClean="0">
              <a:solidFill>
                <a:schemeClr val="tx1"/>
              </a:solidFill>
            </a:endParaRPr>
          </a:p>
        </p:txBody>
      </p:sp>
      <p:sp>
        <p:nvSpPr>
          <p:cNvPr id="2" name="Rectangle 1"/>
          <p:cNvSpPr/>
          <p:nvPr/>
        </p:nvSpPr>
        <p:spPr>
          <a:xfrm>
            <a:off x="611560" y="1772816"/>
            <a:ext cx="8075240" cy="4759765"/>
          </a:xfrm>
          <a:prstGeom prst="rect">
            <a:avLst/>
          </a:prstGeom>
        </p:spPr>
        <p:txBody>
          <a:bodyPr wrap="square">
            <a:spAutoFit/>
          </a:bodyPr>
          <a:lstStyle/>
          <a:p>
            <a:pPr marL="342900" indent="-342900" algn="just">
              <a:lnSpc>
                <a:spcPct val="115000"/>
              </a:lnSpc>
              <a:spcAft>
                <a:spcPts val="1000"/>
              </a:spcAft>
              <a:buFont typeface="Arial" panose="020B0604020202020204" pitchFamily="34" charset="0"/>
              <a:buChar char="•"/>
            </a:pPr>
            <a:r>
              <a:rPr lang="tr-TR" sz="2200" dirty="0" smtClean="0"/>
              <a:t>Özel gereksinimi </a:t>
            </a:r>
            <a:r>
              <a:rPr lang="tr-TR" sz="2200" dirty="0"/>
              <a:t>olan çocuklar </a:t>
            </a:r>
            <a:r>
              <a:rPr lang="tr-TR" sz="2200" dirty="0" smtClean="0"/>
              <a:t>(ilgi ve ihtiyaçları açısından) dikkate </a:t>
            </a:r>
            <a:r>
              <a:rPr lang="tr-TR" sz="2200" dirty="0"/>
              <a:t>alındığında çoğu zaman tanılama süreci ile eğitsel değerlendirme sürecinin karıştırıldığı görülmektedir. </a:t>
            </a:r>
          </a:p>
          <a:p>
            <a:pPr marL="342900" indent="-342900" algn="just">
              <a:lnSpc>
                <a:spcPct val="115000"/>
              </a:lnSpc>
              <a:spcAft>
                <a:spcPts val="1000"/>
              </a:spcAft>
              <a:buFont typeface="Arial" panose="020B0604020202020204" pitchFamily="34" charset="0"/>
              <a:buChar char="•"/>
            </a:pPr>
            <a:r>
              <a:rPr lang="tr-TR" sz="2200" u="sng" dirty="0"/>
              <a:t>Tanılama süreci </a:t>
            </a:r>
            <a:r>
              <a:rPr lang="tr-TR" sz="2200" dirty="0"/>
              <a:t>çocuğun </a:t>
            </a:r>
            <a:r>
              <a:rPr lang="tr-TR" sz="2200" dirty="0" smtClean="0"/>
              <a:t>özelliklerinin ve çocuğa etkilerinin </a:t>
            </a:r>
            <a:r>
              <a:rPr lang="tr-TR" sz="2200" dirty="0"/>
              <a:t>tanımlanması içindir. Aynı zamanda çocuk için yerleştirme kararı ve sonrası içinde eğitimin sürdürülme şeklinin planlanması için önemlidir ve eğitsel </a:t>
            </a:r>
            <a:r>
              <a:rPr lang="tr-TR" sz="2200" u="sng" dirty="0">
                <a:effectLst>
                  <a:outerShdw blurRad="38100" dist="38100" dir="2700000" algn="tl">
                    <a:srgbClr val="000000">
                      <a:alpha val="43137"/>
                    </a:srgbClr>
                  </a:outerShdw>
                </a:effectLst>
              </a:rPr>
              <a:t>değerlendirme süreci ile karıştırılmamalıdır</a:t>
            </a:r>
            <a:r>
              <a:rPr lang="tr-TR" sz="2200" dirty="0"/>
              <a:t>. </a:t>
            </a:r>
          </a:p>
          <a:p>
            <a:pPr marL="342900" indent="-342900" algn="just">
              <a:lnSpc>
                <a:spcPct val="115000"/>
              </a:lnSpc>
              <a:spcAft>
                <a:spcPts val="1000"/>
              </a:spcAft>
              <a:buFont typeface="Arial" panose="020B0604020202020204" pitchFamily="34" charset="0"/>
              <a:buChar char="•"/>
            </a:pPr>
            <a:r>
              <a:rPr lang="tr-TR" sz="2200" dirty="0" smtClean="0"/>
              <a:t>Tüm çocuklar aynı </a:t>
            </a:r>
            <a:r>
              <a:rPr lang="tr-TR" sz="2200" dirty="0"/>
              <a:t>eğitsel değerlendirme ilkelerine tabii olmak durumundadırlar. </a:t>
            </a:r>
          </a:p>
          <a:p>
            <a:pPr marL="342900" indent="-342900" algn="just">
              <a:lnSpc>
                <a:spcPct val="115000"/>
              </a:lnSpc>
              <a:spcAft>
                <a:spcPts val="1000"/>
              </a:spcAft>
              <a:buFont typeface="Arial" panose="020B0604020202020204" pitchFamily="34" charset="0"/>
              <a:buChar char="•"/>
            </a:pPr>
            <a:r>
              <a:rPr lang="tr-TR" sz="2200" dirty="0"/>
              <a:t>Farklılık ancak sürecin çocuk özelliklerine göre biçimlendirilmesiyle gerçekleşebilecektir.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457200" y="274638"/>
            <a:ext cx="8229600" cy="1439850"/>
          </a:xfrm>
          <a:prstGeom prst="rect">
            <a:avLst/>
          </a:prstGeom>
          <a:solidFill>
            <a:schemeClr val="accent6"/>
          </a:solidFill>
        </p:spPr>
        <p:txBody>
          <a:bodyPr anchorCtr="1">
            <a:noAutofit/>
          </a:bodyPr>
          <a:lstStyle/>
          <a:p>
            <a:pPr marL="514350" marR="0" lvl="0" indent="-514350" algn="ctr" defTabSz="914400" rtl="0" eaLnBrk="1" fontAlgn="auto" latinLnBrk="0" hangingPunct="1">
              <a:lnSpc>
                <a:spcPct val="100000"/>
              </a:lnSpc>
              <a:spcBef>
                <a:spcPct val="0"/>
              </a:spcBef>
              <a:spcAft>
                <a:spcPts val="0"/>
              </a:spcAft>
              <a:buClrTx/>
              <a:buSzTx/>
              <a:buFontTx/>
              <a:buAutoNum type="arabicPeriod"/>
              <a:tabLst/>
              <a:defRPr/>
            </a:pPr>
            <a:endPar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endParaRPr>
          </a:p>
          <a:p>
            <a:pPr marR="0" lvl="0" algn="ctr" defTabSz="914400" rtl="0" eaLnBrk="1" fontAlgn="auto" latinLnBrk="0" hangingPunct="1">
              <a:lnSpc>
                <a:spcPct val="100000"/>
              </a:lnSpc>
              <a:spcBef>
                <a:spcPct val="0"/>
              </a:spcBef>
              <a:spcAft>
                <a:spcPts val="0"/>
              </a:spcAft>
              <a:buClrTx/>
              <a:buSzTx/>
              <a:tabLst/>
              <a:defRPr/>
            </a:pPr>
            <a:r>
              <a:rPr lang="tr-TR" sz="3200" b="1" kern="0" cap="all" dirty="0" smtClean="0">
                <a:effectLst>
                  <a:outerShdw blurRad="51000" dist="37000" dir="5400000" algn="tl" rotWithShape="0">
                    <a:srgbClr val="000000">
                      <a:alpha val="25000"/>
                    </a:srgbClr>
                  </a:outerShdw>
                </a:effectLst>
                <a:latin typeface="+mj-lt"/>
                <a:ea typeface="+mj-ea"/>
                <a:cs typeface="+mj-cs"/>
              </a:rPr>
              <a:t>2. </a:t>
            </a:r>
            <a:r>
              <a:rPr kumimoji="0" lang="tr-TR"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D</a:t>
            </a:r>
            <a:r>
              <a:rPr kumimoji="0" sz="3200" b="1" i="0" u="none" strike="noStrike" kern="0" cap="all" spc="0" normalizeH="0" baseline="0" noProof="0" dirty="0" smtClean="0">
                <a:ln>
                  <a:noFill/>
                </a:ln>
                <a:solidFill>
                  <a:schemeClr val="tx1"/>
                </a:solidFill>
                <a:effectLst>
                  <a:outerShdw blurRad="51000" dist="37000" dir="5400000" algn="tl" rotWithShape="0">
                    <a:srgbClr val="000000">
                      <a:alpha val="25000"/>
                    </a:srgbClr>
                  </a:outerShdw>
                </a:effectLst>
                <a:uLnTx/>
                <a:uFillTx/>
                <a:latin typeface="+mj-lt"/>
                <a:ea typeface="+mj-ea"/>
                <a:cs typeface="+mj-cs"/>
              </a:rPr>
              <a:t>eğerlendirme türleri</a:t>
            </a:r>
          </a:p>
        </p:txBody>
      </p:sp>
      <p:sp>
        <p:nvSpPr>
          <p:cNvPr id="8" name="Rectangle 5"/>
          <p:cNvSpPr>
            <a:spLocks noChangeArrowheads="1"/>
          </p:cNvSpPr>
          <p:nvPr/>
        </p:nvSpPr>
        <p:spPr bwMode="auto">
          <a:xfrm>
            <a:off x="478617" y="1837268"/>
            <a:ext cx="8186766" cy="483209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marL="285750" lvl="1" indent="-285750">
              <a:buFont typeface="Arial" panose="020B0604020202020204" pitchFamily="34" charset="0"/>
              <a:buChar char="•"/>
              <a:tabLst>
                <a:tab pos="228600" algn="l"/>
              </a:tabLst>
            </a:pPr>
            <a:r>
              <a:rPr lang="tr-TR" sz="2800" dirty="0"/>
              <a:t>Sonuç odaklı değerlendirme, yıl sonunda çocuklara verilen geçme notları gibi, daha ürüne yönelik veya bütünsel çıkarımlara izin veren değerlendirmeler içermektedir. Amaçlanan, gelişimin veya öğrenmenin değerlendirilmesidir. </a:t>
            </a:r>
          </a:p>
          <a:p>
            <a:pPr marL="285750" lvl="1" indent="-285750">
              <a:buFont typeface="Arial" panose="020B0604020202020204" pitchFamily="34" charset="0"/>
              <a:buChar char="•"/>
              <a:tabLst>
                <a:tab pos="228600" algn="l"/>
              </a:tabLst>
            </a:pPr>
            <a:endParaRPr lang="tr-TR" sz="2800" dirty="0"/>
          </a:p>
          <a:p>
            <a:pPr marL="285750" lvl="1" indent="-285750">
              <a:buFont typeface="Arial" panose="020B0604020202020204" pitchFamily="34" charset="0"/>
              <a:buChar char="•"/>
              <a:tabLst>
                <a:tab pos="228600" algn="l"/>
              </a:tabLst>
            </a:pPr>
            <a:r>
              <a:rPr lang="tr-TR" sz="2800" dirty="0"/>
              <a:t>Süreç odaklı (</a:t>
            </a:r>
            <a:r>
              <a:rPr lang="tr-TR" sz="2800" b="1" u="sng" dirty="0"/>
              <a:t>biçimlendirici</a:t>
            </a:r>
            <a:r>
              <a:rPr lang="tr-TR" sz="2800" dirty="0"/>
              <a:t>) değerlendirme, bir proje veya dönem boyunca çocuğun gelişimini izlemeye izin veren ve tekrarlı gözlemleri içeren sürece yönelik değerlendirmeleri içermektedir. Amaçlanan “öğrenme ve gelişim için” değerlendirmedir. </a:t>
            </a:r>
          </a:p>
        </p:txBody>
      </p:sp>
    </p:spTree>
    <p:extLst>
      <p:ext uri="{BB962C8B-B14F-4D97-AF65-F5344CB8AC3E}">
        <p14:creationId xmlns:p14="http://schemas.microsoft.com/office/powerpoint/2010/main" val="2600438890"/>
      </p:ext>
    </p:extLst>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ssicPhoto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ClassicPhotoAlbum</Template>
  <TotalTime>0</TotalTime>
  <Words>1798</Words>
  <Application>Microsoft Office PowerPoint</Application>
  <PresentationFormat>On-screen Show (4:3)</PresentationFormat>
  <Paragraphs>327</Paragraphs>
  <Slides>31</Slides>
  <Notes>21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Calibri</vt:lpstr>
      <vt:lpstr>Calibri Light</vt:lpstr>
      <vt:lpstr>Cambria</vt:lpstr>
      <vt:lpstr>Century Schoolbook</vt:lpstr>
      <vt:lpstr>Noto Sans Symbols</vt:lpstr>
      <vt:lpstr>Times New Roman</vt:lpstr>
      <vt:lpstr>ClassicPhotoAlbum</vt:lpstr>
      <vt:lpstr>Office Theme</vt:lpstr>
      <vt:lpstr>Gelişim ve öğrenmenin değerlendirilmesi</vt:lpstr>
      <vt:lpstr>PowerPoint Presentation</vt:lpstr>
      <vt:lpstr>PowerPoint Presentation</vt:lpstr>
      <vt:lpstr>0. Ölçme, özelliklerin sayı ya da sembollerle ifade edilmesidir</vt:lpstr>
      <vt:lpstr>PowerPoint Presentation</vt:lpstr>
      <vt:lpstr>PowerPoint Presentation</vt:lpstr>
      <vt:lpstr>PowerPoint Presentation</vt:lpstr>
      <vt:lpstr>1.4. Alternatifler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2015-09-23T15:46:27Z</dcterms:created>
  <dcterms:modified xsi:type="dcterms:W3CDTF">2020-11-23T12:01:32Z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1055</vt:i4>
  </property>
  <property fmtid="{D5CDD505-2E9C-101B-9397-08002B2CF9AE}" pid="3" name="_Version">
    <vt:lpwstr>12.0.4518</vt:lpwstr>
  </property>
</Properties>
</file>