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sldIdLst>
    <p:sldId id="256" r:id="rId2"/>
    <p:sldId id="257" r:id="rId3"/>
    <p:sldId id="268" r:id="rId4"/>
    <p:sldId id="267" r:id="rId5"/>
    <p:sldId id="260" r:id="rId6"/>
    <p:sldId id="261" r:id="rId7"/>
    <p:sldId id="262" r:id="rId8"/>
    <p:sldId id="264" r:id="rId9"/>
    <p:sldId id="263" r:id="rId10"/>
    <p:sldId id="270" r:id="rId11"/>
    <p:sldId id="265" r:id="rId12"/>
    <p:sldId id="271" r:id="rId13"/>
    <p:sldId id="272" r:id="rId14"/>
    <p:sldId id="266" r:id="rId15"/>
    <p:sldId id="273" r:id="rId16"/>
    <p:sldId id="25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69"/>
    <p:restoredTop sz="94925"/>
  </p:normalViewPr>
  <p:slideViewPr>
    <p:cSldViewPr snapToGrid="0" snapToObjects="1">
      <p:cViewPr varScale="1">
        <p:scale>
          <a:sx n="82" d="100"/>
          <a:sy n="82" d="100"/>
        </p:scale>
        <p:origin x="7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70409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
İkinci düzey
Üçüncü düzey
Dördüncü düzey
Beşinci düzey</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959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681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639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tr-TR"/>
              <a:t>Asıl başlık stilini düzenlemek için tıklayın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
İkinci düzey
Üçüncü düzey
Dördüncü düzey
Beşinci düzey</a:t>
            </a:r>
            <a:endParaRPr lang="en-US"/>
          </a:p>
        </p:txBody>
      </p:sp>
      <p:sp>
        <p:nvSpPr>
          <p:cNvPr id="4" name="Date Placeholder 3"/>
          <p:cNvSpPr>
            <a:spLocks noGrp="1"/>
          </p:cNvSpPr>
          <p:nvPr>
            <p:ph type="dt" sz="half" idx="10"/>
          </p:nvPr>
        </p:nvSpPr>
        <p:spPr>
          <a:xfrm>
            <a:off x="8593667" y="6272784"/>
            <a:ext cx="2644309" cy="365125"/>
          </a:xfrm>
        </p:spPr>
        <p:txBody>
          <a:bodyPr/>
          <a:lstStyle/>
          <a:p>
            <a:fld id="{48A87A34-81AB-432B-8DAE-1953F412C126}" type="datetimeFigureOut">
              <a:rPr lang="en-US" smtClean="0"/>
              <a:t>12/28/2022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0089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tr-TR"/>
              <a:t>Asıl metin stillerini düzenle
İkinci düzey
Üçüncü düzey
Dördüncü düzey
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8583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
İkinci düzey
Üçüncü düzey
Dördüncü düzey
Beşinci düzey</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
İkinci düzey
Üçüncü düzey
Dördüncü düzey
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p:txBody>
          <a:bodyPr/>
          <a:lstStyle/>
          <a:p>
            <a:r>
              <a:rPr lang="tr-TR"/>
              <a:t>Asıl başlık stilini düzenlemek için tıklayın</a:t>
            </a:r>
            <a:endParaRPr lang="en-US" dirty="0"/>
          </a:p>
        </p:txBody>
      </p:sp>
    </p:spTree>
    <p:extLst>
      <p:ext uri="{BB962C8B-B14F-4D97-AF65-F5344CB8AC3E}">
        <p14:creationId xmlns:p14="http://schemas.microsoft.com/office/powerpoint/2010/main" val="234930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tr-TR"/>
              <a:t>Asıl başlık stilini düzenlemek için tıklayın</a:t>
            </a:r>
            <a:endParaRPr lang="en-US"/>
          </a:p>
        </p:txBody>
      </p:sp>
    </p:spTree>
    <p:extLst>
      <p:ext uri="{BB962C8B-B14F-4D97-AF65-F5344CB8AC3E}">
        <p14:creationId xmlns:p14="http://schemas.microsoft.com/office/powerpoint/2010/main" val="75760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789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tr-TR"/>
              <a:t>Asıl metin stillerini düzenle
İkinci düzey
Üçüncü düzey
Dördüncü düzey
Beşinci düzey</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
İkinci düzey
Üçüncü düzey
Dördüncü düzey
Beşinci düzey</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12/28/2022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789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
İkinci düzey
Üçüncü düzey
Dördüncü düzey
Beşinci düzey</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12/28/2022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184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8A87A34-81AB-432B-8DAE-1953F412C126}" type="datetimeFigureOut">
              <a:rPr lang="en-US" smtClean="0"/>
              <a:pPr/>
              <a:t>12/28/2022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627234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illiyet.com.tr/egitim/pyhton-nedir-ne-ise-yarar-pyhton-nasil-ogrenilir-ve-neler-yapilabilir-6421849" TargetMode="External"/><Relationship Id="rId2" Type="http://schemas.openxmlformats.org/officeDocument/2006/relationships/hyperlink" Target="https://bilginc.com/tr/blog/python-ile-neler-yapilabilir-3407/" TargetMode="External"/><Relationship Id="rId1" Type="http://schemas.openxmlformats.org/officeDocument/2006/relationships/slideLayout" Target="../slideLayouts/slideLayout2.xml"/><Relationship Id="rId4" Type="http://schemas.openxmlformats.org/officeDocument/2006/relationships/hyperlink" Target="https://www.academypeak.com/blog/python-nedir-ne-ise-yarar-1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DBEE797-EEA6-474B-B470-51BA5B24EA44}"/>
              </a:ext>
            </a:extLst>
          </p:cNvPr>
          <p:cNvSpPr>
            <a:spLocks noGrp="1"/>
          </p:cNvSpPr>
          <p:nvPr>
            <p:ph type="ctrTitle"/>
          </p:nvPr>
        </p:nvSpPr>
        <p:spPr/>
        <p:txBody>
          <a:bodyPr/>
          <a:lstStyle/>
          <a:p>
            <a:r>
              <a:rPr lang="tr-TR" dirty="0">
                <a:solidFill>
                  <a:srgbClr val="C00000"/>
                </a:solidFill>
              </a:rPr>
              <a:t>PHYTON YAZILIMI</a:t>
            </a:r>
          </a:p>
        </p:txBody>
      </p:sp>
      <p:sp>
        <p:nvSpPr>
          <p:cNvPr id="3" name="Alt Başlık 2">
            <a:extLst>
              <a:ext uri="{FF2B5EF4-FFF2-40B4-BE49-F238E27FC236}">
                <a16:creationId xmlns:a16="http://schemas.microsoft.com/office/drawing/2014/main" id="{D43F0174-E2F4-544A-8A3F-8E8972E08E8D}"/>
              </a:ext>
            </a:extLst>
          </p:cNvPr>
          <p:cNvSpPr>
            <a:spLocks noGrp="1"/>
          </p:cNvSpPr>
          <p:nvPr>
            <p:ph type="subTitle" idx="1"/>
          </p:nvPr>
        </p:nvSpPr>
        <p:spPr/>
        <p:txBody>
          <a:bodyPr/>
          <a:lstStyle/>
          <a:p>
            <a:r>
              <a:rPr lang="tr-TR" dirty="0">
                <a:solidFill>
                  <a:srgbClr val="0070C0"/>
                </a:solidFill>
              </a:rPr>
              <a:t>Sabiha BOZDAĞ</a:t>
            </a:r>
          </a:p>
        </p:txBody>
      </p:sp>
    </p:spTree>
    <p:extLst>
      <p:ext uri="{BB962C8B-B14F-4D97-AF65-F5344CB8AC3E}">
        <p14:creationId xmlns:p14="http://schemas.microsoft.com/office/powerpoint/2010/main" val="977840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8221DA0-59FA-6A4C-862C-05A962F3E5D4}"/>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81F81E32-433C-7241-8C11-858D7FF9487A}"/>
              </a:ext>
            </a:extLst>
          </p:cNvPr>
          <p:cNvSpPr>
            <a:spLocks noGrp="1"/>
          </p:cNvSpPr>
          <p:nvPr>
            <p:ph idx="1"/>
          </p:nvPr>
        </p:nvSpPr>
        <p:spPr/>
        <p:txBody>
          <a:bodyPr/>
          <a:lstStyle/>
          <a:p>
            <a:pPr marL="0" indent="0">
              <a:buNone/>
            </a:pPr>
            <a:r>
              <a:rPr lang="tr-TR" dirty="0">
                <a:solidFill>
                  <a:srgbClr val="C00000"/>
                </a:solidFill>
              </a:rPr>
              <a:t>6. Otomasyon </a:t>
            </a:r>
          </a:p>
          <a:p>
            <a:pPr marL="0" indent="0" algn="just">
              <a:buNone/>
            </a:pPr>
            <a:endParaRPr lang="tr-TR" dirty="0"/>
          </a:p>
          <a:p>
            <a:pPr marL="0" indent="0" algn="just">
              <a:buNone/>
            </a:pPr>
            <a:r>
              <a:rPr lang="tr-TR" dirty="0" err="1"/>
              <a:t>Pythonun</a:t>
            </a:r>
            <a:r>
              <a:rPr lang="tr-TR" dirty="0"/>
              <a:t> yazılım geliştiricisi olmayanlar arasında en yaygın kullanılma sebebidir. Gündelik veya tekrarlayan işler yapmak zorundaysanız, zaman kazanmak adına </a:t>
            </a:r>
            <a:r>
              <a:rPr lang="tr-TR" dirty="0" err="1"/>
              <a:t>python</a:t>
            </a:r>
            <a:r>
              <a:rPr lang="tr-TR" dirty="0"/>
              <a:t> kodu yazarak  süreci otomatikleştirebilirsiniz. (örneğin her gün belli gazeteleri tarayarak çalıştığınız kurumla ilgili haberleri toplamanız ve ayrıştırmanız gerekiyor) </a:t>
            </a:r>
          </a:p>
        </p:txBody>
      </p:sp>
    </p:spTree>
    <p:extLst>
      <p:ext uri="{BB962C8B-B14F-4D97-AF65-F5344CB8AC3E}">
        <p14:creationId xmlns:p14="http://schemas.microsoft.com/office/powerpoint/2010/main" val="2493354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5755309-539F-BE41-BFCC-25EF9D566A64}"/>
              </a:ext>
            </a:extLst>
          </p:cNvPr>
          <p:cNvSpPr>
            <a:spLocks noGrp="1"/>
          </p:cNvSpPr>
          <p:nvPr>
            <p:ph type="title"/>
          </p:nvPr>
        </p:nvSpPr>
        <p:spPr/>
        <p:txBody>
          <a:bodyPr/>
          <a:lstStyle/>
          <a:p>
            <a:r>
              <a:rPr lang="tr-TR" dirty="0">
                <a:solidFill>
                  <a:srgbClr val="0070C0"/>
                </a:solidFill>
              </a:rPr>
              <a:t>R ile Benzerliği</a:t>
            </a:r>
          </a:p>
        </p:txBody>
      </p:sp>
      <p:sp>
        <p:nvSpPr>
          <p:cNvPr id="6" name="İçerik Yer Tutucusu 5">
            <a:extLst>
              <a:ext uri="{FF2B5EF4-FFF2-40B4-BE49-F238E27FC236}">
                <a16:creationId xmlns:a16="http://schemas.microsoft.com/office/drawing/2014/main" id="{7A964AC3-3FAB-5441-8D29-3E23407DBA3B}"/>
              </a:ext>
            </a:extLst>
          </p:cNvPr>
          <p:cNvSpPr>
            <a:spLocks noGrp="1"/>
          </p:cNvSpPr>
          <p:nvPr>
            <p:ph idx="1"/>
          </p:nvPr>
        </p:nvSpPr>
        <p:spPr/>
        <p:txBody>
          <a:bodyPr/>
          <a:lstStyle/>
          <a:p>
            <a:pPr algn="just"/>
            <a:r>
              <a:rPr lang="tr-TR" dirty="0"/>
              <a:t>Veri bilimcileri arasında en popüler iki dil, </a:t>
            </a:r>
            <a:r>
              <a:rPr lang="tr-TR" dirty="0" err="1"/>
              <a:t>Python</a:t>
            </a:r>
            <a:r>
              <a:rPr lang="tr-TR" dirty="0"/>
              <a:t> ve </a:t>
            </a:r>
            <a:r>
              <a:rPr lang="tr-TR" dirty="0" err="1"/>
              <a:t>R’dır</a:t>
            </a:r>
            <a:r>
              <a:rPr lang="tr-TR" dirty="0"/>
              <a:t>.</a:t>
            </a:r>
          </a:p>
          <a:p>
            <a:pPr algn="just"/>
            <a:r>
              <a:rPr lang="tr-TR" dirty="0"/>
              <a:t>R ile başlamak kolaydır çünkü daha basit kütüphanelere ve </a:t>
            </a:r>
            <a:r>
              <a:rPr lang="tr-TR" dirty="0" err="1"/>
              <a:t>plot’lara</a:t>
            </a:r>
            <a:r>
              <a:rPr lang="tr-TR" dirty="0"/>
              <a:t> sahiptir. Fakat, </a:t>
            </a:r>
            <a:r>
              <a:rPr lang="tr-TR" dirty="0" err="1"/>
              <a:t>Python</a:t>
            </a:r>
            <a:r>
              <a:rPr lang="tr-TR" dirty="0"/>
              <a:t> kütüphanelerini öğrenmek biraz karmaşık olabilir.(Bu durumun tam tersini de iddia edenler var.) </a:t>
            </a:r>
          </a:p>
          <a:p>
            <a:r>
              <a:rPr lang="tr-TR" dirty="0"/>
              <a:t>R kodu:                                                  </a:t>
            </a:r>
            <a:r>
              <a:rPr lang="tr-TR" dirty="0" err="1"/>
              <a:t>Python</a:t>
            </a:r>
            <a:r>
              <a:rPr lang="tr-TR" dirty="0"/>
              <a:t> Kodu: </a:t>
            </a:r>
          </a:p>
          <a:p>
            <a:endParaRPr lang="tr-TR" dirty="0"/>
          </a:p>
        </p:txBody>
      </p:sp>
      <p:pic>
        <p:nvPicPr>
          <p:cNvPr id="7" name="İçerik Yer Tutucusu 4">
            <a:extLst>
              <a:ext uri="{FF2B5EF4-FFF2-40B4-BE49-F238E27FC236}">
                <a16:creationId xmlns:a16="http://schemas.microsoft.com/office/drawing/2014/main" id="{03855A99-C880-0E4E-96F4-2D10975E1BA1}"/>
              </a:ext>
            </a:extLst>
          </p:cNvPr>
          <p:cNvPicPr>
            <a:picLocks noChangeAspect="1"/>
          </p:cNvPicPr>
          <p:nvPr/>
        </p:nvPicPr>
        <p:blipFill>
          <a:blip r:embed="rId2"/>
          <a:stretch>
            <a:fillRect/>
          </a:stretch>
        </p:blipFill>
        <p:spPr>
          <a:xfrm>
            <a:off x="6460760" y="112427"/>
            <a:ext cx="5096656" cy="1981550"/>
          </a:xfrm>
          <a:prstGeom prst="rect">
            <a:avLst/>
          </a:prstGeom>
        </p:spPr>
      </p:pic>
      <p:pic>
        <p:nvPicPr>
          <p:cNvPr id="11" name="Resim 10">
            <a:extLst>
              <a:ext uri="{FF2B5EF4-FFF2-40B4-BE49-F238E27FC236}">
                <a16:creationId xmlns:a16="http://schemas.microsoft.com/office/drawing/2014/main" id="{09DB3576-CD0E-DA48-8BB1-C1C244876416}"/>
              </a:ext>
            </a:extLst>
          </p:cNvPr>
          <p:cNvPicPr>
            <a:picLocks noChangeAspect="1"/>
          </p:cNvPicPr>
          <p:nvPr/>
        </p:nvPicPr>
        <p:blipFill>
          <a:blip r:embed="rId3"/>
          <a:stretch>
            <a:fillRect/>
          </a:stretch>
        </p:blipFill>
        <p:spPr>
          <a:xfrm>
            <a:off x="1184478" y="4017363"/>
            <a:ext cx="3027757" cy="1214203"/>
          </a:xfrm>
          <a:prstGeom prst="rect">
            <a:avLst/>
          </a:prstGeom>
        </p:spPr>
      </p:pic>
      <p:pic>
        <p:nvPicPr>
          <p:cNvPr id="13" name="Resim 12">
            <a:extLst>
              <a:ext uri="{FF2B5EF4-FFF2-40B4-BE49-F238E27FC236}">
                <a16:creationId xmlns:a16="http://schemas.microsoft.com/office/drawing/2014/main" id="{B525FF39-CEA3-D14E-B3BB-C45424F27313}"/>
              </a:ext>
            </a:extLst>
          </p:cNvPr>
          <p:cNvPicPr>
            <a:picLocks noChangeAspect="1"/>
          </p:cNvPicPr>
          <p:nvPr/>
        </p:nvPicPr>
        <p:blipFill>
          <a:blip r:embed="rId4"/>
          <a:stretch>
            <a:fillRect/>
          </a:stretch>
        </p:blipFill>
        <p:spPr>
          <a:xfrm>
            <a:off x="5932527" y="3957404"/>
            <a:ext cx="4260784" cy="1334123"/>
          </a:xfrm>
          <a:prstGeom prst="rect">
            <a:avLst/>
          </a:prstGeom>
        </p:spPr>
      </p:pic>
    </p:spTree>
    <p:extLst>
      <p:ext uri="{BB962C8B-B14F-4D97-AF65-F5344CB8AC3E}">
        <p14:creationId xmlns:p14="http://schemas.microsoft.com/office/powerpoint/2010/main" val="99302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16EF2D0-29B5-304C-8408-71B4F25198BD}"/>
              </a:ext>
            </a:extLst>
          </p:cNvPr>
          <p:cNvSpPr>
            <a:spLocks noGrp="1"/>
          </p:cNvSpPr>
          <p:nvPr>
            <p:ph type="title"/>
          </p:nvPr>
        </p:nvSpPr>
        <p:spPr/>
        <p:txBody>
          <a:bodyPr/>
          <a:lstStyle/>
          <a:p>
            <a:r>
              <a:rPr lang="tr-TR" dirty="0" err="1">
                <a:solidFill>
                  <a:srgbClr val="0070C0"/>
                </a:solidFill>
              </a:rPr>
              <a:t>Pyhton’u</a:t>
            </a:r>
            <a:r>
              <a:rPr lang="tr-TR" dirty="0">
                <a:solidFill>
                  <a:srgbClr val="0070C0"/>
                </a:solidFill>
              </a:rPr>
              <a:t> neden verimli?</a:t>
            </a:r>
          </a:p>
        </p:txBody>
      </p:sp>
      <p:sp>
        <p:nvSpPr>
          <p:cNvPr id="3" name="İçerik Yer Tutucusu 2">
            <a:extLst>
              <a:ext uri="{FF2B5EF4-FFF2-40B4-BE49-F238E27FC236}">
                <a16:creationId xmlns:a16="http://schemas.microsoft.com/office/drawing/2014/main" id="{7F07FE42-784F-834D-8AD8-BAD226FD6A97}"/>
              </a:ext>
            </a:extLst>
          </p:cNvPr>
          <p:cNvSpPr>
            <a:spLocks noGrp="1"/>
          </p:cNvSpPr>
          <p:nvPr>
            <p:ph idx="1"/>
          </p:nvPr>
        </p:nvSpPr>
        <p:spPr/>
        <p:txBody>
          <a:bodyPr>
            <a:normAutofit/>
          </a:bodyPr>
          <a:lstStyle/>
          <a:p>
            <a:pPr marL="0" indent="0" algn="just">
              <a:buNone/>
            </a:pPr>
            <a:r>
              <a:rPr lang="tr-TR" dirty="0">
                <a:solidFill>
                  <a:srgbClr val="C00000"/>
                </a:solidFill>
              </a:rPr>
              <a:t>1) </a:t>
            </a:r>
            <a:r>
              <a:rPr lang="tr-TR" dirty="0"/>
              <a:t>Daha az kod satırıyla karmaşık sorunları daha kısa sürede çözebilirsiniz. </a:t>
            </a:r>
          </a:p>
          <a:p>
            <a:pPr marL="0" indent="0" algn="just">
              <a:buNone/>
            </a:pPr>
            <a:r>
              <a:rPr lang="tr-TR" dirty="0">
                <a:solidFill>
                  <a:srgbClr val="C00000"/>
                </a:solidFill>
              </a:rPr>
              <a:t>2) </a:t>
            </a:r>
            <a:r>
              <a:rPr lang="tr-TR" dirty="0"/>
              <a:t>Yüksek düzey (</a:t>
            </a:r>
            <a:r>
              <a:rPr lang="tr-TR" dirty="0" err="1"/>
              <a:t>high</a:t>
            </a:r>
            <a:r>
              <a:rPr lang="tr-TR" dirty="0"/>
              <a:t> </a:t>
            </a:r>
            <a:r>
              <a:rPr lang="tr-TR" dirty="0" err="1"/>
              <a:t>level</a:t>
            </a:r>
            <a:r>
              <a:rPr lang="tr-TR" dirty="0"/>
              <a:t>) bir programlama dilidir. Bu nedenle C++ ile olduğu gibi hafıza yönetimiyle canınızı sıkmaz.</a:t>
            </a:r>
          </a:p>
          <a:p>
            <a:pPr marL="0" indent="0" algn="just">
              <a:buNone/>
            </a:pPr>
            <a:r>
              <a:rPr lang="tr-TR" dirty="0">
                <a:solidFill>
                  <a:srgbClr val="C00000"/>
                </a:solidFill>
              </a:rPr>
              <a:t>3) </a:t>
            </a:r>
            <a:r>
              <a:rPr lang="tr-TR" dirty="0"/>
              <a:t>Esnek bir yazılımdır. Windows, </a:t>
            </a:r>
            <a:r>
              <a:rPr lang="tr-TR" dirty="0" err="1"/>
              <a:t>MacOs</a:t>
            </a:r>
            <a:r>
              <a:rPr lang="tr-TR" dirty="0"/>
              <a:t>, Linux gibi farklı işletim sistemleriyle kullanabilirsiniz.</a:t>
            </a:r>
          </a:p>
          <a:p>
            <a:pPr marL="0" indent="0" algn="just">
              <a:buNone/>
            </a:pPr>
            <a:r>
              <a:rPr lang="tr-TR" dirty="0">
                <a:solidFill>
                  <a:srgbClr val="C00000"/>
                </a:solidFill>
              </a:rPr>
              <a:t>4) </a:t>
            </a:r>
            <a:r>
              <a:rPr lang="tr-TR" dirty="0"/>
              <a:t>Çok popüler olduğu gibi çok büyük bir topluluğa da sahiptir. Yardım almanız gerektiğinde, yardım edecek birileri mutlaka vardır. </a:t>
            </a:r>
          </a:p>
        </p:txBody>
      </p:sp>
    </p:spTree>
    <p:extLst>
      <p:ext uri="{BB962C8B-B14F-4D97-AF65-F5344CB8AC3E}">
        <p14:creationId xmlns:p14="http://schemas.microsoft.com/office/powerpoint/2010/main" val="1765647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F5C286-C18F-9E44-A4FA-3888153D826E}"/>
              </a:ext>
            </a:extLst>
          </p:cNvPr>
          <p:cNvSpPr>
            <a:spLocks noGrp="1"/>
          </p:cNvSpPr>
          <p:nvPr>
            <p:ph type="title"/>
          </p:nvPr>
        </p:nvSpPr>
        <p:spPr/>
        <p:txBody>
          <a:bodyPr/>
          <a:lstStyle/>
          <a:p>
            <a:r>
              <a:rPr lang="tr-TR" dirty="0">
                <a:solidFill>
                  <a:srgbClr val="0070C0"/>
                </a:solidFill>
              </a:rPr>
              <a:t>Olmasaydı?</a:t>
            </a:r>
          </a:p>
        </p:txBody>
      </p:sp>
      <p:sp>
        <p:nvSpPr>
          <p:cNvPr id="3" name="İçerik Yer Tutucusu 2">
            <a:extLst>
              <a:ext uri="{FF2B5EF4-FFF2-40B4-BE49-F238E27FC236}">
                <a16:creationId xmlns:a16="http://schemas.microsoft.com/office/drawing/2014/main" id="{C60F22CD-1A22-E74F-BFDD-2DDA3CDA2C86}"/>
              </a:ext>
            </a:extLst>
          </p:cNvPr>
          <p:cNvSpPr>
            <a:spLocks noGrp="1"/>
          </p:cNvSpPr>
          <p:nvPr>
            <p:ph idx="1"/>
          </p:nvPr>
        </p:nvSpPr>
        <p:spPr/>
        <p:txBody>
          <a:bodyPr/>
          <a:lstStyle/>
          <a:p>
            <a:pPr algn="just"/>
            <a:r>
              <a:rPr lang="tr-TR" dirty="0"/>
              <a:t>Teknik olarak </a:t>
            </a:r>
            <a:r>
              <a:rPr lang="tr-TR" dirty="0" err="1"/>
              <a:t>python</a:t>
            </a:r>
            <a:r>
              <a:rPr lang="tr-TR" dirty="0"/>
              <a:t> ile yaptığınız ger şeyi diğer programlama dilleri ile de yapabilirsiniz. Ancak onun sadeliği diğer programlama dillerine göre oldukça popüler olmasını sağlamıştır. </a:t>
            </a:r>
          </a:p>
          <a:p>
            <a:pPr algn="just"/>
            <a:r>
              <a:rPr lang="tr-TR" dirty="0"/>
              <a:t>Dünya çapındaki yazılımların en az %27’si </a:t>
            </a:r>
            <a:r>
              <a:rPr lang="tr-TR" dirty="0" err="1"/>
              <a:t>python</a:t>
            </a:r>
            <a:r>
              <a:rPr lang="tr-TR" dirty="0"/>
              <a:t> ile kodlanmaktadır.</a:t>
            </a:r>
          </a:p>
        </p:txBody>
      </p:sp>
    </p:spTree>
    <p:extLst>
      <p:ext uri="{BB962C8B-B14F-4D97-AF65-F5344CB8AC3E}">
        <p14:creationId xmlns:p14="http://schemas.microsoft.com/office/powerpoint/2010/main" val="316047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AAB734-13D1-C54F-992B-D7855B47DE32}"/>
              </a:ext>
            </a:extLst>
          </p:cNvPr>
          <p:cNvSpPr>
            <a:spLocks noGrp="1"/>
          </p:cNvSpPr>
          <p:nvPr>
            <p:ph type="title"/>
          </p:nvPr>
        </p:nvSpPr>
        <p:spPr/>
        <p:txBody>
          <a:bodyPr/>
          <a:lstStyle/>
          <a:p>
            <a:r>
              <a:rPr lang="tr-TR" dirty="0" err="1">
                <a:solidFill>
                  <a:srgbClr val="0070C0"/>
                </a:solidFill>
              </a:rPr>
              <a:t>Python</a:t>
            </a:r>
            <a:r>
              <a:rPr lang="tr-TR" dirty="0">
                <a:solidFill>
                  <a:srgbClr val="0070C0"/>
                </a:solidFill>
              </a:rPr>
              <a:t> Öğrenmek İsteyenler </a:t>
            </a:r>
          </a:p>
        </p:txBody>
      </p:sp>
      <p:sp>
        <p:nvSpPr>
          <p:cNvPr id="3" name="İçerik Yer Tutucusu 2">
            <a:extLst>
              <a:ext uri="{FF2B5EF4-FFF2-40B4-BE49-F238E27FC236}">
                <a16:creationId xmlns:a16="http://schemas.microsoft.com/office/drawing/2014/main" id="{45834B97-B148-F043-BEF7-45BEBA01D521}"/>
              </a:ext>
            </a:extLst>
          </p:cNvPr>
          <p:cNvSpPr>
            <a:spLocks noGrp="1"/>
          </p:cNvSpPr>
          <p:nvPr>
            <p:ph idx="1"/>
          </p:nvPr>
        </p:nvSpPr>
        <p:spPr/>
        <p:txBody>
          <a:bodyPr/>
          <a:lstStyle/>
          <a:p>
            <a:pPr marL="0" indent="0">
              <a:buNone/>
            </a:pPr>
            <a:r>
              <a:rPr lang="tr-TR" dirty="0" err="1"/>
              <a:t>Python</a:t>
            </a:r>
            <a:r>
              <a:rPr lang="tr-TR" dirty="0"/>
              <a:t> öğrenmek için açık kaynaklı kitaplar ve eğitim setleri bulunmaktadır. Aynı zamanda Youtube, </a:t>
            </a:r>
            <a:r>
              <a:rPr lang="tr-TR" dirty="0" err="1"/>
              <a:t>Udemy</a:t>
            </a:r>
            <a:r>
              <a:rPr lang="tr-TR" dirty="0"/>
              <a:t> gibi birçok platform içinde eğitimler, yeni başlayanlar için bulunmaktadır.</a:t>
            </a:r>
            <a:br>
              <a:rPr lang="tr-TR" dirty="0"/>
            </a:br>
            <a:endParaRPr lang="tr-TR" dirty="0"/>
          </a:p>
        </p:txBody>
      </p:sp>
    </p:spTree>
    <p:extLst>
      <p:ext uri="{BB962C8B-B14F-4D97-AF65-F5344CB8AC3E}">
        <p14:creationId xmlns:p14="http://schemas.microsoft.com/office/powerpoint/2010/main" val="2949260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6A94A44-62C0-9047-84FE-A736BD41D5B6}"/>
              </a:ext>
            </a:extLst>
          </p:cNvPr>
          <p:cNvSpPr>
            <a:spLocks noGrp="1"/>
          </p:cNvSpPr>
          <p:nvPr>
            <p:ph type="title"/>
          </p:nvPr>
        </p:nvSpPr>
        <p:spPr/>
        <p:txBody>
          <a:bodyPr/>
          <a:lstStyle/>
          <a:p>
            <a:r>
              <a:rPr lang="tr-TR" dirty="0"/>
              <a:t>Yararlanılan Kaynaklar</a:t>
            </a:r>
          </a:p>
        </p:txBody>
      </p:sp>
      <p:sp>
        <p:nvSpPr>
          <p:cNvPr id="3" name="İçerik Yer Tutucusu 2">
            <a:extLst>
              <a:ext uri="{FF2B5EF4-FFF2-40B4-BE49-F238E27FC236}">
                <a16:creationId xmlns:a16="http://schemas.microsoft.com/office/drawing/2014/main" id="{6093C8AA-4497-C245-AC70-BC79FB6F5822}"/>
              </a:ext>
            </a:extLst>
          </p:cNvPr>
          <p:cNvSpPr>
            <a:spLocks noGrp="1"/>
          </p:cNvSpPr>
          <p:nvPr>
            <p:ph idx="1"/>
          </p:nvPr>
        </p:nvSpPr>
        <p:spPr/>
        <p:txBody>
          <a:bodyPr/>
          <a:lstStyle/>
          <a:p>
            <a:r>
              <a:rPr lang="tr-TR" dirty="0">
                <a:hlinkClick r:id="rId2"/>
              </a:rPr>
              <a:t>https://bilginc.com/tr/blog/python-ile-neler-yapilabilir-3407/</a:t>
            </a:r>
            <a:endParaRPr lang="tr-TR" dirty="0"/>
          </a:p>
          <a:p>
            <a:r>
              <a:rPr lang="tr-TR" dirty="0">
                <a:hlinkClick r:id="rId3"/>
              </a:rPr>
              <a:t>https://www.milliyet.com.tr/egitim/pyhton-nedir-ne-ise-yarar-pyhton-nasil-ogrenilir-ve-neler-yapilabilir-6421849</a:t>
            </a:r>
            <a:endParaRPr lang="tr-TR" dirty="0"/>
          </a:p>
          <a:p>
            <a:r>
              <a:rPr lang="tr-TR" dirty="0">
                <a:hlinkClick r:id="rId4"/>
              </a:rPr>
              <a:t>https://www.academypeak.com/blog/python-nedir-ne-ise-yarar-17</a:t>
            </a:r>
            <a:endParaRPr lang="tr-TR" dirty="0"/>
          </a:p>
          <a:p>
            <a:endParaRPr lang="tr-TR" dirty="0"/>
          </a:p>
        </p:txBody>
      </p:sp>
    </p:spTree>
    <p:extLst>
      <p:ext uri="{BB962C8B-B14F-4D97-AF65-F5344CB8AC3E}">
        <p14:creationId xmlns:p14="http://schemas.microsoft.com/office/powerpoint/2010/main" val="1257441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9468E03-5A13-124D-A785-75C67ED7E2BD}"/>
              </a:ext>
            </a:extLst>
          </p:cNvPr>
          <p:cNvSpPr>
            <a:spLocks noGrp="1"/>
          </p:cNvSpPr>
          <p:nvPr>
            <p:ph type="title"/>
          </p:nvPr>
        </p:nvSpPr>
        <p:spPr/>
        <p:txBody>
          <a:bodyPr/>
          <a:lstStyle/>
          <a:p>
            <a:r>
              <a:rPr lang="tr-TR" dirty="0"/>
              <a:t>Özellikleri</a:t>
            </a:r>
          </a:p>
        </p:txBody>
      </p:sp>
      <p:sp>
        <p:nvSpPr>
          <p:cNvPr id="3" name="İçerik Yer Tutucusu 2">
            <a:extLst>
              <a:ext uri="{FF2B5EF4-FFF2-40B4-BE49-F238E27FC236}">
                <a16:creationId xmlns:a16="http://schemas.microsoft.com/office/drawing/2014/main" id="{D40D6A2F-2F63-7E4B-BB63-E78725F855E0}"/>
              </a:ext>
            </a:extLst>
          </p:cNvPr>
          <p:cNvSpPr>
            <a:spLocks noGrp="1"/>
          </p:cNvSpPr>
          <p:nvPr>
            <p:ph idx="1"/>
          </p:nvPr>
        </p:nvSpPr>
        <p:spPr/>
        <p:txBody>
          <a:bodyPr>
            <a:normAutofit/>
          </a:bodyPr>
          <a:lstStyle/>
          <a:p>
            <a:r>
              <a:rPr lang="tr-TR" dirty="0"/>
              <a:t>Nesneye yönelik bir programlama dilidir.</a:t>
            </a:r>
          </a:p>
          <a:p>
            <a:r>
              <a:rPr lang="tr-TR" dirty="0"/>
              <a:t>Özgürdür.</a:t>
            </a:r>
          </a:p>
          <a:p>
            <a:r>
              <a:rPr lang="tr-TR" dirty="0"/>
              <a:t>Derlenebilir.</a:t>
            </a:r>
          </a:p>
          <a:p>
            <a:r>
              <a:rPr lang="tr-TR" dirty="0"/>
              <a:t>Taşınabilir.</a:t>
            </a:r>
          </a:p>
          <a:p>
            <a:r>
              <a:rPr lang="tr-TR" dirty="0"/>
              <a:t>Güçlü ve hızlıdır.</a:t>
            </a:r>
          </a:p>
          <a:p>
            <a:r>
              <a:rPr lang="tr-TR" dirty="0"/>
              <a:t>Yazılımı kolay ve sadedir.</a:t>
            </a:r>
          </a:p>
          <a:p>
            <a:r>
              <a:rPr lang="tr-TR" dirty="0"/>
              <a:t>Ticari uygulamalar geliştirilebilir.</a:t>
            </a:r>
          </a:p>
          <a:p>
            <a:endParaRPr lang="tr-TR" dirty="0"/>
          </a:p>
          <a:p>
            <a:endParaRPr lang="tr-TR" dirty="0"/>
          </a:p>
        </p:txBody>
      </p:sp>
    </p:spTree>
    <p:extLst>
      <p:ext uri="{BB962C8B-B14F-4D97-AF65-F5344CB8AC3E}">
        <p14:creationId xmlns:p14="http://schemas.microsoft.com/office/powerpoint/2010/main" val="79334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C160E6D-77F4-5848-A614-B8FACCB9A4B9}"/>
              </a:ext>
            </a:extLst>
          </p:cNvPr>
          <p:cNvSpPr>
            <a:spLocks noGrp="1"/>
          </p:cNvSpPr>
          <p:nvPr>
            <p:ph idx="1"/>
          </p:nvPr>
        </p:nvSpPr>
        <p:spPr/>
        <p:txBody>
          <a:bodyPr/>
          <a:lstStyle/>
          <a:p>
            <a:pPr marL="0" indent="0" algn="just">
              <a:buNone/>
            </a:pPr>
            <a:r>
              <a:rPr lang="tr-TR" dirty="0" err="1"/>
              <a:t>Python</a:t>
            </a:r>
            <a:r>
              <a:rPr lang="tr-TR" dirty="0"/>
              <a:t>, </a:t>
            </a:r>
            <a:r>
              <a:rPr lang="tr-TR" dirty="0" err="1">
                <a:solidFill>
                  <a:srgbClr val="0070C0"/>
                </a:solidFill>
              </a:rPr>
              <a:t>Guido</a:t>
            </a:r>
            <a:r>
              <a:rPr lang="tr-TR" dirty="0">
                <a:solidFill>
                  <a:srgbClr val="0070C0"/>
                </a:solidFill>
              </a:rPr>
              <a:t> Van </a:t>
            </a:r>
            <a:r>
              <a:rPr lang="tr-TR" dirty="0" err="1">
                <a:solidFill>
                  <a:srgbClr val="0070C0"/>
                </a:solidFill>
              </a:rPr>
              <a:t>Rossum</a:t>
            </a:r>
            <a:r>
              <a:rPr lang="tr-TR" dirty="0">
                <a:solidFill>
                  <a:srgbClr val="0070C0"/>
                </a:solidFill>
              </a:rPr>
              <a:t> </a:t>
            </a:r>
            <a:r>
              <a:rPr lang="tr-TR" dirty="0"/>
              <a:t>adlı Hollandalı bir programcı tarafından 90’lı yılların başında geliştirilmeye başlanmıştır.</a:t>
            </a:r>
          </a:p>
          <a:p>
            <a:pPr marL="0" indent="0" algn="just">
              <a:buNone/>
            </a:pPr>
            <a:r>
              <a:rPr lang="tr-TR" dirty="0"/>
              <a:t> İsmini </a:t>
            </a:r>
            <a:r>
              <a:rPr lang="tr-TR" dirty="0">
                <a:solidFill>
                  <a:srgbClr val="0070C0"/>
                </a:solidFill>
              </a:rPr>
              <a:t>‘</a:t>
            </a:r>
            <a:r>
              <a:rPr lang="tr-TR" dirty="0" err="1">
                <a:solidFill>
                  <a:srgbClr val="0070C0"/>
                </a:solidFill>
              </a:rPr>
              <a:t>The</a:t>
            </a:r>
            <a:r>
              <a:rPr lang="tr-TR" dirty="0">
                <a:solidFill>
                  <a:srgbClr val="0070C0"/>
                </a:solidFill>
              </a:rPr>
              <a:t> </a:t>
            </a:r>
            <a:r>
              <a:rPr lang="tr-TR" dirty="0" err="1">
                <a:solidFill>
                  <a:srgbClr val="0070C0"/>
                </a:solidFill>
              </a:rPr>
              <a:t>Monty</a:t>
            </a:r>
            <a:r>
              <a:rPr lang="tr-TR" dirty="0">
                <a:solidFill>
                  <a:srgbClr val="0070C0"/>
                </a:solidFill>
              </a:rPr>
              <a:t> </a:t>
            </a:r>
            <a:r>
              <a:rPr lang="tr-TR" dirty="0" err="1">
                <a:solidFill>
                  <a:srgbClr val="0070C0"/>
                </a:solidFill>
              </a:rPr>
              <a:t>Python</a:t>
            </a:r>
            <a:r>
              <a:rPr lang="tr-TR" dirty="0">
                <a:solidFill>
                  <a:srgbClr val="0070C0"/>
                </a:solidFill>
              </a:rPr>
              <a:t>’</a:t>
            </a:r>
            <a:r>
              <a:rPr lang="tr-TR" dirty="0"/>
              <a:t> adlı bir İngiliz komedi </a:t>
            </a:r>
            <a:r>
              <a:rPr lang="tr-TR" dirty="0" err="1"/>
              <a:t>grubunundan</a:t>
            </a:r>
            <a:r>
              <a:rPr lang="tr-TR" dirty="0"/>
              <a:t> almıştır. </a:t>
            </a:r>
          </a:p>
        </p:txBody>
      </p:sp>
      <p:pic>
        <p:nvPicPr>
          <p:cNvPr id="5" name="Resim 4">
            <a:extLst>
              <a:ext uri="{FF2B5EF4-FFF2-40B4-BE49-F238E27FC236}">
                <a16:creationId xmlns:a16="http://schemas.microsoft.com/office/drawing/2014/main" id="{5494447C-9866-E74B-BC7E-0C6994B436B1}"/>
              </a:ext>
            </a:extLst>
          </p:cNvPr>
          <p:cNvPicPr>
            <a:picLocks noChangeAspect="1"/>
          </p:cNvPicPr>
          <p:nvPr/>
        </p:nvPicPr>
        <p:blipFill>
          <a:blip r:embed="rId2"/>
          <a:stretch>
            <a:fillRect/>
          </a:stretch>
        </p:blipFill>
        <p:spPr>
          <a:xfrm>
            <a:off x="5351488" y="3882452"/>
            <a:ext cx="5651292" cy="2848133"/>
          </a:xfrm>
          <a:prstGeom prst="rect">
            <a:avLst/>
          </a:prstGeom>
        </p:spPr>
      </p:pic>
      <p:pic>
        <p:nvPicPr>
          <p:cNvPr id="7" name="Resim 6">
            <a:extLst>
              <a:ext uri="{FF2B5EF4-FFF2-40B4-BE49-F238E27FC236}">
                <a16:creationId xmlns:a16="http://schemas.microsoft.com/office/drawing/2014/main" id="{0C1C4E0D-9902-8244-A044-99D828BAB529}"/>
              </a:ext>
            </a:extLst>
          </p:cNvPr>
          <p:cNvPicPr>
            <a:picLocks noChangeAspect="1"/>
          </p:cNvPicPr>
          <p:nvPr/>
        </p:nvPicPr>
        <p:blipFill>
          <a:blip r:embed="rId3"/>
          <a:stretch>
            <a:fillRect/>
          </a:stretch>
        </p:blipFill>
        <p:spPr>
          <a:xfrm>
            <a:off x="1069847" y="3882453"/>
            <a:ext cx="3562114" cy="2848132"/>
          </a:xfrm>
          <a:prstGeom prst="rect">
            <a:avLst/>
          </a:prstGeom>
        </p:spPr>
      </p:pic>
    </p:spTree>
    <p:extLst>
      <p:ext uri="{BB962C8B-B14F-4D97-AF65-F5344CB8AC3E}">
        <p14:creationId xmlns:p14="http://schemas.microsoft.com/office/powerpoint/2010/main" val="113079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5E690C7-A9A8-2F47-8F1E-28D57B9BB28E}"/>
              </a:ext>
            </a:extLst>
          </p:cNvPr>
          <p:cNvSpPr>
            <a:spLocks noGrp="1"/>
          </p:cNvSpPr>
          <p:nvPr>
            <p:ph type="title"/>
          </p:nvPr>
        </p:nvSpPr>
        <p:spPr/>
        <p:txBody>
          <a:bodyPr/>
          <a:lstStyle/>
          <a:p>
            <a:r>
              <a:rPr lang="tr-TR" dirty="0">
                <a:solidFill>
                  <a:srgbClr val="0070C0"/>
                </a:solidFill>
              </a:rPr>
              <a:t>                Nedir?</a:t>
            </a:r>
          </a:p>
        </p:txBody>
      </p:sp>
      <p:sp>
        <p:nvSpPr>
          <p:cNvPr id="3" name="İçerik Yer Tutucusu 2">
            <a:extLst>
              <a:ext uri="{FF2B5EF4-FFF2-40B4-BE49-F238E27FC236}">
                <a16:creationId xmlns:a16="http://schemas.microsoft.com/office/drawing/2014/main" id="{8660E098-45CF-BF4C-AF70-7F11FB18C27F}"/>
              </a:ext>
            </a:extLst>
          </p:cNvPr>
          <p:cNvSpPr>
            <a:spLocks noGrp="1"/>
          </p:cNvSpPr>
          <p:nvPr>
            <p:ph idx="1"/>
          </p:nvPr>
        </p:nvSpPr>
        <p:spPr/>
        <p:txBody>
          <a:bodyPr/>
          <a:lstStyle/>
          <a:p>
            <a:pPr algn="just"/>
            <a:r>
              <a:rPr lang="tr-TR" dirty="0" err="1"/>
              <a:t>Python</a:t>
            </a:r>
            <a:r>
              <a:rPr lang="tr-TR" dirty="0"/>
              <a:t>; nesne yönelimli, yorumlanabilen, açık kaynak olarak kullanılan, </a:t>
            </a:r>
            <a:r>
              <a:rPr lang="tr-TR" dirty="0" err="1"/>
              <a:t>birimsel</a:t>
            </a:r>
            <a:r>
              <a:rPr lang="tr-TR" dirty="0"/>
              <a:t> (modüler) ve etkileşimli  bir programlama dilidir. </a:t>
            </a:r>
          </a:p>
          <a:p>
            <a:pPr algn="just"/>
            <a:r>
              <a:rPr lang="tr-TR" dirty="0"/>
              <a:t>Sadece yazılımcıların değil matematikçilerin, veri analizcilerinin, bilim insanlarının, muhasebecilerin, ağ mühendislerinin hatta çocukların rahatlıkla kullanabildiği, </a:t>
            </a:r>
            <a:r>
              <a:rPr lang="tr-TR" dirty="0">
                <a:solidFill>
                  <a:srgbClr val="0070C0"/>
                </a:solidFill>
              </a:rPr>
              <a:t>dünyanın en hızlı büyüyen </a:t>
            </a:r>
            <a:r>
              <a:rPr lang="tr-TR" dirty="0"/>
              <a:t>programlama dilidir.</a:t>
            </a:r>
          </a:p>
          <a:p>
            <a:pPr algn="just"/>
            <a:r>
              <a:rPr lang="tr-TR" dirty="0"/>
              <a:t>Özellikle programlamaya yeni başlayanlar için oldukça idealdir. Basit, temiz ve başlangıç dostu bir söz </a:t>
            </a:r>
            <a:r>
              <a:rPr lang="tr-TR" dirty="0" err="1"/>
              <a:t>dizimine</a:t>
            </a:r>
            <a:r>
              <a:rPr lang="tr-TR" dirty="0"/>
              <a:t> sahiptir.</a:t>
            </a:r>
          </a:p>
          <a:p>
            <a:pPr algn="just"/>
            <a:endParaRPr lang="tr-TR" dirty="0"/>
          </a:p>
        </p:txBody>
      </p:sp>
      <p:pic>
        <p:nvPicPr>
          <p:cNvPr id="5" name="Resim 4">
            <a:extLst>
              <a:ext uri="{FF2B5EF4-FFF2-40B4-BE49-F238E27FC236}">
                <a16:creationId xmlns:a16="http://schemas.microsoft.com/office/drawing/2014/main" id="{2EBE3F78-6D6D-6745-9DE9-09DB8E602AB8}"/>
              </a:ext>
            </a:extLst>
          </p:cNvPr>
          <p:cNvPicPr>
            <a:picLocks noChangeAspect="1"/>
          </p:cNvPicPr>
          <p:nvPr/>
        </p:nvPicPr>
        <p:blipFill>
          <a:blip r:embed="rId2"/>
          <a:stretch>
            <a:fillRect/>
          </a:stretch>
        </p:blipFill>
        <p:spPr>
          <a:xfrm>
            <a:off x="929390" y="254833"/>
            <a:ext cx="2323476" cy="1621124"/>
          </a:xfrm>
          <a:prstGeom prst="rect">
            <a:avLst/>
          </a:prstGeom>
        </p:spPr>
      </p:pic>
    </p:spTree>
    <p:extLst>
      <p:ext uri="{BB962C8B-B14F-4D97-AF65-F5344CB8AC3E}">
        <p14:creationId xmlns:p14="http://schemas.microsoft.com/office/powerpoint/2010/main" val="3063426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E2FC26D-DD09-8C41-B9A3-C3E6B64F7A2F}"/>
              </a:ext>
            </a:extLst>
          </p:cNvPr>
          <p:cNvSpPr>
            <a:spLocks noGrp="1"/>
          </p:cNvSpPr>
          <p:nvPr>
            <p:ph type="title"/>
          </p:nvPr>
        </p:nvSpPr>
        <p:spPr/>
        <p:txBody>
          <a:bodyPr/>
          <a:lstStyle/>
          <a:p>
            <a:r>
              <a:rPr lang="tr-TR" dirty="0">
                <a:solidFill>
                  <a:srgbClr val="0070C0"/>
                </a:solidFill>
              </a:rPr>
              <a:t>Neden?</a:t>
            </a:r>
          </a:p>
        </p:txBody>
      </p:sp>
      <p:sp>
        <p:nvSpPr>
          <p:cNvPr id="3" name="İçerik Yer Tutucusu 2">
            <a:extLst>
              <a:ext uri="{FF2B5EF4-FFF2-40B4-BE49-F238E27FC236}">
                <a16:creationId xmlns:a16="http://schemas.microsoft.com/office/drawing/2014/main" id="{9540B68B-28A2-6D45-BA51-1F56113DF9ED}"/>
              </a:ext>
            </a:extLst>
          </p:cNvPr>
          <p:cNvSpPr>
            <a:spLocks noGrp="1"/>
          </p:cNvSpPr>
          <p:nvPr>
            <p:ph idx="1"/>
          </p:nvPr>
        </p:nvSpPr>
        <p:spPr/>
        <p:txBody>
          <a:bodyPr/>
          <a:lstStyle/>
          <a:p>
            <a:pPr marL="0" indent="0" algn="just">
              <a:buNone/>
            </a:pPr>
            <a:r>
              <a:rPr lang="tr-TR" dirty="0" err="1"/>
              <a:t>Python’u</a:t>
            </a:r>
            <a:r>
              <a:rPr lang="tr-TR" dirty="0"/>
              <a:t> kullanmak için çeşitli sebepler var, ancak </a:t>
            </a:r>
            <a:r>
              <a:rPr lang="tr-TR" dirty="0" err="1"/>
              <a:t>Python</a:t>
            </a:r>
            <a:r>
              <a:rPr lang="tr-TR" dirty="0"/>
              <a:t> kullanmanın başlıca sebebi piyasada mevcut olan dillerin en esnek, en güçlü ve en basitlerinden olup aynı zamanda büyük kod kütüphaneleri ve </a:t>
            </a:r>
            <a:r>
              <a:rPr lang="tr-TR" dirty="0" err="1"/>
              <a:t>frameworkleri</a:t>
            </a:r>
            <a:r>
              <a:rPr lang="tr-TR" dirty="0"/>
              <a:t> bulundurmasıdır. Bununla birlikte, açık kaynaklı ve </a:t>
            </a:r>
            <a:r>
              <a:rPr lang="tr-TR" b="1" dirty="0"/>
              <a:t>daima ücretsiz</a:t>
            </a:r>
            <a:r>
              <a:rPr lang="tr-TR" dirty="0"/>
              <a:t> olmasıdır.</a:t>
            </a:r>
          </a:p>
        </p:txBody>
      </p:sp>
      <p:pic>
        <p:nvPicPr>
          <p:cNvPr id="5" name="Resim 4">
            <a:extLst>
              <a:ext uri="{FF2B5EF4-FFF2-40B4-BE49-F238E27FC236}">
                <a16:creationId xmlns:a16="http://schemas.microsoft.com/office/drawing/2014/main" id="{7DB316DA-D83C-F84B-B62F-16856B320D7E}"/>
              </a:ext>
            </a:extLst>
          </p:cNvPr>
          <p:cNvPicPr>
            <a:picLocks noChangeAspect="1"/>
          </p:cNvPicPr>
          <p:nvPr/>
        </p:nvPicPr>
        <p:blipFill>
          <a:blip r:embed="rId2"/>
          <a:stretch>
            <a:fillRect/>
          </a:stretch>
        </p:blipFill>
        <p:spPr>
          <a:xfrm>
            <a:off x="2593298" y="3357797"/>
            <a:ext cx="7575030" cy="3500203"/>
          </a:xfrm>
          <a:prstGeom prst="rect">
            <a:avLst/>
          </a:prstGeom>
        </p:spPr>
      </p:pic>
    </p:spTree>
    <p:extLst>
      <p:ext uri="{BB962C8B-B14F-4D97-AF65-F5344CB8AC3E}">
        <p14:creationId xmlns:p14="http://schemas.microsoft.com/office/powerpoint/2010/main" val="333790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FC1B0C5-7108-DA4C-A6A4-528852529994}"/>
              </a:ext>
            </a:extLst>
          </p:cNvPr>
          <p:cNvSpPr>
            <a:spLocks noGrp="1"/>
          </p:cNvSpPr>
          <p:nvPr>
            <p:ph type="title"/>
          </p:nvPr>
        </p:nvSpPr>
        <p:spPr/>
        <p:txBody>
          <a:bodyPr/>
          <a:lstStyle/>
          <a:p>
            <a:r>
              <a:rPr lang="tr-TR" dirty="0">
                <a:solidFill>
                  <a:srgbClr val="0070C0"/>
                </a:solidFill>
              </a:rPr>
              <a:t>Kullanım Alanları</a:t>
            </a:r>
          </a:p>
        </p:txBody>
      </p:sp>
      <p:sp>
        <p:nvSpPr>
          <p:cNvPr id="3" name="İçerik Yer Tutucusu 2">
            <a:extLst>
              <a:ext uri="{FF2B5EF4-FFF2-40B4-BE49-F238E27FC236}">
                <a16:creationId xmlns:a16="http://schemas.microsoft.com/office/drawing/2014/main" id="{328CAC93-9F78-974B-86A6-09F7B8293B39}"/>
              </a:ext>
            </a:extLst>
          </p:cNvPr>
          <p:cNvSpPr>
            <a:spLocks noGrp="1"/>
          </p:cNvSpPr>
          <p:nvPr>
            <p:ph idx="1"/>
          </p:nvPr>
        </p:nvSpPr>
        <p:spPr/>
        <p:txBody>
          <a:bodyPr/>
          <a:lstStyle/>
          <a:p>
            <a:pPr marL="0" indent="0">
              <a:buNone/>
            </a:pPr>
            <a:r>
              <a:rPr lang="tr-TR" dirty="0">
                <a:solidFill>
                  <a:srgbClr val="C00000"/>
                </a:solidFill>
              </a:rPr>
              <a:t>1. Web Geliştirme </a:t>
            </a:r>
          </a:p>
          <a:p>
            <a:pPr marL="0" indent="0" algn="just">
              <a:buNone/>
            </a:pPr>
            <a:r>
              <a:rPr lang="tr-TR" dirty="0" err="1"/>
              <a:t>Python’un</a:t>
            </a:r>
            <a:r>
              <a:rPr lang="tr-TR" dirty="0"/>
              <a:t> en popüler kullanım alanı, web geliştirmedir. </a:t>
            </a:r>
            <a:r>
              <a:rPr lang="tr-TR" dirty="0" err="1"/>
              <a:t>Phyton’u</a:t>
            </a:r>
            <a:r>
              <a:rPr lang="tr-TR" dirty="0"/>
              <a:t> birçok zorluktaki web uygulamalarını yaratırken kullanabilirsiniz. En popüler </a:t>
            </a:r>
            <a:r>
              <a:rPr lang="tr-TR" dirty="0" err="1"/>
              <a:t>Phyton</a:t>
            </a:r>
            <a:r>
              <a:rPr lang="tr-TR" b="1" dirty="0"/>
              <a:t> </a:t>
            </a:r>
            <a:r>
              <a:rPr lang="tr-TR" dirty="0"/>
              <a:t>web uygulamalarından bazıları: </a:t>
            </a:r>
            <a:r>
              <a:rPr lang="tr-TR" dirty="0" err="1"/>
              <a:t>YouTube</a:t>
            </a:r>
            <a:r>
              <a:rPr lang="tr-TR" dirty="0"/>
              <a:t>, </a:t>
            </a:r>
            <a:r>
              <a:rPr lang="tr-TR" dirty="0" err="1"/>
              <a:t>Instagram</a:t>
            </a:r>
            <a:r>
              <a:rPr lang="tr-TR" dirty="0"/>
              <a:t>, Google, </a:t>
            </a:r>
            <a:r>
              <a:rPr lang="tr-TR" dirty="0" err="1"/>
              <a:t>Spotify</a:t>
            </a:r>
            <a:r>
              <a:rPr lang="tr-TR" dirty="0"/>
              <a:t>, </a:t>
            </a:r>
            <a:r>
              <a:rPr lang="tr-TR" dirty="0" err="1"/>
              <a:t>Dropbox</a:t>
            </a:r>
            <a:r>
              <a:rPr lang="tr-TR" dirty="0"/>
              <a:t>…</a:t>
            </a:r>
          </a:p>
        </p:txBody>
      </p:sp>
      <p:pic>
        <p:nvPicPr>
          <p:cNvPr id="5" name="Resim 4">
            <a:extLst>
              <a:ext uri="{FF2B5EF4-FFF2-40B4-BE49-F238E27FC236}">
                <a16:creationId xmlns:a16="http://schemas.microsoft.com/office/drawing/2014/main" id="{F9D05C1C-87B0-0E43-ABBA-A2CA07FAC92F}"/>
              </a:ext>
            </a:extLst>
          </p:cNvPr>
          <p:cNvPicPr>
            <a:picLocks noChangeAspect="1"/>
          </p:cNvPicPr>
          <p:nvPr/>
        </p:nvPicPr>
        <p:blipFill>
          <a:blip r:embed="rId2"/>
          <a:stretch>
            <a:fillRect/>
          </a:stretch>
        </p:blipFill>
        <p:spPr>
          <a:xfrm>
            <a:off x="2773180" y="3847448"/>
            <a:ext cx="6235908" cy="2352184"/>
          </a:xfrm>
          <a:prstGeom prst="rect">
            <a:avLst/>
          </a:prstGeom>
        </p:spPr>
      </p:pic>
    </p:spTree>
    <p:extLst>
      <p:ext uri="{BB962C8B-B14F-4D97-AF65-F5344CB8AC3E}">
        <p14:creationId xmlns:p14="http://schemas.microsoft.com/office/powerpoint/2010/main" val="358491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595453A-71A5-0145-BC24-7744D9AF7DB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3A4E98C-6AF8-9847-8524-F1D3DF49D373}"/>
              </a:ext>
            </a:extLst>
          </p:cNvPr>
          <p:cNvSpPr>
            <a:spLocks noGrp="1"/>
          </p:cNvSpPr>
          <p:nvPr>
            <p:ph idx="1"/>
          </p:nvPr>
        </p:nvSpPr>
        <p:spPr/>
        <p:txBody>
          <a:bodyPr>
            <a:normAutofit/>
          </a:bodyPr>
          <a:lstStyle/>
          <a:p>
            <a:pPr marL="0" indent="0">
              <a:buNone/>
            </a:pPr>
            <a:endParaRPr lang="tr-TR" dirty="0">
              <a:solidFill>
                <a:srgbClr val="C00000"/>
              </a:solidFill>
            </a:endParaRPr>
          </a:p>
          <a:p>
            <a:pPr marL="0" indent="0">
              <a:buNone/>
            </a:pPr>
            <a:endParaRPr lang="tr-TR" dirty="0">
              <a:solidFill>
                <a:srgbClr val="C00000"/>
              </a:solidFill>
            </a:endParaRPr>
          </a:p>
          <a:p>
            <a:pPr marL="0" indent="0">
              <a:buNone/>
            </a:pPr>
            <a:r>
              <a:rPr lang="tr-TR" dirty="0">
                <a:solidFill>
                  <a:srgbClr val="C00000"/>
                </a:solidFill>
              </a:rPr>
              <a:t>2. Yapay Zeka ve Makine Öğrenmesi</a:t>
            </a:r>
          </a:p>
          <a:p>
            <a:pPr marL="0" indent="0" algn="just">
              <a:buNone/>
            </a:pPr>
            <a:r>
              <a:rPr lang="tr-TR" dirty="0" err="1"/>
              <a:t>Python</a:t>
            </a:r>
            <a:r>
              <a:rPr lang="tr-TR" dirty="0"/>
              <a:t>, yapay zeka ve makine öğrenimi için de popüler bir yazılım dilidir. Bu alanlar, her gün büyük miktarda verinin toplanmasını, analizini ve işlenmesini içerir.</a:t>
            </a:r>
          </a:p>
          <a:p>
            <a:pPr marL="0" indent="0" algn="just">
              <a:buNone/>
            </a:pPr>
            <a:r>
              <a:rPr lang="tr-TR" dirty="0" err="1"/>
              <a:t>Python</a:t>
            </a:r>
            <a:r>
              <a:rPr lang="tr-TR" dirty="0"/>
              <a:t> </a:t>
            </a:r>
            <a:r>
              <a:rPr lang="tr-TR" dirty="0">
                <a:solidFill>
                  <a:srgbClr val="0070C0"/>
                </a:solidFill>
              </a:rPr>
              <a:t>söz dizimi </a:t>
            </a:r>
            <a:r>
              <a:rPr lang="tr-TR" dirty="0"/>
              <a:t>günlük </a:t>
            </a:r>
            <a:r>
              <a:rPr lang="tr-TR" dirty="0" err="1">
                <a:solidFill>
                  <a:srgbClr val="0070C0"/>
                </a:solidFill>
              </a:rPr>
              <a:t>İngilizce’ye</a:t>
            </a:r>
            <a:r>
              <a:rPr lang="tr-TR" dirty="0"/>
              <a:t> benzer, bu şekilde yapay zeka ve makine öğrenimiyle ilgilenen bilim insanları kompleks sistemlerle kolayca çalışabilir. Ayrıca </a:t>
            </a:r>
            <a:r>
              <a:rPr lang="tr-TR" dirty="0" err="1"/>
              <a:t>Python’un</a:t>
            </a:r>
            <a:r>
              <a:rPr lang="tr-TR" dirty="0"/>
              <a:t> esnekliği, </a:t>
            </a:r>
            <a:r>
              <a:rPr lang="tr-TR" dirty="0">
                <a:solidFill>
                  <a:srgbClr val="0070C0"/>
                </a:solidFill>
              </a:rPr>
              <a:t>büyük bir topluluk desteğine </a:t>
            </a:r>
            <a:r>
              <a:rPr lang="tr-TR" dirty="0"/>
              <a:t>sahip olması ve platformdan bağımsız çalışabilmesi (Windows, Linux, </a:t>
            </a:r>
            <a:r>
              <a:rPr lang="tr-TR" dirty="0" err="1"/>
              <a:t>macOS</a:t>
            </a:r>
            <a:r>
              <a:rPr lang="tr-TR" dirty="0"/>
              <a:t>, Unix gibi herhangi bir platformda çalışabilir.), yapay zeka ve makine öğrenimi projeleri için onu mükemmel bir seçim yapar.</a:t>
            </a:r>
          </a:p>
        </p:txBody>
      </p:sp>
      <p:pic>
        <p:nvPicPr>
          <p:cNvPr id="5" name="Resim 4">
            <a:extLst>
              <a:ext uri="{FF2B5EF4-FFF2-40B4-BE49-F238E27FC236}">
                <a16:creationId xmlns:a16="http://schemas.microsoft.com/office/drawing/2014/main" id="{E6699EA9-783C-174A-95A8-06D836D87AB8}"/>
              </a:ext>
            </a:extLst>
          </p:cNvPr>
          <p:cNvPicPr>
            <a:picLocks noChangeAspect="1"/>
          </p:cNvPicPr>
          <p:nvPr/>
        </p:nvPicPr>
        <p:blipFill>
          <a:blip r:embed="rId2"/>
          <a:stretch>
            <a:fillRect/>
          </a:stretch>
        </p:blipFill>
        <p:spPr>
          <a:xfrm>
            <a:off x="3417756" y="494975"/>
            <a:ext cx="5111645" cy="2093976"/>
          </a:xfrm>
          <a:prstGeom prst="rect">
            <a:avLst/>
          </a:prstGeom>
        </p:spPr>
      </p:pic>
    </p:spTree>
    <p:extLst>
      <p:ext uri="{BB962C8B-B14F-4D97-AF65-F5344CB8AC3E}">
        <p14:creationId xmlns:p14="http://schemas.microsoft.com/office/powerpoint/2010/main" val="68855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E34B451-F779-1C4C-ACAF-864ACCF4F554}"/>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38ECB9BF-5ED5-2846-9B98-B9A8C1BD9E71}"/>
              </a:ext>
            </a:extLst>
          </p:cNvPr>
          <p:cNvSpPr>
            <a:spLocks noGrp="1"/>
          </p:cNvSpPr>
          <p:nvPr>
            <p:ph idx="1"/>
          </p:nvPr>
        </p:nvSpPr>
        <p:spPr/>
        <p:txBody>
          <a:bodyPr/>
          <a:lstStyle/>
          <a:p>
            <a:pPr marL="0" indent="0" algn="just">
              <a:buNone/>
            </a:pPr>
            <a:r>
              <a:rPr lang="tr-TR" dirty="0">
                <a:solidFill>
                  <a:srgbClr val="C00000"/>
                </a:solidFill>
              </a:rPr>
              <a:t>3. Veri Analizi ve Görselleştirme</a:t>
            </a:r>
          </a:p>
          <a:p>
            <a:pPr marL="0" indent="0" algn="just">
              <a:buNone/>
            </a:pPr>
            <a:r>
              <a:rPr lang="tr-TR" dirty="0" err="1"/>
              <a:t>Python</a:t>
            </a:r>
            <a:r>
              <a:rPr lang="tr-TR" dirty="0"/>
              <a:t> ile veri bilimciler için verilerini </a:t>
            </a:r>
            <a:r>
              <a:rPr lang="tr-TR" dirty="0">
                <a:solidFill>
                  <a:srgbClr val="0070C0"/>
                </a:solidFill>
              </a:rPr>
              <a:t>görselleştirmek</a:t>
            </a:r>
            <a:r>
              <a:rPr lang="tr-TR" dirty="0"/>
              <a:t> kolaydır. </a:t>
            </a:r>
            <a:r>
              <a:rPr lang="tr-TR" dirty="0" err="1"/>
              <a:t>Python</a:t>
            </a:r>
            <a:r>
              <a:rPr lang="tr-TR" dirty="0"/>
              <a:t>, </a:t>
            </a:r>
            <a:r>
              <a:rPr lang="tr-TR" dirty="0" err="1"/>
              <a:t>Seaborn</a:t>
            </a:r>
            <a:r>
              <a:rPr lang="tr-TR" dirty="0"/>
              <a:t> ve </a:t>
            </a:r>
            <a:r>
              <a:rPr lang="tr-TR" dirty="0" err="1"/>
              <a:t>Matplotlib</a:t>
            </a:r>
            <a:r>
              <a:rPr lang="tr-TR" dirty="0"/>
              <a:t> gibi görselleştirme için güçlü kütüphaneler içerir. Ayrıca </a:t>
            </a:r>
            <a:r>
              <a:rPr lang="tr-TR" dirty="0" err="1"/>
              <a:t>Python</a:t>
            </a:r>
            <a:r>
              <a:rPr lang="tr-TR" dirty="0"/>
              <a:t> </a:t>
            </a:r>
            <a:r>
              <a:rPr lang="tr-TR" dirty="0">
                <a:solidFill>
                  <a:srgbClr val="0070C0"/>
                </a:solidFill>
              </a:rPr>
              <a:t>veri manipülasyonu ve analizi</a:t>
            </a:r>
            <a:r>
              <a:rPr lang="tr-TR" dirty="0"/>
              <a:t> için en güçlü ve popüler kütüphane olan </a:t>
            </a:r>
            <a:r>
              <a:rPr lang="tr-TR" dirty="0">
                <a:solidFill>
                  <a:srgbClr val="0070C0"/>
                </a:solidFill>
              </a:rPr>
              <a:t>Panda’yı</a:t>
            </a:r>
            <a:r>
              <a:rPr lang="tr-TR" dirty="0"/>
              <a:t> da içermektedir. Panda’nın kaynak kodu oldukça optimize edilmiştir ve veri bilimci veri manipülasyonu ile analizi yaptığı sırada bile kesin sonuçlar sağlamaktadır.</a:t>
            </a:r>
          </a:p>
        </p:txBody>
      </p:sp>
    </p:spTree>
    <p:extLst>
      <p:ext uri="{BB962C8B-B14F-4D97-AF65-F5344CB8AC3E}">
        <p14:creationId xmlns:p14="http://schemas.microsoft.com/office/powerpoint/2010/main" val="343105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A4CC368-1CB5-3542-BD72-40EACAB4EAEA}"/>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11473DA6-FF3F-8343-B3B0-2744673F05B2}"/>
              </a:ext>
            </a:extLst>
          </p:cNvPr>
          <p:cNvSpPr>
            <a:spLocks noGrp="1"/>
          </p:cNvSpPr>
          <p:nvPr>
            <p:ph idx="1"/>
          </p:nvPr>
        </p:nvSpPr>
        <p:spPr/>
        <p:txBody>
          <a:bodyPr>
            <a:normAutofit/>
          </a:bodyPr>
          <a:lstStyle/>
          <a:p>
            <a:pPr marL="0" indent="0" algn="just">
              <a:buNone/>
            </a:pPr>
            <a:r>
              <a:rPr lang="tr-TR" dirty="0">
                <a:solidFill>
                  <a:srgbClr val="C00000"/>
                </a:solidFill>
              </a:rPr>
              <a:t>4. Robotik Uygulamaları</a:t>
            </a:r>
          </a:p>
          <a:p>
            <a:pPr marL="0" indent="0" algn="just">
              <a:buNone/>
            </a:pPr>
            <a:r>
              <a:rPr lang="tr-TR" dirty="0"/>
              <a:t>Öncelikle, robotik işletim sistemleri </a:t>
            </a:r>
            <a:r>
              <a:rPr lang="tr-TR" dirty="0" err="1"/>
              <a:t>Python</a:t>
            </a:r>
            <a:r>
              <a:rPr lang="tr-TR" dirty="0"/>
              <a:t> ile uyumludur. </a:t>
            </a:r>
            <a:r>
              <a:rPr lang="tr-TR" dirty="0" err="1"/>
              <a:t>Python</a:t>
            </a:r>
            <a:r>
              <a:rPr lang="tr-TR" dirty="0"/>
              <a:t>, robotik için gerekli olan birçok hesaplama kütüphanesi içerir. Ayrıca, programcı olmayanların da (robotik teknolojilerinde geniş bilgi birikimi ile) öğrenip anlayabileceği ve robotik uygulamaları oluştururken etkili bir şekilde kullanabileceği kolay bir dildir.</a:t>
            </a:r>
          </a:p>
          <a:p>
            <a:pPr marL="0" indent="0" algn="just">
              <a:buNone/>
            </a:pPr>
            <a:r>
              <a:rPr lang="tr-TR" i="1" dirty="0"/>
              <a:t>Global Market </a:t>
            </a:r>
            <a:r>
              <a:rPr lang="tr-TR" i="1" dirty="0" err="1"/>
              <a:t>Insights</a:t>
            </a:r>
            <a:r>
              <a:rPr lang="tr-TR" dirty="0" err="1"/>
              <a:t>’ın</a:t>
            </a:r>
            <a:r>
              <a:rPr lang="tr-TR" dirty="0"/>
              <a:t> raporuna göre, “</a:t>
            </a:r>
            <a:r>
              <a:rPr lang="tr-TR" b="1" dirty="0"/>
              <a:t>Dünya genelinde endüstriyel robotik market büyüklüğü, 2024’e kadar 80 milyar doları aşacak şekilde belirlendi.</a:t>
            </a:r>
            <a:r>
              <a:rPr lang="tr-TR" dirty="0"/>
              <a:t>”</a:t>
            </a:r>
            <a:br>
              <a:rPr lang="tr-TR" dirty="0"/>
            </a:br>
            <a:endParaRPr lang="tr-TR" dirty="0"/>
          </a:p>
        </p:txBody>
      </p:sp>
    </p:spTree>
    <p:extLst>
      <p:ext uri="{BB962C8B-B14F-4D97-AF65-F5344CB8AC3E}">
        <p14:creationId xmlns:p14="http://schemas.microsoft.com/office/powerpoint/2010/main" val="2941323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9270F16-1133-2B4D-89AD-3E887A59E1D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E255428-302C-6845-8490-D3CB35370BD6}"/>
              </a:ext>
            </a:extLst>
          </p:cNvPr>
          <p:cNvSpPr>
            <a:spLocks noGrp="1"/>
          </p:cNvSpPr>
          <p:nvPr>
            <p:ph idx="1"/>
          </p:nvPr>
        </p:nvSpPr>
        <p:spPr/>
        <p:txBody>
          <a:bodyPr/>
          <a:lstStyle/>
          <a:p>
            <a:pPr marL="0" indent="0">
              <a:buNone/>
            </a:pPr>
            <a:r>
              <a:rPr lang="tr-TR" dirty="0">
                <a:solidFill>
                  <a:srgbClr val="C00000"/>
                </a:solidFill>
              </a:rPr>
              <a:t>5. Mobil Uygulamalar</a:t>
            </a:r>
          </a:p>
          <a:p>
            <a:pPr marL="0" indent="0" algn="just">
              <a:buNone/>
            </a:pPr>
            <a:r>
              <a:rPr lang="tr-TR" dirty="0" err="1"/>
              <a:t>Python</a:t>
            </a:r>
            <a:r>
              <a:rPr lang="tr-TR" dirty="0"/>
              <a:t> diline dair en çok sorulan sorulardan biri de "</a:t>
            </a:r>
            <a:r>
              <a:rPr lang="tr-TR" dirty="0" err="1"/>
              <a:t>Python</a:t>
            </a:r>
            <a:r>
              <a:rPr lang="tr-TR" dirty="0"/>
              <a:t> kullanarak mobil uygulama geliştirebilir miyim?" </a:t>
            </a:r>
            <a:r>
              <a:rPr lang="tr-TR" dirty="0" err="1"/>
              <a:t>dir</a:t>
            </a:r>
            <a:r>
              <a:rPr lang="tr-TR" dirty="0"/>
              <a:t>. </a:t>
            </a:r>
            <a:r>
              <a:rPr lang="tr-TR" dirty="0" err="1"/>
              <a:t>Python</a:t>
            </a:r>
            <a:r>
              <a:rPr lang="tr-TR" dirty="0"/>
              <a:t> ilk piyasaya sürüldüğünde aslında bu sorunun cevabı "</a:t>
            </a:r>
            <a:r>
              <a:rPr lang="tr-TR" dirty="0" err="1"/>
              <a:t>hayır"dı</a:t>
            </a:r>
            <a:r>
              <a:rPr lang="tr-TR" dirty="0"/>
              <a:t>. Ancak hızla gelişen </a:t>
            </a:r>
            <a:r>
              <a:rPr lang="tr-TR" dirty="0" err="1"/>
              <a:t>Python</a:t>
            </a:r>
            <a:r>
              <a:rPr lang="tr-TR" dirty="0"/>
              <a:t> kütüphaneleri mobil uygulama yazmayı da mümkün hale getirdi. Yeni geliştirilen bu </a:t>
            </a:r>
            <a:r>
              <a:rPr lang="tr-TR" dirty="0" err="1"/>
              <a:t>framework'ler</a:t>
            </a:r>
            <a:r>
              <a:rPr lang="tr-TR" dirty="0"/>
              <a:t> arasından en popülerlerine örnek olarak </a:t>
            </a:r>
            <a:r>
              <a:rPr lang="tr-TR" dirty="0" err="1"/>
              <a:t>Django</a:t>
            </a:r>
            <a:r>
              <a:rPr lang="tr-TR" dirty="0"/>
              <a:t>, </a:t>
            </a:r>
            <a:r>
              <a:rPr lang="tr-TR" dirty="0" err="1"/>
              <a:t>Pandas</a:t>
            </a:r>
            <a:r>
              <a:rPr lang="tr-TR" dirty="0"/>
              <a:t>, </a:t>
            </a:r>
            <a:r>
              <a:rPr lang="tr-TR" dirty="0" err="1"/>
              <a:t>Numpy</a:t>
            </a:r>
            <a:r>
              <a:rPr lang="tr-TR" dirty="0"/>
              <a:t> ve </a:t>
            </a:r>
            <a:r>
              <a:rPr lang="tr-TR" dirty="0" err="1"/>
              <a:t>Kivy</a:t>
            </a:r>
            <a:r>
              <a:rPr lang="tr-TR" dirty="0"/>
              <a:t> verilebilir.</a:t>
            </a:r>
          </a:p>
        </p:txBody>
      </p:sp>
    </p:spTree>
    <p:extLst>
      <p:ext uri="{BB962C8B-B14F-4D97-AF65-F5344CB8AC3E}">
        <p14:creationId xmlns:p14="http://schemas.microsoft.com/office/powerpoint/2010/main" val="2214606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hta Yazı">
  <a:themeElements>
    <a:clrScheme name="Tahta Yazı">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ahta Yazı">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ahta Yaz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docProps/app.xml><?xml version="1.0" encoding="utf-8"?>
<Properties xmlns="http://schemas.openxmlformats.org/officeDocument/2006/extended-properties" xmlns:vt="http://schemas.openxmlformats.org/officeDocument/2006/docPropsVTypes">
  <Template>{9038C499-C695-C44E-8517-F282F551AFEB}tf10001070</Template>
  <TotalTime>247</TotalTime>
  <Words>807</Words>
  <Application>Microsoft Office PowerPoint</Application>
  <PresentationFormat>Geniş ekran</PresentationFormat>
  <Paragraphs>54</Paragraphs>
  <Slides>16</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16</vt:i4>
      </vt:variant>
    </vt:vector>
  </HeadingPairs>
  <TitlesOfParts>
    <vt:vector size="22" baseType="lpstr">
      <vt:lpstr>Calibri</vt:lpstr>
      <vt:lpstr>Georgia</vt:lpstr>
      <vt:lpstr>Rockwell Extra Bold</vt:lpstr>
      <vt:lpstr>Trebuchet MS</vt:lpstr>
      <vt:lpstr>Wingdings</vt:lpstr>
      <vt:lpstr>Tahta Yazı</vt:lpstr>
      <vt:lpstr>PHYTON YAZILIMI</vt:lpstr>
      <vt:lpstr>PowerPoint Sunusu</vt:lpstr>
      <vt:lpstr>                Nedir?</vt:lpstr>
      <vt:lpstr>Neden?</vt:lpstr>
      <vt:lpstr>Kullanım Alanları</vt:lpstr>
      <vt:lpstr>PowerPoint Sunusu</vt:lpstr>
      <vt:lpstr>PowerPoint Sunusu</vt:lpstr>
      <vt:lpstr>PowerPoint Sunusu</vt:lpstr>
      <vt:lpstr>PowerPoint Sunusu</vt:lpstr>
      <vt:lpstr>PowerPoint Sunusu</vt:lpstr>
      <vt:lpstr>R ile Benzerliği</vt:lpstr>
      <vt:lpstr>Pyhton’u neden verimli?</vt:lpstr>
      <vt:lpstr>Olmasaydı?</vt:lpstr>
      <vt:lpstr>Python Öğrenmek İsteyenler </vt:lpstr>
      <vt:lpstr>Yararlanılan Kaynaklar</vt:lpstr>
      <vt:lpstr>Özellikleri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PHYTON YAZILIMI</dc:title>
  <dc:creator>Microsoft Office User</dc:creator>
  <cp:lastModifiedBy>210</cp:lastModifiedBy>
  <cp:revision>19</cp:revision>
  <dcterms:created xsi:type="dcterms:W3CDTF">2022-12-24T10:50:13Z</dcterms:created>
  <dcterms:modified xsi:type="dcterms:W3CDTF">2022-12-28T14:02:33Z</dcterms:modified>
</cp:coreProperties>
</file>