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9"/>
  </p:notesMasterIdLst>
  <p:handoutMasterIdLst>
    <p:handoutMasterId r:id="rId40"/>
  </p:handoutMasterIdLst>
  <p:sldIdLst>
    <p:sldId id="319" r:id="rId2"/>
    <p:sldId id="346" r:id="rId3"/>
    <p:sldId id="384" r:id="rId4"/>
    <p:sldId id="385" r:id="rId5"/>
    <p:sldId id="386" r:id="rId6"/>
    <p:sldId id="369" r:id="rId7"/>
    <p:sldId id="378" r:id="rId8"/>
    <p:sldId id="377" r:id="rId9"/>
    <p:sldId id="371" r:id="rId10"/>
    <p:sldId id="383" r:id="rId11"/>
    <p:sldId id="336" r:id="rId12"/>
    <p:sldId id="382" r:id="rId13"/>
    <p:sldId id="372" r:id="rId14"/>
    <p:sldId id="373" r:id="rId15"/>
    <p:sldId id="374" r:id="rId16"/>
    <p:sldId id="375" r:id="rId17"/>
    <p:sldId id="366" r:id="rId18"/>
    <p:sldId id="365" r:id="rId19"/>
    <p:sldId id="353" r:id="rId20"/>
    <p:sldId id="360" r:id="rId21"/>
    <p:sldId id="363" r:id="rId22"/>
    <p:sldId id="358" r:id="rId23"/>
    <p:sldId id="364" r:id="rId24"/>
    <p:sldId id="387" r:id="rId25"/>
    <p:sldId id="354" r:id="rId26"/>
    <p:sldId id="388" r:id="rId27"/>
    <p:sldId id="389" r:id="rId28"/>
    <p:sldId id="391" r:id="rId29"/>
    <p:sldId id="392" r:id="rId30"/>
    <p:sldId id="393" r:id="rId31"/>
    <p:sldId id="394" r:id="rId32"/>
    <p:sldId id="395" r:id="rId33"/>
    <p:sldId id="396" r:id="rId34"/>
    <p:sldId id="355" r:id="rId35"/>
    <p:sldId id="359" r:id="rId36"/>
    <p:sldId id="356" r:id="rId37"/>
    <p:sldId id="390" r:id="rId38"/>
  </p:sldIdLst>
  <p:sldSz cx="9144000" cy="6858000" type="screen4x3"/>
  <p:notesSz cx="6858000" cy="9144000"/>
  <p:defaultTextStyle>
    <a:lvl1pPr marL="0" algn="l" rtl="0" latinLnBrk="0">
      <a:defRPr lang="tr-TR" sz="1800" kern="1200">
        <a:solidFill>
          <a:schemeClr val="tx1"/>
        </a:solidFill>
        <a:latin typeface="+mn-lt"/>
        <a:ea typeface="+mn-ea"/>
        <a:cs typeface="+mn-cs"/>
      </a:defRPr>
    </a:lvl1pPr>
    <a:lvl2pPr marL="457200" algn="l" rtl="0" latinLnBrk="0">
      <a:defRPr lang="tr-TR" sz="1800" kern="1200">
        <a:solidFill>
          <a:schemeClr val="tx1"/>
        </a:solidFill>
        <a:latin typeface="+mn-lt"/>
        <a:ea typeface="+mn-ea"/>
        <a:cs typeface="+mn-cs"/>
      </a:defRPr>
    </a:lvl2pPr>
    <a:lvl3pPr marL="914400" algn="l" rtl="0" latinLnBrk="0">
      <a:defRPr lang="tr-TR" sz="1800" kern="1200">
        <a:solidFill>
          <a:schemeClr val="tx1"/>
        </a:solidFill>
        <a:latin typeface="+mn-lt"/>
        <a:ea typeface="+mn-ea"/>
        <a:cs typeface="+mn-cs"/>
      </a:defRPr>
    </a:lvl3pPr>
    <a:lvl4pPr marL="1371600" algn="l" rtl="0" latinLnBrk="0">
      <a:defRPr lang="tr-TR" sz="1800" kern="1200">
        <a:solidFill>
          <a:schemeClr val="tx1"/>
        </a:solidFill>
        <a:latin typeface="+mn-lt"/>
        <a:ea typeface="+mn-ea"/>
        <a:cs typeface="+mn-cs"/>
      </a:defRPr>
    </a:lvl4pPr>
    <a:lvl5pPr marL="1828800" algn="l" rtl="0" latinLnBrk="0">
      <a:defRPr lang="tr-TR" sz="1800" kern="1200">
        <a:solidFill>
          <a:schemeClr val="tx1"/>
        </a:solidFill>
        <a:latin typeface="+mn-lt"/>
        <a:ea typeface="+mn-ea"/>
        <a:cs typeface="+mn-cs"/>
      </a:defRPr>
    </a:lvl5pPr>
    <a:lvl6pPr marL="2286000" algn="l" rtl="0" latinLnBrk="0">
      <a:defRPr lang="tr-TR" sz="1800" kern="1200">
        <a:solidFill>
          <a:schemeClr val="tx1"/>
        </a:solidFill>
        <a:latin typeface="+mn-lt"/>
        <a:ea typeface="+mn-ea"/>
        <a:cs typeface="+mn-cs"/>
      </a:defRPr>
    </a:lvl6pPr>
    <a:lvl7pPr marL="2743200" algn="l" rtl="0" latinLnBrk="0">
      <a:defRPr lang="tr-TR" sz="1800" kern="1200">
        <a:solidFill>
          <a:schemeClr val="tx1"/>
        </a:solidFill>
        <a:latin typeface="+mn-lt"/>
        <a:ea typeface="+mn-ea"/>
        <a:cs typeface="+mn-cs"/>
      </a:defRPr>
    </a:lvl7pPr>
    <a:lvl8pPr marL="3200400" algn="l" rtl="0" latinLnBrk="0">
      <a:defRPr lang="tr-TR" sz="1800" kern="1200">
        <a:solidFill>
          <a:schemeClr val="tx1"/>
        </a:solidFill>
        <a:latin typeface="+mn-lt"/>
        <a:ea typeface="+mn-ea"/>
        <a:cs typeface="+mn-cs"/>
      </a:defRPr>
    </a:lvl8pPr>
    <a:lvl9pPr marL="3657600" algn="l" rtl="0" latinLnBrk="0">
      <a:defRPr lang="tr-T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4" autoAdjust="0"/>
  </p:normalViewPr>
  <p:slideViewPr>
    <p:cSldViewPr>
      <p:cViewPr varScale="1">
        <p:scale>
          <a:sx n="83" d="100"/>
          <a:sy n="83" d="100"/>
        </p:scale>
        <p:origin x="145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tr-TR" sz="1200"/>
            </a:lvl1pPr>
            <a:extLst/>
          </a:lstStyle>
          <a:p>
            <a:endParaRPr lang="tr-TR"/>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tr-TR" sz="1200"/>
            </a:lvl1pPr>
            <a:extLst/>
          </a:lstStyle>
          <a:p>
            <a:fld id="{68F88C59-319B-4332-9A1D-2A62CFCB00D8}" type="datetimeFigureOut">
              <a:rPr lang="tr-TR" smtClean="0"/>
              <a:pPr/>
              <a:t>29.12.2020</a:t>
            </a:fld>
            <a:endParaRPr lang="tr-TR"/>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tr-TR" sz="1200"/>
            </a:lvl1pPr>
            <a:extLst/>
          </a:lstStyle>
          <a:p>
            <a:endParaRPr lang="tr-TR"/>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tr-TR" sz="1200"/>
            </a:lvl1pPr>
            <a:extLst/>
          </a:lstStyle>
          <a:p>
            <a:fld id="{B16A41B8-7DC3-4DB6-84E4-E105629EAA36}" type="slidenum">
              <a:rPr lang="tr-TR" smtClean="0"/>
              <a:pPr/>
              <a:t>‹#›</a:t>
            </a:fld>
            <a:endParaRPr lang="tr-TR"/>
          </a:p>
        </p:txBody>
      </p:sp>
    </p:spTree>
    <p:extLst>
      <p:ext uri="{BB962C8B-B14F-4D97-AF65-F5344CB8AC3E}">
        <p14:creationId xmlns:p14="http://schemas.microsoft.com/office/powerpoint/2010/main" val="1077536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tr-TR" sz="1200"/>
            </a:lvl1pPr>
            <a:extLst/>
          </a:lstStyle>
          <a:p>
            <a:endParaRPr lang="tr-TR"/>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tr-TR" sz="1200"/>
            </a:lvl1pPr>
            <a:extLst/>
          </a:lstStyle>
          <a:p>
            <a:fld id="{968B300D-05F0-4B43-940D-46DED5A791AD}" type="datetimeFigureOut">
              <a:rPr lang="tr-TR"/>
              <a:pPr/>
              <a:t>29.12.2020</a:t>
            </a:fld>
            <a:endParaRPr lang="tr-TR"/>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tr-TR"/>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tr-TR" sz="1200"/>
            </a:lvl1pPr>
            <a:extLst/>
          </a:lstStyle>
          <a:p>
            <a:endParaRPr lang="tr-TR"/>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tr-TR" sz="1200"/>
            </a:lvl1pPr>
            <a:extLst/>
          </a:lstStyle>
          <a:p>
            <a:fld id="{9B26CD33-4337-4529-948A-94F6960B2374}" type="slidenum">
              <a:rPr/>
              <a:pPr/>
              <a:t>‹#›</a:t>
            </a:fld>
            <a:endParaRPr lang="tr-TR"/>
          </a:p>
        </p:txBody>
      </p:sp>
    </p:spTree>
    <p:extLst>
      <p:ext uri="{BB962C8B-B14F-4D97-AF65-F5344CB8AC3E}">
        <p14:creationId xmlns:p14="http://schemas.microsoft.com/office/powerpoint/2010/main" val="4280255892"/>
      </p:ext>
    </p:extLst>
  </p:cSld>
  <p:clrMap bg1="lt1" tx1="dk1" bg2="lt2" tx2="dk2" accent1="accent1" accent2="accent2" accent3="accent3" accent4="accent4" accent5="accent5" accent6="accent6" hlink="hlink" folHlink="folHlink"/>
  <p:notesStyle>
    <a:lvl1pPr marL="0" algn="l" rtl="0" latinLnBrk="0">
      <a:defRPr lang="tr-TR" sz="1200" kern="1200">
        <a:solidFill>
          <a:schemeClr val="tx1"/>
        </a:solidFill>
        <a:latin typeface="+mn-lt"/>
        <a:ea typeface="+mn-ea"/>
        <a:cs typeface="+mn-cs"/>
      </a:defRPr>
    </a:lvl1pPr>
    <a:lvl2pPr marL="457200" algn="l" rtl="0" latinLnBrk="0">
      <a:defRPr lang="tr-TR" sz="1200" kern="1200">
        <a:solidFill>
          <a:schemeClr val="tx1"/>
        </a:solidFill>
        <a:latin typeface="+mn-lt"/>
        <a:ea typeface="+mn-ea"/>
        <a:cs typeface="+mn-cs"/>
      </a:defRPr>
    </a:lvl2pPr>
    <a:lvl3pPr marL="914400" algn="l" rtl="0" latinLnBrk="0">
      <a:defRPr lang="tr-TR" sz="1200" kern="1200">
        <a:solidFill>
          <a:schemeClr val="tx1"/>
        </a:solidFill>
        <a:latin typeface="+mn-lt"/>
        <a:ea typeface="+mn-ea"/>
        <a:cs typeface="+mn-cs"/>
      </a:defRPr>
    </a:lvl3pPr>
    <a:lvl4pPr marL="1371600" algn="l" rtl="0" latinLnBrk="0">
      <a:defRPr lang="tr-TR" sz="1200" kern="1200">
        <a:solidFill>
          <a:schemeClr val="tx1"/>
        </a:solidFill>
        <a:latin typeface="+mn-lt"/>
        <a:ea typeface="+mn-ea"/>
        <a:cs typeface="+mn-cs"/>
      </a:defRPr>
    </a:lvl4pPr>
    <a:lvl5pPr marL="1828800" algn="l" rtl="0" latinLnBrk="0">
      <a:defRPr lang="tr-TR" sz="1200" kern="1200">
        <a:solidFill>
          <a:schemeClr val="tx1"/>
        </a:solidFill>
        <a:latin typeface="+mn-lt"/>
        <a:ea typeface="+mn-ea"/>
        <a:cs typeface="+mn-cs"/>
      </a:defRPr>
    </a:lvl5pPr>
    <a:lvl6pPr marL="2286000" algn="l" rtl="0" latinLnBrk="0">
      <a:defRPr lang="tr-TR" sz="1200" kern="1200">
        <a:solidFill>
          <a:schemeClr val="tx1"/>
        </a:solidFill>
        <a:latin typeface="+mn-lt"/>
        <a:ea typeface="+mn-ea"/>
        <a:cs typeface="+mn-cs"/>
      </a:defRPr>
    </a:lvl6pPr>
    <a:lvl7pPr marL="2743200" algn="l" rtl="0" latinLnBrk="0">
      <a:defRPr lang="tr-TR" sz="1200" kern="1200">
        <a:solidFill>
          <a:schemeClr val="tx1"/>
        </a:solidFill>
        <a:latin typeface="+mn-lt"/>
        <a:ea typeface="+mn-ea"/>
        <a:cs typeface="+mn-cs"/>
      </a:defRPr>
    </a:lvl7pPr>
    <a:lvl8pPr marL="3200400" algn="l" rtl="0" latinLnBrk="0">
      <a:defRPr lang="tr-TR" sz="1200" kern="1200">
        <a:solidFill>
          <a:schemeClr val="tx1"/>
        </a:solidFill>
        <a:latin typeface="+mn-lt"/>
        <a:ea typeface="+mn-ea"/>
        <a:cs typeface="+mn-cs"/>
      </a:defRPr>
    </a:lvl8pPr>
    <a:lvl9pPr marL="3657600" algn="l" rtl="0" latinLnBrk="0">
      <a:defRPr lang="tr-T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1</a:t>
            </a:fld>
            <a:endParaRPr lang="tr-TR"/>
          </a:p>
        </p:txBody>
      </p:sp>
    </p:spTree>
    <p:extLst>
      <p:ext uri="{BB962C8B-B14F-4D97-AF65-F5344CB8AC3E}">
        <p14:creationId xmlns:p14="http://schemas.microsoft.com/office/powerpoint/2010/main" val="295060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6</a:t>
            </a:fld>
            <a:endParaRPr lang="tr-TR"/>
          </a:p>
        </p:txBody>
      </p:sp>
    </p:spTree>
    <p:extLst>
      <p:ext uri="{BB962C8B-B14F-4D97-AF65-F5344CB8AC3E}">
        <p14:creationId xmlns:p14="http://schemas.microsoft.com/office/powerpoint/2010/main" val="372509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7</a:t>
            </a:fld>
            <a:endParaRPr lang="tr-TR"/>
          </a:p>
        </p:txBody>
      </p:sp>
    </p:spTree>
    <p:extLst>
      <p:ext uri="{BB962C8B-B14F-4D97-AF65-F5344CB8AC3E}">
        <p14:creationId xmlns:p14="http://schemas.microsoft.com/office/powerpoint/2010/main" val="230974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11</a:t>
            </a:fld>
            <a:endParaRPr lang="tr-TR"/>
          </a:p>
        </p:txBody>
      </p:sp>
    </p:spTree>
    <p:extLst>
      <p:ext uri="{BB962C8B-B14F-4D97-AF65-F5344CB8AC3E}">
        <p14:creationId xmlns:p14="http://schemas.microsoft.com/office/powerpoint/2010/main" val="220913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12</a:t>
            </a:fld>
            <a:endParaRPr lang="tr-TR"/>
          </a:p>
        </p:txBody>
      </p:sp>
    </p:spTree>
    <p:extLst>
      <p:ext uri="{BB962C8B-B14F-4D97-AF65-F5344CB8AC3E}">
        <p14:creationId xmlns:p14="http://schemas.microsoft.com/office/powerpoint/2010/main" val="160277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13</a:t>
            </a:fld>
            <a:endParaRPr lang="tr-TR"/>
          </a:p>
        </p:txBody>
      </p:sp>
    </p:spTree>
    <p:extLst>
      <p:ext uri="{BB962C8B-B14F-4D97-AF65-F5344CB8AC3E}">
        <p14:creationId xmlns:p14="http://schemas.microsoft.com/office/powerpoint/2010/main" val="140727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r-TR"/>
          </a:p>
        </p:txBody>
      </p:sp>
      <p:sp>
        <p:nvSpPr>
          <p:cNvPr id="4" name="Slide Number Placeholder 3"/>
          <p:cNvSpPr>
            <a:spLocks noGrp="1"/>
          </p:cNvSpPr>
          <p:nvPr>
            <p:ph type="sldNum" sz="quarter" idx="10"/>
          </p:nvPr>
        </p:nvSpPr>
        <p:spPr/>
        <p:txBody>
          <a:bodyPr/>
          <a:lstStyle/>
          <a:p>
            <a:fld id="{9B26CD33-4337-4529-948A-94F6960B2374}" type="slidenum">
              <a:rPr lang="tr-TR" smtClean="0"/>
              <a:pPr/>
              <a:t>37</a:t>
            </a:fld>
            <a:endParaRPr lang="tr-TR"/>
          </a:p>
        </p:txBody>
      </p:sp>
    </p:spTree>
    <p:extLst>
      <p:ext uri="{BB962C8B-B14F-4D97-AF65-F5344CB8AC3E}">
        <p14:creationId xmlns:p14="http://schemas.microsoft.com/office/powerpoint/2010/main" val="411306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üm Kapağı">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tr-TR"/>
            </a:lvl1pPr>
            <a:extLst/>
          </a:lstStyle>
          <a:p>
            <a:r>
              <a:rPr kumimoji="0" lang="tr-TR"/>
              <a:t>Fotoğraf albümü başlığı eklemek için tıklatın</a:t>
            </a:r>
          </a:p>
        </p:txBody>
      </p:sp>
      <p:sp>
        <p:nvSpPr>
          <p:cNvPr id="30" name="Rectangle 7"/>
          <p:cNvSpPr>
            <a:spLocks/>
          </p:cNvSpPr>
          <p:nvPr/>
        </p:nvSpPr>
        <p:spPr>
          <a:xfrm>
            <a:off x="453736" y="5181600"/>
            <a:ext cx="8229600" cy="1143000"/>
          </a:xfrm>
          <a:prstGeom prst="rect">
            <a:avLst/>
          </a:prstGeom>
        </p:spPr>
        <p:txBody>
          <a:bodyPr vert="horz"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kumimoji="0" lang="tr-TR"/>
            </a:pPr>
            <a:endParaRPr kumimoji="0" lang="tr-TR"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Tarih ve diğer ayrıntıları eklemek için tıklatın</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tr-TR" smtClean="0"/>
              <a:t>Resim eklemek için simgeyi tıklatın</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tr-TR"/>
          </a:p>
        </p:txBody>
      </p:sp>
      <p:sp>
        <p:nvSpPr>
          <p:cNvPr id="11" name="Rectangle 10"/>
          <p:cNvSpPr>
            <a:spLocks noGrp="1"/>
          </p:cNvSpPr>
          <p:nvPr>
            <p:ph type="dt" sz="half" idx="12"/>
          </p:nvPr>
        </p:nvSpPr>
        <p:spPr/>
        <p:txBody>
          <a:bodyPr/>
          <a:lstStyle/>
          <a:p>
            <a:fld id="{F30C84A2-23CF-44F5-B813-5187ED5C7D1C}" type="datetimeFigureOut">
              <a:rPr kumimoji="0" lang="tr-TR" sz="1200">
                <a:solidFill>
                  <a:schemeClr val="tx2"/>
                </a:solidFill>
              </a:rPr>
              <a:pPr/>
              <a:t>29.12.2020</a:t>
            </a:fld>
            <a:endParaRPr kumimoji="0" lang="tr-TR"/>
          </a:p>
        </p:txBody>
      </p:sp>
      <p:sp>
        <p:nvSpPr>
          <p:cNvPr id="12" name="Rectangle 11"/>
          <p:cNvSpPr>
            <a:spLocks noGrp="1"/>
          </p:cNvSpPr>
          <p:nvPr>
            <p:ph type="sldNum" sz="quarter" idx="13"/>
          </p:nvPr>
        </p:nvSpPr>
        <p:spPr/>
        <p:txBody>
          <a:bodyPr/>
          <a:lstStyle/>
          <a:p>
            <a:pPr algn="r"/>
            <a:fld id="{F99EC173-99AE-4773-AB25-02E469A13EAE}" type="slidenum">
              <a:rPr kumimoji="0" lang="tr-TR" sz="1200">
                <a:solidFill>
                  <a:schemeClr val="tx2"/>
                </a:solidFill>
              </a:rPr>
              <a:pPr algn="r"/>
              <a:t>‹#›</a:t>
            </a:fld>
            <a:endParaRPr kumimoji="0" lang="tr-TR"/>
          </a:p>
        </p:txBody>
      </p:sp>
      <p:sp>
        <p:nvSpPr>
          <p:cNvPr id="13" name="Rectangle 12"/>
          <p:cNvSpPr>
            <a:spLocks noGrp="1"/>
          </p:cNvSpPr>
          <p:nvPr>
            <p:ph type="ftr" sz="quarter" idx="14"/>
          </p:nvPr>
        </p:nvSpPr>
        <p:spPr/>
        <p:txBody>
          <a:bodyPr/>
          <a:lstStyle/>
          <a:p>
            <a:endParaRPr kumimoji="0" lang="tr-T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Öğe, Yatay, Açıklama Yazılı">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5"/>
          </p:nvPr>
        </p:nvSpPr>
        <p:spPr/>
        <p:txBody>
          <a:bodyPr/>
          <a:lstStyle/>
          <a:p>
            <a:fld id="{F30C84A2-23CF-44F5-B813-5187ED5C7D1C}" type="datetimeFigureOut">
              <a:rPr kumimoji="0" lang="tr-TR" sz="1200">
                <a:solidFill>
                  <a:schemeClr val="tx2"/>
                </a:solidFill>
              </a:rPr>
              <a:pPr/>
              <a:t>29.12.2020</a:t>
            </a:fld>
            <a:endParaRPr kumimoji="0" lang="tr-TR"/>
          </a:p>
        </p:txBody>
      </p:sp>
      <p:sp>
        <p:nvSpPr>
          <p:cNvPr id="7" name="Rectangle 6"/>
          <p:cNvSpPr>
            <a:spLocks noGrp="1"/>
          </p:cNvSpPr>
          <p:nvPr>
            <p:ph type="sldNum" sz="quarter" idx="16"/>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7"/>
          </p:nvPr>
        </p:nvSpPr>
        <p:spPr/>
        <p:txBody>
          <a:bodyPr/>
          <a:lstStyle/>
          <a:p>
            <a:endParaRPr kumimoji="0" lang="tr-T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Öğe, Karışık">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5" name="Rectangle 4"/>
          <p:cNvSpPr>
            <a:spLocks noGrp="1"/>
          </p:cNvSpPr>
          <p:nvPr>
            <p:ph type="dt" sz="half" idx="14"/>
          </p:nvPr>
        </p:nvSpPr>
        <p:spPr/>
        <p:txBody>
          <a:bodyPr/>
          <a:lstStyle/>
          <a:p>
            <a:fld id="{F30C84A2-23CF-44F5-B813-5187ED5C7D1C}" type="datetimeFigureOut">
              <a:rPr kumimoji="0" lang="tr-TR" sz="1200">
                <a:solidFill>
                  <a:schemeClr val="tx2"/>
                </a:solidFill>
              </a:rPr>
              <a:pPr/>
              <a:t>29.12.2020</a:t>
            </a:fld>
            <a:endParaRPr kumimoji="0" lang="tr-TR"/>
          </a:p>
        </p:txBody>
      </p:sp>
      <p:sp>
        <p:nvSpPr>
          <p:cNvPr id="6" name="Rectangle 5"/>
          <p:cNvSpPr>
            <a:spLocks noGrp="1"/>
          </p:cNvSpPr>
          <p:nvPr>
            <p:ph type="sldNum" sz="quarter" idx="15"/>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6"/>
          </p:nvPr>
        </p:nvSpPr>
        <p:spPr/>
        <p:txBody>
          <a:bodyPr/>
          <a:lstStyle/>
          <a:p>
            <a:endParaRPr kumimoji="0" lang="tr-T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Öğe, Dikey, Açıklama Yazılarıyla">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tr-TR" sz="1600" baseline="0">
                <a:solidFill>
                  <a:schemeClr val="tx1"/>
                </a:solidFill>
                <a:latin typeface="+mn-lt"/>
                <a:ea typeface="+mn-ea"/>
                <a:cs typeface="+mn-cs"/>
              </a:defRPr>
            </a:lvl1pPr>
            <a:extLst/>
          </a:lstStyle>
          <a:p>
            <a:pPr lvl="0"/>
            <a:r>
              <a:rPr kumimoji="0" lang="tr-TR"/>
              <a:t>Başlık eklemek için tıklatın</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tr-TR" sz="1600" baseline="0"/>
            </a:lvl1pPr>
            <a:extLst/>
          </a:lstStyle>
          <a:p>
            <a:pPr lvl="0"/>
            <a:r>
              <a:rPr kumimoji="0" lang="tr-TR"/>
              <a:t>Başlık eklemek için tıklatın</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1" name="Rectangle 10"/>
          <p:cNvSpPr>
            <a:spLocks noGrp="1"/>
          </p:cNvSpPr>
          <p:nvPr>
            <p:ph type="dt" sz="half" idx="31"/>
          </p:nvPr>
        </p:nvSpPr>
        <p:spPr/>
        <p:txBody>
          <a:bodyPr/>
          <a:lstStyle/>
          <a:p>
            <a:fld id="{F30C84A2-23CF-44F5-B813-5187ED5C7D1C}" type="datetimeFigureOut">
              <a:rPr kumimoji="0" lang="tr-TR" sz="1200">
                <a:solidFill>
                  <a:schemeClr val="tx2"/>
                </a:solidFill>
              </a:rPr>
              <a:pPr/>
              <a:t>29.12.2020</a:t>
            </a:fld>
            <a:endParaRPr kumimoji="0" lang="tr-TR"/>
          </a:p>
        </p:txBody>
      </p:sp>
      <p:sp>
        <p:nvSpPr>
          <p:cNvPr id="12" name="Rectangle 11"/>
          <p:cNvSpPr>
            <a:spLocks noGrp="1"/>
          </p:cNvSpPr>
          <p:nvPr>
            <p:ph type="sldNum" sz="quarter" idx="32"/>
          </p:nvPr>
        </p:nvSpPr>
        <p:spPr/>
        <p:txBody>
          <a:bodyPr/>
          <a:lstStyle/>
          <a:p>
            <a:pPr algn="r"/>
            <a:fld id="{F99EC173-99AE-4773-AB25-02E469A13EAE}" type="slidenum">
              <a:rPr kumimoji="0" lang="tr-TR" sz="1200">
                <a:solidFill>
                  <a:schemeClr val="tx2"/>
                </a:solidFill>
              </a:rPr>
              <a:pPr algn="r"/>
              <a:t>‹#›</a:t>
            </a:fld>
            <a:endParaRPr kumimoji="0" lang="tr-TR"/>
          </a:p>
        </p:txBody>
      </p:sp>
      <p:sp>
        <p:nvSpPr>
          <p:cNvPr id="15" name="Rectangle 14"/>
          <p:cNvSpPr>
            <a:spLocks noGrp="1"/>
          </p:cNvSpPr>
          <p:nvPr>
            <p:ph type="ftr" sz="quarter" idx="33"/>
          </p:nvPr>
        </p:nvSpPr>
        <p:spPr/>
        <p:txBody>
          <a:bodyPr/>
          <a:lstStyle/>
          <a:p>
            <a:endParaRPr kumimoji="0" lang="tr-T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Öğe, Yatay, Açıklama Yazılı">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tr-TR" sz="1600" baseline="0"/>
            </a:lvl1pPr>
            <a:extLst/>
          </a:lstStyle>
          <a:p>
            <a:pPr lvl="0"/>
            <a:r>
              <a:rPr kumimoji="0" lang="tr-TR"/>
              <a:t>Başlık eklemek için tıklatın</a:t>
            </a:r>
          </a:p>
        </p:txBody>
      </p:sp>
      <p:sp>
        <p:nvSpPr>
          <p:cNvPr id="10" name="Rectangle 9"/>
          <p:cNvSpPr>
            <a:spLocks noGrp="1"/>
          </p:cNvSpPr>
          <p:nvPr>
            <p:ph type="dt" sz="half" idx="25"/>
          </p:nvPr>
        </p:nvSpPr>
        <p:spPr/>
        <p:txBody>
          <a:bodyPr/>
          <a:lstStyle/>
          <a:p>
            <a:fld id="{F30C84A2-23CF-44F5-B813-5187ED5C7D1C}" type="datetimeFigureOut">
              <a:rPr kumimoji="0" lang="tr-TR" sz="1200">
                <a:solidFill>
                  <a:schemeClr val="tx2"/>
                </a:solidFill>
              </a:rPr>
              <a:pPr/>
              <a:t>29.12.2020</a:t>
            </a:fld>
            <a:endParaRPr kumimoji="0" lang="tr-TR"/>
          </a:p>
        </p:txBody>
      </p:sp>
      <p:sp>
        <p:nvSpPr>
          <p:cNvPr id="11" name="Rectangle 10"/>
          <p:cNvSpPr>
            <a:spLocks noGrp="1"/>
          </p:cNvSpPr>
          <p:nvPr>
            <p:ph type="sldNum" sz="quarter" idx="26"/>
          </p:nvPr>
        </p:nvSpPr>
        <p:spPr/>
        <p:txBody>
          <a:bodyPr/>
          <a:lstStyle/>
          <a:p>
            <a:pPr algn="r"/>
            <a:fld id="{F99EC173-99AE-4773-AB25-02E469A13EAE}" type="slidenum">
              <a:rPr kumimoji="0" lang="tr-TR" sz="1200">
                <a:solidFill>
                  <a:schemeClr val="tx2"/>
                </a:solidFill>
              </a:rPr>
              <a:pPr algn="r"/>
              <a:t>‹#›</a:t>
            </a:fld>
            <a:endParaRPr kumimoji="0" lang="tr-TR"/>
          </a:p>
        </p:txBody>
      </p:sp>
      <p:sp>
        <p:nvSpPr>
          <p:cNvPr id="12" name="Rectangle 11"/>
          <p:cNvSpPr>
            <a:spLocks noGrp="1"/>
          </p:cNvSpPr>
          <p:nvPr>
            <p:ph type="ftr" sz="quarter" idx="27"/>
          </p:nvPr>
        </p:nvSpPr>
        <p:spPr/>
        <p:txBody>
          <a:bodyPr/>
          <a:lstStyle/>
          <a:p>
            <a:endParaRPr kumimoji="0" lang="tr-T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Öğe, Dikey, Büyük Açıklama Yazılı">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tr-TR" sz="2400" baseline="0"/>
            </a:lvl1pPr>
            <a:extLst/>
          </a:lstStyle>
          <a:p>
            <a:pPr lvl="0"/>
            <a:r>
              <a:rPr kumimoji="0" lang="tr-TR"/>
              <a:t>Başlık eklemek için tıklatın</a:t>
            </a:r>
          </a:p>
        </p:txBody>
      </p:sp>
      <p:sp>
        <p:nvSpPr>
          <p:cNvPr id="8" name="Rectangle 7"/>
          <p:cNvSpPr>
            <a:spLocks noGrp="1"/>
          </p:cNvSpPr>
          <p:nvPr>
            <p:ph type="dt" sz="half" idx="33"/>
          </p:nvPr>
        </p:nvSpPr>
        <p:spPr/>
        <p:txBody>
          <a:bodyPr/>
          <a:lstStyle/>
          <a:p>
            <a:fld id="{F30C84A2-23CF-44F5-B813-5187ED5C7D1C}" type="datetimeFigureOut">
              <a:rPr kumimoji="0" lang="tr-TR" sz="1200">
                <a:solidFill>
                  <a:schemeClr val="tx2"/>
                </a:solidFill>
              </a:rPr>
              <a:pPr/>
              <a:t>29.12.2020</a:t>
            </a:fld>
            <a:endParaRPr kumimoji="0" lang="tr-TR"/>
          </a:p>
        </p:txBody>
      </p:sp>
      <p:sp>
        <p:nvSpPr>
          <p:cNvPr id="9" name="Rectangle 8"/>
          <p:cNvSpPr>
            <a:spLocks noGrp="1"/>
          </p:cNvSpPr>
          <p:nvPr>
            <p:ph type="sldNum" sz="quarter" idx="34"/>
          </p:nvPr>
        </p:nvSpPr>
        <p:spPr/>
        <p:txBody>
          <a:bodyPr/>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35"/>
          </p:nvPr>
        </p:nvSpPr>
        <p:spPr/>
        <p:txBody>
          <a:bodyPr/>
          <a:lstStyle/>
          <a:p>
            <a:endParaRPr kumimoji="0" lang="tr-T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Öğe: 1 Dikey, 3 Yatay">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24"/>
          </p:nvPr>
        </p:nvSpPr>
        <p:spPr/>
        <p:txBody>
          <a:bodyPr/>
          <a:lstStyle/>
          <a:p>
            <a:fld id="{F30C84A2-23CF-44F5-B813-5187ED5C7D1C}" type="datetimeFigureOut">
              <a:rPr kumimoji="0" lang="tr-TR" sz="1200">
                <a:solidFill>
                  <a:schemeClr val="tx2"/>
                </a:solidFill>
              </a:rPr>
              <a:pPr/>
              <a:t>29.12.2020</a:t>
            </a:fld>
            <a:endParaRPr kumimoji="0" lang="tr-TR"/>
          </a:p>
        </p:txBody>
      </p:sp>
      <p:sp>
        <p:nvSpPr>
          <p:cNvPr id="8" name="Rectangle 7"/>
          <p:cNvSpPr>
            <a:spLocks noGrp="1"/>
          </p:cNvSpPr>
          <p:nvPr>
            <p:ph type="sldNum" sz="quarter" idx="25"/>
          </p:nvPr>
        </p:nvSpPr>
        <p:spPr/>
        <p:txBody>
          <a:bodyPr/>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26"/>
          </p:nvPr>
        </p:nvSpPr>
        <p:spPr/>
        <p:txBody>
          <a:bodyPr/>
          <a:lstStyle/>
          <a:p>
            <a:endParaRPr kumimoji="0" lang="tr-T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Öğe: 3 Yatay, 2 Dikey">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29"/>
          </p:nvPr>
        </p:nvSpPr>
        <p:spPr/>
        <p:txBody>
          <a:bodyPr/>
          <a:lstStyle/>
          <a:p>
            <a:fld id="{F30C84A2-23CF-44F5-B813-5187ED5C7D1C}" type="datetimeFigureOut">
              <a:rPr kumimoji="0" lang="tr-TR" sz="1200">
                <a:solidFill>
                  <a:schemeClr val="tx2"/>
                </a:solidFill>
              </a:rPr>
              <a:pPr/>
              <a:t>29.12.2020</a:t>
            </a:fld>
            <a:endParaRPr kumimoji="0" lang="tr-TR"/>
          </a:p>
        </p:txBody>
      </p:sp>
      <p:sp>
        <p:nvSpPr>
          <p:cNvPr id="8" name="Rectangle 7"/>
          <p:cNvSpPr>
            <a:spLocks noGrp="1"/>
          </p:cNvSpPr>
          <p:nvPr>
            <p:ph type="sldNum" sz="quarter" idx="30"/>
          </p:nvPr>
        </p:nvSpPr>
        <p:spPr/>
        <p:txBody>
          <a:bodyPr/>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31"/>
          </p:nvPr>
        </p:nvSpPr>
        <p:spPr/>
        <p:txBody>
          <a:bodyPr/>
          <a:lstStyle/>
          <a:p>
            <a:endParaRPr kumimoji="0" lang="tr-T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Öğe: 3 Dikey, 2 Yatay">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7" name="Rectangle 6"/>
          <p:cNvSpPr>
            <a:spLocks noGrp="1"/>
          </p:cNvSpPr>
          <p:nvPr>
            <p:ph type="dt" sz="half" idx="31"/>
          </p:nvPr>
        </p:nvSpPr>
        <p:spPr/>
        <p:txBody>
          <a:bodyPr/>
          <a:lstStyle/>
          <a:p>
            <a:fld id="{F30C84A2-23CF-44F5-B813-5187ED5C7D1C}" type="datetimeFigureOut">
              <a:rPr kumimoji="0" lang="tr-TR" sz="1200">
                <a:solidFill>
                  <a:schemeClr val="tx2"/>
                </a:solidFill>
              </a:rPr>
              <a:pPr/>
              <a:t>29.12.2020</a:t>
            </a:fld>
            <a:endParaRPr kumimoji="0" lang="tr-TR"/>
          </a:p>
        </p:txBody>
      </p:sp>
      <p:sp>
        <p:nvSpPr>
          <p:cNvPr id="8" name="Rectangle 7"/>
          <p:cNvSpPr>
            <a:spLocks noGrp="1"/>
          </p:cNvSpPr>
          <p:nvPr>
            <p:ph type="sldNum" sz="quarter" idx="32"/>
          </p:nvPr>
        </p:nvSpPr>
        <p:spPr/>
        <p:txBody>
          <a:bodyPr/>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33"/>
          </p:nvPr>
        </p:nvSpPr>
        <p:spPr/>
        <p:txBody>
          <a:bodyPr/>
          <a:lstStyle/>
          <a:p>
            <a:endParaRPr kumimoji="0" lang="tr-T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are, Açıklama Yazıl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5" name="Rectangle 4"/>
          <p:cNvSpPr>
            <a:spLocks noGrp="1"/>
          </p:cNvSpPr>
          <p:nvPr>
            <p:ph type="dt" sz="half" idx="16"/>
          </p:nvPr>
        </p:nvSpPr>
        <p:spPr/>
        <p:txBody>
          <a:bodyPr/>
          <a:lstStyle/>
          <a:p>
            <a:fld id="{F30C84A2-23CF-44F5-B813-5187ED5C7D1C}" type="datetimeFigureOut">
              <a:rPr kumimoji="0" lang="tr-TR" sz="1200">
                <a:solidFill>
                  <a:schemeClr val="tx2"/>
                </a:solidFill>
              </a:rPr>
              <a:pPr/>
              <a:t>29.12.2020</a:t>
            </a:fld>
            <a:endParaRPr kumimoji="0" lang="tr-TR"/>
          </a:p>
        </p:txBody>
      </p:sp>
      <p:sp>
        <p:nvSpPr>
          <p:cNvPr id="6" name="Rectangle 5"/>
          <p:cNvSpPr>
            <a:spLocks noGrp="1"/>
          </p:cNvSpPr>
          <p:nvPr>
            <p:ph type="sldNum" sz="quarter" idx="17"/>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8"/>
          </p:nvPr>
        </p:nvSpPr>
        <p:spPr/>
        <p:txBody>
          <a:bodyPr/>
          <a:lstStyle/>
          <a:p>
            <a:endParaRPr kumimoji="0" lang="tr-T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Öğe, Kare, Açıklama Yazıl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9" name="Rectangle 8"/>
          <p:cNvSpPr>
            <a:spLocks noGrp="1"/>
          </p:cNvSpPr>
          <p:nvPr>
            <p:ph type="dt" sz="half" idx="17"/>
          </p:nvPr>
        </p:nvSpPr>
        <p:spPr/>
        <p:txBody>
          <a:bodyPr/>
          <a:lstStyle/>
          <a:p>
            <a:fld id="{F30C84A2-23CF-44F5-B813-5187ED5C7D1C}" type="datetimeFigureOut">
              <a:rPr kumimoji="0" lang="tr-TR" sz="1200">
                <a:solidFill>
                  <a:schemeClr val="tx2"/>
                </a:solidFill>
              </a:rPr>
              <a:pPr/>
              <a:t>29.12.2020</a:t>
            </a:fld>
            <a:endParaRPr kumimoji="0" lang="tr-TR"/>
          </a:p>
        </p:txBody>
      </p:sp>
      <p:sp>
        <p:nvSpPr>
          <p:cNvPr id="10" name="Rectangle 9"/>
          <p:cNvSpPr>
            <a:spLocks noGrp="1"/>
          </p:cNvSpPr>
          <p:nvPr>
            <p:ph type="sldNum" sz="quarter" idx="18"/>
          </p:nvPr>
        </p:nvSpPr>
        <p:spPr/>
        <p:txBody>
          <a:bodyPr/>
          <a:lstStyle/>
          <a:p>
            <a:pPr algn="r"/>
            <a:fld id="{F99EC173-99AE-4773-AB25-02E469A13EAE}" type="slidenum">
              <a:rPr kumimoji="0" lang="tr-TR" sz="1200">
                <a:solidFill>
                  <a:schemeClr val="tx2"/>
                </a:solidFill>
              </a:rPr>
              <a:pPr algn="r"/>
              <a:t>‹#›</a:t>
            </a:fld>
            <a:endParaRPr kumimoji="0" lang="tr-TR"/>
          </a:p>
        </p:txBody>
      </p:sp>
      <p:sp>
        <p:nvSpPr>
          <p:cNvPr id="11" name="Rectangle 10"/>
          <p:cNvSpPr>
            <a:spLocks noGrp="1"/>
          </p:cNvSpPr>
          <p:nvPr>
            <p:ph type="ftr" sz="quarter" idx="19"/>
          </p:nvPr>
        </p:nvSpPr>
        <p:spPr/>
        <p:txBody>
          <a:bodyPr/>
          <a:lstStyle/>
          <a:p>
            <a:endParaRPr kumimoji="0" lang="tr-T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Yatay, Açıklama Yazılı">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tr-TR"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4" name="Rectangle 3"/>
          <p:cNvSpPr>
            <a:spLocks noGrp="1"/>
          </p:cNvSpPr>
          <p:nvPr>
            <p:ph type="dt" sz="half" idx="12"/>
          </p:nvPr>
        </p:nvSpPr>
        <p:spPr/>
        <p:txBody>
          <a:bodyPr/>
          <a:lstStyle/>
          <a:p>
            <a:fld id="{F30C84A2-23CF-44F5-B813-5187ED5C7D1C}" type="datetimeFigureOut">
              <a:rPr kumimoji="0" lang="tr-TR" sz="1200">
                <a:solidFill>
                  <a:schemeClr val="tx2"/>
                </a:solidFill>
              </a:rPr>
              <a:pPr/>
              <a:t>29.12.2020</a:t>
            </a:fld>
            <a:endParaRPr kumimoji="0" lang="tr-TR"/>
          </a:p>
        </p:txBody>
      </p:sp>
      <p:sp>
        <p:nvSpPr>
          <p:cNvPr id="6" name="Rectangle 5"/>
          <p:cNvSpPr>
            <a:spLocks noGrp="1"/>
          </p:cNvSpPr>
          <p:nvPr>
            <p:ph type="sldNum" sz="quarter" idx="13"/>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4"/>
          </p:nvPr>
        </p:nvSpPr>
        <p:spPr/>
        <p:txBody>
          <a:bodyPr/>
          <a:lstStyle/>
          <a:p>
            <a:endParaRPr kumimoji="0" lang="tr-T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ik">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tr-TR" sz="1800" i="0"/>
            </a:lvl1pPr>
            <a:extLst/>
          </a:lstStyle>
          <a:p>
            <a:pPr lvl="0"/>
            <a:r>
              <a:rPr kumimoji="0" lang="tr-TR"/>
              <a:t>Başlık eklemek için tıklatın</a:t>
            </a:r>
          </a:p>
        </p:txBody>
      </p:sp>
      <p:sp>
        <p:nvSpPr>
          <p:cNvPr id="5" name="Rectangle 4"/>
          <p:cNvSpPr>
            <a:spLocks noGrp="1"/>
          </p:cNvSpPr>
          <p:nvPr>
            <p:ph type="dt" sz="half" idx="31"/>
          </p:nvPr>
        </p:nvSpPr>
        <p:spPr/>
        <p:txBody>
          <a:bodyPr/>
          <a:lstStyle/>
          <a:p>
            <a:fld id="{F30C84A2-23CF-44F5-B813-5187ED5C7D1C}" type="datetimeFigureOut">
              <a:rPr kumimoji="0" lang="tr-TR" sz="1200">
                <a:solidFill>
                  <a:schemeClr val="tx2"/>
                </a:solidFill>
              </a:rPr>
              <a:pPr/>
              <a:t>29.12.2020</a:t>
            </a:fld>
            <a:endParaRPr kumimoji="0" lang="tr-TR"/>
          </a:p>
        </p:txBody>
      </p:sp>
      <p:sp>
        <p:nvSpPr>
          <p:cNvPr id="6" name="Rectangle 5"/>
          <p:cNvSpPr>
            <a:spLocks noGrp="1"/>
          </p:cNvSpPr>
          <p:nvPr>
            <p:ph type="sldNum" sz="quarter" idx="32"/>
          </p:nvPr>
        </p:nvSpPr>
        <p:spPr/>
        <p:txBody>
          <a:bodyPr/>
          <a:lstStyle/>
          <a:p>
            <a:pPr algn="r"/>
            <a:fld id="{F99EC173-99AE-4773-AB25-02E469A13EAE}" type="slidenum">
              <a:rPr kumimoji="0" lang="tr-TR" sz="1200">
                <a:solidFill>
                  <a:schemeClr val="tx2"/>
                </a:solidFill>
              </a:rPr>
              <a:pPr algn="r"/>
              <a:t>‹#›</a:t>
            </a:fld>
            <a:endParaRPr kumimoji="0" lang="tr-TR"/>
          </a:p>
        </p:txBody>
      </p:sp>
      <p:sp>
        <p:nvSpPr>
          <p:cNvPr id="7" name="Rectangle 6"/>
          <p:cNvSpPr>
            <a:spLocks noGrp="1"/>
          </p:cNvSpPr>
          <p:nvPr>
            <p:ph type="ftr" sz="quarter" idx="33"/>
          </p:nvPr>
        </p:nvSpPr>
        <p:spPr/>
        <p:txBody>
          <a:bodyPr/>
          <a:lstStyle/>
          <a:p>
            <a:endParaRPr kumimoji="0" lang="tr-T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0" hangingPunct="1"/>
            <a:r>
              <a:rPr lang="tr-TR" smtClean="0"/>
              <a:t>Asıl başlık stili için tıklatın</a:t>
            </a:r>
            <a:endParaRPr/>
          </a:p>
        </p:txBody>
      </p:sp>
      <p:sp>
        <p:nvSpPr>
          <p:cNvPr id="14" name="Rectangle 6"/>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2" name="Rectangle 7"/>
          <p:cNvSpPr>
            <a:spLocks noGrp="1"/>
          </p:cNvSpPr>
          <p:nvPr>
            <p:ph type="dt" sz="half" idx="10"/>
          </p:nvPr>
        </p:nvSpPr>
        <p:spPr/>
        <p:txBody>
          <a:bodyPr/>
          <a:lstStyle/>
          <a:p>
            <a:fld id="{ACB2EC6F-6501-4E04-BD6C-A8A6CABB2C5B}" type="datetimeFigureOut">
              <a:rPr lang="tr-TR"/>
              <a:pPr/>
              <a:t>29.12.2020</a:t>
            </a:fld>
            <a:endParaRPr kumimoji="0" lang="tr-TR"/>
          </a:p>
        </p:txBody>
      </p:sp>
      <p:sp>
        <p:nvSpPr>
          <p:cNvPr id="27" name="Rectangle 19"/>
          <p:cNvSpPr>
            <a:spLocks noGrp="1"/>
          </p:cNvSpPr>
          <p:nvPr>
            <p:ph type="ftr" sz="quarter" idx="11"/>
          </p:nvPr>
        </p:nvSpPr>
        <p:spPr/>
        <p:txBody>
          <a:bodyPr/>
          <a:lstStyle/>
          <a:p>
            <a:endParaRPr kumimoji="0" lang="tr-TR"/>
          </a:p>
        </p:txBody>
      </p:sp>
      <p:sp>
        <p:nvSpPr>
          <p:cNvPr id="24" name="Rectangle 26"/>
          <p:cNvSpPr>
            <a:spLocks noGrp="1"/>
          </p:cNvSpPr>
          <p:nvPr>
            <p:ph type="sldNum" sz="quarter" idx="12"/>
          </p:nvPr>
        </p:nvSpPr>
        <p:spPr/>
        <p:txBody>
          <a:bodyPr/>
          <a:lstStyle/>
          <a:p>
            <a:fld id="{963B0023-0CED-47F7-85AE-654F0B232C29}" type="slidenum">
              <a:rPr/>
              <a:pPr/>
              <a:t>‹#›</a:t>
            </a:fld>
            <a:endParaRPr kumimoji="0"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8728F7B2-A5D0-45C6-8036-E40E7A794E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Dikey, Açıklama Yazılı">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4" name="Rectangle 3"/>
          <p:cNvSpPr>
            <a:spLocks noGrp="1"/>
          </p:cNvSpPr>
          <p:nvPr>
            <p:ph type="dt" sz="half" idx="12"/>
          </p:nvPr>
        </p:nvSpPr>
        <p:spPr/>
        <p:txBody>
          <a:bodyPr/>
          <a:lstStyle/>
          <a:p>
            <a:fld id="{F30C84A2-23CF-44F5-B813-5187ED5C7D1C}" type="datetimeFigureOut">
              <a:rPr kumimoji="0" lang="tr-TR" sz="1200">
                <a:solidFill>
                  <a:schemeClr val="tx2"/>
                </a:solidFill>
              </a:rPr>
              <a:pPr/>
              <a:t>29.12.2020</a:t>
            </a:fld>
            <a:endParaRPr kumimoji="0" lang="tr-TR"/>
          </a:p>
        </p:txBody>
      </p:sp>
      <p:sp>
        <p:nvSpPr>
          <p:cNvPr id="5" name="Rectangle 4"/>
          <p:cNvSpPr>
            <a:spLocks noGrp="1"/>
          </p:cNvSpPr>
          <p:nvPr>
            <p:ph type="sldNum" sz="quarter" idx="13"/>
          </p:nvPr>
        </p:nvSpPr>
        <p:spPr/>
        <p:txBody>
          <a:bodyPr/>
          <a:lstStyle/>
          <a:p>
            <a:pPr algn="r"/>
            <a:fld id="{F99EC173-99AE-4773-AB25-02E469A13EAE}" type="slidenum">
              <a:rPr kumimoji="0" lang="tr-TR" sz="1200">
                <a:solidFill>
                  <a:schemeClr val="tx2"/>
                </a:solidFill>
              </a:rPr>
              <a:pPr algn="r"/>
              <a:t>‹#›</a:t>
            </a:fld>
            <a:endParaRPr kumimoji="0" lang="tr-TR"/>
          </a:p>
        </p:txBody>
      </p:sp>
      <p:sp>
        <p:nvSpPr>
          <p:cNvPr id="6" name="Rectangle 5"/>
          <p:cNvSpPr>
            <a:spLocks noGrp="1"/>
          </p:cNvSpPr>
          <p:nvPr>
            <p:ph type="ftr" sz="quarter" idx="14"/>
          </p:nvPr>
        </p:nvSpPr>
        <p:spPr/>
        <p:txBody>
          <a:bodyPr/>
          <a:lstStyle/>
          <a:p>
            <a:endParaRPr kumimoji="0" lang="tr-T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Yatay (Tam Ekra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a:buFontTx/>
              <a:buNone/>
            </a:pPr>
            <a:r>
              <a:rPr kumimoji="0" lang="tr-TR" i="0"/>
              <a:t>Tam sayfa resim</a:t>
            </a:r>
            <a:r>
              <a:rPr kumimoji="0" lang="tr-TR" i="0" baseline="0"/>
              <a:t> eklemek için </a:t>
            </a:r>
            <a:r>
              <a:rPr kumimoji="0" lang="tr-TR" i="0"/>
              <a:t>simgeyi tıklatın</a:t>
            </a:r>
            <a:endParaRPr kumimoji="0" lang="tr-TR" i="0" baseline="0"/>
          </a:p>
          <a:p>
            <a:pPr marL="0" marR="0" indent="0" algn="ctr">
              <a:buFontTx/>
              <a:buNone/>
            </a:pPr>
            <a:endParaRPr kumimoji="0" lang="tr-TR" i="0"/>
          </a:p>
          <a:p>
            <a:pPr algn="ctr">
              <a:buFontTx/>
              <a:buNone/>
            </a:pPr>
            <a:endParaRPr kumimoji="0" lang="tr-TR" i="0"/>
          </a:p>
          <a:p>
            <a:pPr algn="ctr">
              <a:buFontTx/>
              <a:buNone/>
            </a:pPr>
            <a:endParaRPr kumimoji="0" lang="tr-TR"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üm Bölümü">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tr-TR" baseline="0"/>
            </a:lvl1pPr>
            <a:extLst/>
          </a:lstStyle>
          <a:p>
            <a:r>
              <a:rPr kumimoji="0" lang="tr-TR"/>
              <a:t>Bölüm başlığı eklemek için tıklatın</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tr-TR" sz="1800"/>
            </a:lvl1pPr>
            <a:extLst/>
          </a:lstStyle>
          <a:p>
            <a:pPr lvl="0"/>
            <a:r>
              <a:rPr kumimoji="0" lang="tr-TR"/>
              <a:t>Alt başlık eklemek için tıklatın</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tr-TR" smtClean="0"/>
              <a:t>Resim eklemek için simgeyi tıklatın</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tr-TR" smtClean="0"/>
              <a:t>Resim eklemek için simgeyi tıklatın</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0" hangingPunct="1"/>
            <a:r>
              <a:rPr lang="tr-TR" smtClean="0"/>
              <a:t>Resim eklemek için simgeyi tıklatın</a:t>
            </a:r>
            <a:endParaRPr/>
          </a:p>
        </p:txBody>
      </p:sp>
      <p:sp>
        <p:nvSpPr>
          <p:cNvPr id="8" name="Rectangle 7"/>
          <p:cNvSpPr>
            <a:spLocks noGrp="1"/>
          </p:cNvSpPr>
          <p:nvPr>
            <p:ph type="dt" sz="half" idx="17"/>
          </p:nvPr>
        </p:nvSpPr>
        <p:spPr/>
        <p:txBody>
          <a:bodyPr/>
          <a:lstStyle/>
          <a:p>
            <a:fld id="{F30C84A2-23CF-44F5-B813-5187ED5C7D1C}" type="datetimeFigureOut">
              <a:rPr kumimoji="0" lang="tr-TR" sz="1200">
                <a:solidFill>
                  <a:schemeClr val="tx2"/>
                </a:solidFill>
              </a:rPr>
              <a:pPr/>
              <a:t>29.12.2020</a:t>
            </a:fld>
            <a:endParaRPr kumimoji="0" lang="tr-TR"/>
          </a:p>
        </p:txBody>
      </p:sp>
      <p:sp>
        <p:nvSpPr>
          <p:cNvPr id="9" name="Rectangle 8"/>
          <p:cNvSpPr>
            <a:spLocks noGrp="1"/>
          </p:cNvSpPr>
          <p:nvPr>
            <p:ph type="sldNum" sz="quarter" idx="18"/>
          </p:nvPr>
        </p:nvSpPr>
        <p:spPr/>
        <p:txBody>
          <a:bodyPr/>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19"/>
          </p:nvPr>
        </p:nvSpPr>
        <p:spPr/>
        <p:txBody>
          <a:bodyPr/>
          <a:lstStyle/>
          <a:p>
            <a:endParaRPr kumimoji="0" lang="tr-T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Öğe, Dikey, Açıklama Yazılı">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6"/>
          </p:nvPr>
        </p:nvSpPr>
        <p:spPr/>
        <p:txBody>
          <a:bodyPr/>
          <a:lstStyle/>
          <a:p>
            <a:fld id="{F30C84A2-23CF-44F5-B813-5187ED5C7D1C}" type="datetimeFigureOut">
              <a:rPr kumimoji="0" lang="tr-TR" sz="1200">
                <a:solidFill>
                  <a:schemeClr val="tx2"/>
                </a:solidFill>
              </a:rPr>
              <a:pPr/>
              <a:t>29.12.2020</a:t>
            </a:fld>
            <a:endParaRPr kumimoji="0" lang="tr-TR"/>
          </a:p>
        </p:txBody>
      </p:sp>
      <p:sp>
        <p:nvSpPr>
          <p:cNvPr id="7" name="Rectangle 6"/>
          <p:cNvSpPr>
            <a:spLocks noGrp="1"/>
          </p:cNvSpPr>
          <p:nvPr>
            <p:ph type="sldNum" sz="quarter" idx="17"/>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8"/>
          </p:nvPr>
        </p:nvSpPr>
        <p:spPr/>
        <p:txBody>
          <a:bodyPr/>
          <a:lstStyle/>
          <a:p>
            <a:endParaRPr kumimoji="0" lang="tr-T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Öğe, Yatay, Açıklama Yazılı">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0" algn="ctr" eaLnBrk="1" latinLnBrk="0" hangingPunct="1"/>
            <a:r>
              <a:rPr lang="tr-TR" smtClean="0"/>
              <a:t>Resim eklemek için simgeyi tıklatın</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5"/>
          <p:cNvSpPr>
            <a:spLocks noGrp="1"/>
          </p:cNvSpPr>
          <p:nvPr>
            <p:ph type="dt" sz="half" idx="18"/>
          </p:nvPr>
        </p:nvSpPr>
        <p:spPr/>
        <p:txBody>
          <a:bodyPr/>
          <a:lstStyle/>
          <a:p>
            <a:fld id="{F30C84A2-23CF-44F5-B813-5187ED5C7D1C}" type="datetimeFigureOut">
              <a:rPr kumimoji="0" lang="tr-TR" sz="1200">
                <a:solidFill>
                  <a:schemeClr val="tx2"/>
                </a:solidFill>
              </a:rPr>
              <a:pPr/>
              <a:t>29.12.2020</a:t>
            </a:fld>
            <a:endParaRPr kumimoji="0" lang="tr-TR"/>
          </a:p>
        </p:txBody>
      </p:sp>
      <p:sp>
        <p:nvSpPr>
          <p:cNvPr id="7" name="Rectangle 6"/>
          <p:cNvSpPr>
            <a:spLocks noGrp="1"/>
          </p:cNvSpPr>
          <p:nvPr>
            <p:ph type="sldNum" sz="quarter" idx="19"/>
          </p:nvPr>
        </p:nvSpPr>
        <p:spPr/>
        <p:txBody>
          <a:bodyPr/>
          <a:lstStyle/>
          <a:p>
            <a:pPr algn="r"/>
            <a:fld id="{F99EC173-99AE-4773-AB25-02E469A13EAE}" type="slidenum">
              <a:rPr kumimoji="0" lang="tr-TR" sz="1200">
                <a:solidFill>
                  <a:schemeClr val="tx2"/>
                </a:solidFill>
              </a:rPr>
              <a:pPr algn="r"/>
              <a:t>‹#›</a:t>
            </a:fld>
            <a:endParaRPr kumimoji="0" lang="tr-TR"/>
          </a:p>
        </p:txBody>
      </p:sp>
      <p:sp>
        <p:nvSpPr>
          <p:cNvPr id="9" name="Rectangle 8"/>
          <p:cNvSpPr>
            <a:spLocks noGrp="1"/>
          </p:cNvSpPr>
          <p:nvPr>
            <p:ph type="ftr" sz="quarter" idx="20"/>
          </p:nvPr>
        </p:nvSpPr>
        <p:spPr/>
        <p:txBody>
          <a:bodyPr/>
          <a:lstStyle/>
          <a:p>
            <a:endParaRPr kumimoji="0" lang="tr-T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Öğe, Karışık, Açıklama Yazılı">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0" marR="0" indent="1588" algn="ctr" eaLnBrk="1" latinLnBrk="0" hangingPunct="1"/>
            <a:r>
              <a:rPr lang="tr-TR" smtClean="0"/>
              <a:t>Resim eklemek için simgeyi tıklatın</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tr-TR" sz="1800" i="0" baseline="0">
                <a:solidFill>
                  <a:schemeClr val="tx1"/>
                </a:solidFill>
                <a:latin typeface="+mn-lt"/>
                <a:ea typeface="+mn-ea"/>
                <a:cs typeface="+mn-cs"/>
              </a:defRPr>
            </a:lvl1pPr>
            <a:extLst/>
          </a:lstStyle>
          <a:p>
            <a:pPr lvl="0"/>
            <a:r>
              <a:rPr kumimoji="0" lang="tr-TR"/>
              <a:t>Başlık eklemek için tıklatın</a:t>
            </a:r>
          </a:p>
        </p:txBody>
      </p:sp>
      <p:sp>
        <p:nvSpPr>
          <p:cNvPr id="5" name="Rectangle 4"/>
          <p:cNvSpPr>
            <a:spLocks noGrp="1"/>
          </p:cNvSpPr>
          <p:nvPr>
            <p:ph type="dt" sz="half" idx="14"/>
          </p:nvPr>
        </p:nvSpPr>
        <p:spPr/>
        <p:txBody>
          <a:bodyPr/>
          <a:lstStyle/>
          <a:p>
            <a:fld id="{F30C84A2-23CF-44F5-B813-5187ED5C7D1C}" type="datetimeFigureOut">
              <a:rPr kumimoji="0" lang="tr-TR" sz="1200">
                <a:solidFill>
                  <a:schemeClr val="tx2"/>
                </a:solidFill>
              </a:rPr>
              <a:pPr/>
              <a:t>29.12.2020</a:t>
            </a:fld>
            <a:endParaRPr kumimoji="0" lang="tr-TR"/>
          </a:p>
        </p:txBody>
      </p:sp>
      <p:sp>
        <p:nvSpPr>
          <p:cNvPr id="7" name="Rectangle 6"/>
          <p:cNvSpPr>
            <a:spLocks noGrp="1"/>
          </p:cNvSpPr>
          <p:nvPr>
            <p:ph type="sldNum" sz="quarter" idx="15"/>
          </p:nvPr>
        </p:nvSpPr>
        <p:spPr/>
        <p:txBody>
          <a:bodyPr/>
          <a:lstStyle/>
          <a:p>
            <a:pPr algn="r"/>
            <a:fld id="{F99EC173-99AE-4773-AB25-02E469A13EAE}" type="slidenum">
              <a:rPr kumimoji="0" lang="tr-TR" sz="1200">
                <a:solidFill>
                  <a:schemeClr val="tx2"/>
                </a:solidFill>
              </a:rPr>
              <a:pPr algn="r"/>
              <a:t>‹#›</a:t>
            </a:fld>
            <a:endParaRPr kumimoji="0" lang="tr-TR"/>
          </a:p>
        </p:txBody>
      </p:sp>
      <p:sp>
        <p:nvSpPr>
          <p:cNvPr id="8" name="Rectangle 7"/>
          <p:cNvSpPr>
            <a:spLocks noGrp="1"/>
          </p:cNvSpPr>
          <p:nvPr>
            <p:ph type="ftr" sz="quarter" idx="16"/>
          </p:nvPr>
        </p:nvSpPr>
        <p:spPr/>
        <p:txBody>
          <a:bodyPr/>
          <a:lstStyle/>
          <a:p>
            <a:endParaRPr kumimoji="0" lang="tr-T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Öğe, Dikey, Açıklama Yazılarıyla">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tr-TR" sz="2400" i="0">
                <a:solidFill>
                  <a:schemeClr val="tx1"/>
                </a:solidFill>
                <a:latin typeface="+mn-lt"/>
                <a:ea typeface="+mn-ea"/>
                <a:cs typeface="+mn-cs"/>
              </a:defRPr>
            </a:lvl1pPr>
            <a:extLst/>
          </a:lstStyle>
          <a:p>
            <a:pPr marL="342900" indent="-342900" algn="ctr" eaLnBrk="1" latinLnBrk="0" hangingPunct="1"/>
            <a:r>
              <a:rPr lang="tr-TR" smtClean="0"/>
              <a:t>Resim eklemek için simgeyi tıklatın</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tr-TR" sz="1800" baseline="0">
                <a:solidFill>
                  <a:schemeClr val="tx1"/>
                </a:solidFill>
                <a:latin typeface="+mn-lt"/>
                <a:ea typeface="+mn-ea"/>
                <a:cs typeface="+mn-cs"/>
              </a:defRPr>
            </a:lvl1pPr>
            <a:extLst/>
          </a:lstStyle>
          <a:p>
            <a:pPr lvl="0"/>
            <a:r>
              <a:rPr kumimoji="0" lang="tr-TR"/>
              <a:t>Başlık eklemek için tıklatın</a:t>
            </a:r>
          </a:p>
        </p:txBody>
      </p:sp>
      <p:sp>
        <p:nvSpPr>
          <p:cNvPr id="8" name="Rectangle 7"/>
          <p:cNvSpPr>
            <a:spLocks noGrp="1"/>
          </p:cNvSpPr>
          <p:nvPr>
            <p:ph type="dt" sz="half" idx="16"/>
          </p:nvPr>
        </p:nvSpPr>
        <p:spPr/>
        <p:txBody>
          <a:bodyPr/>
          <a:lstStyle/>
          <a:p>
            <a:fld id="{F30C84A2-23CF-44F5-B813-5187ED5C7D1C}" type="datetimeFigureOut">
              <a:rPr kumimoji="0" lang="tr-TR" sz="1200">
                <a:solidFill>
                  <a:schemeClr val="tx2"/>
                </a:solidFill>
              </a:rPr>
              <a:pPr/>
              <a:t>29.12.2020</a:t>
            </a:fld>
            <a:endParaRPr kumimoji="0" lang="tr-TR"/>
          </a:p>
        </p:txBody>
      </p:sp>
      <p:sp>
        <p:nvSpPr>
          <p:cNvPr id="9" name="Rectangle 8"/>
          <p:cNvSpPr>
            <a:spLocks noGrp="1"/>
          </p:cNvSpPr>
          <p:nvPr>
            <p:ph type="sldNum" sz="quarter" idx="17"/>
          </p:nvPr>
        </p:nvSpPr>
        <p:spPr/>
        <p:txBody>
          <a:bodyPr/>
          <a:lstStyle/>
          <a:p>
            <a:pPr algn="r"/>
            <a:fld id="{F99EC173-99AE-4773-AB25-02E469A13EAE}" type="slidenum">
              <a:rPr kumimoji="0" lang="tr-TR" sz="1200">
                <a:solidFill>
                  <a:schemeClr val="tx2"/>
                </a:solidFill>
              </a:rPr>
              <a:pPr algn="r"/>
              <a:t>‹#›</a:t>
            </a:fld>
            <a:endParaRPr kumimoji="0" lang="tr-TR"/>
          </a:p>
        </p:txBody>
      </p:sp>
      <p:sp>
        <p:nvSpPr>
          <p:cNvPr id="10" name="Rectangle 9"/>
          <p:cNvSpPr>
            <a:spLocks noGrp="1"/>
          </p:cNvSpPr>
          <p:nvPr>
            <p:ph type="ftr" sz="quarter" idx="18"/>
          </p:nvPr>
        </p:nvSpPr>
        <p:spPr/>
        <p:txBody>
          <a:bodyPr/>
          <a:lstStyle/>
          <a:p>
            <a:endParaRPr kumimoji="0" lang="tr-T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p>
            <a:pPr eaLnBrk="1" latinLnBrk="0" hangingPunct="1"/>
            <a:r>
              <a:rPr kumimoji="0" lang="tr-TR" smtClean="0"/>
              <a:t>Asıl başlık stili için tıklatın</a:t>
            </a:r>
            <a:endParaRPr kumimoji="0" lang="en-US" smtClean="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tr-TR" sz="1200">
                <a:solidFill>
                  <a:schemeClr val="tx2"/>
                </a:solidFill>
              </a:defRPr>
            </a:lvl1pPr>
            <a:extLst/>
          </a:lstStyle>
          <a:p>
            <a:fld id="{F30C84A2-23CF-44F5-B813-5187ED5C7D1C}" type="datetimeFigureOut">
              <a:rPr kumimoji="0" lang="tr-TR" sz="1200">
                <a:solidFill>
                  <a:schemeClr val="tx2"/>
                </a:solidFill>
              </a:rPr>
              <a:pPr/>
              <a:t>29.12.2020</a:t>
            </a:fld>
            <a:endParaRPr kumimoji="0" lang="tr-TR"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tr-TR" sz="1200">
                <a:solidFill>
                  <a:schemeClr val="tx2"/>
                </a:solidFill>
              </a:defRPr>
            </a:lvl1pPr>
            <a:extLst/>
          </a:lstStyle>
          <a:p>
            <a:pPr algn="ctr"/>
            <a:endParaRPr kumimoji="0" lang="tr-TR"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tr-TR" sz="1200">
                <a:solidFill>
                  <a:schemeClr val="tx2"/>
                </a:solidFill>
              </a:defRPr>
            </a:lvl1pPr>
            <a:extLst/>
          </a:lstStyle>
          <a:p>
            <a:pPr algn="r"/>
            <a:fld id="{F99EC173-99AE-4773-AB25-02E469A13EAE}" type="slidenum">
              <a:rPr kumimoji="0" lang="tr-TR" sz="1200">
                <a:solidFill>
                  <a:schemeClr val="tx2"/>
                </a:solidFill>
              </a:rPr>
              <a:pPr algn="r"/>
              <a:t>‹#›</a:t>
            </a:fld>
            <a:endParaRPr kumimoji="0" lang="tr-T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fade/>
  </p:transition>
  <p:timing>
    <p:tnLst>
      <p:par>
        <p:cTn id="1" dur="indefinite" restart="never" nodeType="tmRoot"/>
      </p:par>
    </p:tnLst>
  </p:timing>
  <p:txStyles>
    <p:titleStyle>
      <a:lvl1pPr algn="l" rtl="0" eaLnBrk="1" latinLnBrk="0" hangingPunct="1">
        <a:spcBef>
          <a:spcPct val="0"/>
        </a:spcBef>
        <a:buNone/>
        <a:defRPr kumimoji="0" lang="tr-T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tr-TR">
          <a:solidFill>
            <a:schemeClr val="tx2"/>
          </a:solidFill>
        </a:defRPr>
      </a:lvl2pPr>
      <a:lvl3pPr eaLnBrk="1" latinLnBrk="0" hangingPunct="1">
        <a:defRPr kumimoji="0" lang="tr-TR">
          <a:solidFill>
            <a:schemeClr val="tx2"/>
          </a:solidFill>
        </a:defRPr>
      </a:lvl3pPr>
      <a:lvl4pPr eaLnBrk="1" latinLnBrk="0" hangingPunct="1">
        <a:defRPr kumimoji="0" lang="tr-TR">
          <a:solidFill>
            <a:schemeClr val="tx2"/>
          </a:solidFill>
        </a:defRPr>
      </a:lvl4pPr>
      <a:lvl5pPr eaLnBrk="1" latinLnBrk="0" hangingPunct="1">
        <a:defRPr kumimoji="0" lang="tr-TR">
          <a:solidFill>
            <a:schemeClr val="tx2"/>
          </a:solidFill>
        </a:defRPr>
      </a:lvl5pPr>
      <a:lvl6pPr eaLnBrk="1" latinLnBrk="0" hangingPunct="1">
        <a:defRPr kumimoji="0" lang="tr-TR">
          <a:solidFill>
            <a:schemeClr val="tx2"/>
          </a:solidFill>
        </a:defRPr>
      </a:lvl6pPr>
      <a:lvl7pPr eaLnBrk="1" latinLnBrk="0" hangingPunct="1">
        <a:defRPr kumimoji="0" lang="tr-TR">
          <a:solidFill>
            <a:schemeClr val="tx2"/>
          </a:solidFill>
        </a:defRPr>
      </a:lvl7pPr>
      <a:lvl8pPr eaLnBrk="1" latinLnBrk="0" hangingPunct="1">
        <a:defRPr kumimoji="0" lang="tr-TR">
          <a:solidFill>
            <a:schemeClr val="tx2"/>
          </a:solidFill>
        </a:defRPr>
      </a:lvl8pPr>
      <a:lvl9pPr eaLnBrk="1" latinLnBrk="0" hangingPunct="1">
        <a:defRPr kumimoji="0" lang="tr-TR">
          <a:solidFill>
            <a:schemeClr val="tx2"/>
          </a:solidFill>
        </a:defRPr>
      </a:lvl9pPr>
      <a:extLst/>
    </p:titleStyle>
    <p:bodyStyle>
      <a:lvl1pPr marL="342900" indent="-342900" algn="l" rtl="0" eaLnBrk="1" latinLnBrk="0" hangingPunct="1">
        <a:spcBef>
          <a:spcPct val="20000"/>
        </a:spcBef>
        <a:buChar char="•"/>
        <a:defRPr kumimoji="0" lang="tr-TR" sz="2400">
          <a:solidFill>
            <a:schemeClr val="tx1"/>
          </a:solidFill>
          <a:latin typeface="+mn-lt"/>
          <a:ea typeface="+mn-ea"/>
          <a:cs typeface="+mn-cs"/>
        </a:defRPr>
      </a:lvl1pPr>
      <a:lvl2pPr marL="742950" indent="-285750" algn="l" rtl="0" eaLnBrk="1" latinLnBrk="0" hangingPunct="1">
        <a:spcBef>
          <a:spcPct val="20000"/>
        </a:spcBef>
        <a:buChar char="–"/>
        <a:defRPr kumimoji="0" lang="tr-TR" sz="2400">
          <a:solidFill>
            <a:schemeClr val="tx1"/>
          </a:solidFill>
          <a:latin typeface="+mn-lt"/>
          <a:ea typeface="+mn-ea"/>
          <a:cs typeface="+mn-cs"/>
        </a:defRPr>
      </a:lvl2pPr>
      <a:lvl3pPr marL="1143000" indent="-228600" algn="l" rtl="0" eaLnBrk="1" latinLnBrk="0" hangingPunct="1">
        <a:spcBef>
          <a:spcPct val="20000"/>
        </a:spcBef>
        <a:buChar char="•"/>
        <a:defRPr kumimoji="0" lang="tr-TR" sz="2000">
          <a:solidFill>
            <a:schemeClr val="tx1"/>
          </a:solidFill>
          <a:latin typeface="+mn-lt"/>
          <a:ea typeface="+mn-ea"/>
          <a:cs typeface="+mn-cs"/>
        </a:defRPr>
      </a:lvl3pPr>
      <a:lvl4pPr marL="1600200" indent="-228600" algn="l" rtl="0" eaLnBrk="1" latinLnBrk="0" hangingPunct="1">
        <a:spcBef>
          <a:spcPct val="20000"/>
        </a:spcBef>
        <a:buChar char="–"/>
        <a:defRPr kumimoji="0" lang="tr-TR" sz="1800">
          <a:solidFill>
            <a:schemeClr val="tx1"/>
          </a:solidFill>
          <a:latin typeface="+mn-lt"/>
          <a:ea typeface="+mn-ea"/>
          <a:cs typeface="+mn-cs"/>
        </a:defRPr>
      </a:lvl4pPr>
      <a:lvl5pPr marL="2057400" indent="-228600" algn="l" rtl="0" eaLnBrk="1" latinLnBrk="0" hangingPunct="1">
        <a:spcBef>
          <a:spcPct val="20000"/>
        </a:spcBef>
        <a:buChar char="»"/>
        <a:defRPr kumimoji="0" lang="tr-TR" sz="1600">
          <a:solidFill>
            <a:schemeClr val="tx1"/>
          </a:solidFill>
          <a:latin typeface="+mn-lt"/>
          <a:ea typeface="+mn-ea"/>
          <a:cs typeface="+mn-cs"/>
        </a:defRPr>
      </a:lvl5pPr>
      <a:lvl6pPr marL="2514600" indent="-228600" algn="l" rtl="0" eaLnBrk="1" latinLnBrk="0" hangingPunct="1">
        <a:spcBef>
          <a:spcPct val="20000"/>
        </a:spcBef>
        <a:buChar char="•"/>
        <a:defRPr kumimoji="0" lang="tr-TR" sz="2000">
          <a:solidFill>
            <a:schemeClr val="tx1"/>
          </a:solidFill>
          <a:latin typeface="+mn-lt"/>
          <a:ea typeface="+mn-ea"/>
          <a:cs typeface="+mn-cs"/>
        </a:defRPr>
      </a:lvl6pPr>
      <a:lvl7pPr marL="2971800" indent="-228600" algn="l" rtl="0" eaLnBrk="1" latinLnBrk="0" hangingPunct="1">
        <a:spcBef>
          <a:spcPct val="20000"/>
        </a:spcBef>
        <a:buChar char="•"/>
        <a:defRPr kumimoji="0" lang="tr-TR" sz="2000">
          <a:solidFill>
            <a:schemeClr val="tx1"/>
          </a:solidFill>
          <a:latin typeface="+mn-lt"/>
          <a:ea typeface="+mn-ea"/>
          <a:cs typeface="+mn-cs"/>
        </a:defRPr>
      </a:lvl7pPr>
      <a:lvl8pPr marL="3429000" indent="-228600" algn="l" rtl="0" eaLnBrk="1" latinLnBrk="0" hangingPunct="1">
        <a:spcBef>
          <a:spcPct val="20000"/>
        </a:spcBef>
        <a:buChar char="•"/>
        <a:defRPr kumimoji="0" lang="tr-TR" sz="2000">
          <a:solidFill>
            <a:schemeClr val="tx1"/>
          </a:solidFill>
          <a:latin typeface="+mn-lt"/>
          <a:ea typeface="+mn-ea"/>
          <a:cs typeface="+mn-cs"/>
        </a:defRPr>
      </a:lvl8pPr>
      <a:lvl9pPr marL="3886200" indent="-228600" algn="l" rtl="0" eaLnBrk="1" latinLnBrk="0" hangingPunct="1">
        <a:spcBef>
          <a:spcPct val="20000"/>
        </a:spcBef>
        <a:buChar char="•"/>
        <a:defRPr kumimoji="0" lang="tr-TR" sz="2000">
          <a:solidFill>
            <a:schemeClr val="tx1"/>
          </a:solidFill>
          <a:latin typeface="+mn-lt"/>
          <a:ea typeface="+mn-ea"/>
          <a:cs typeface="+mn-cs"/>
        </a:defRPr>
      </a:lvl9pPr>
      <a:extLst/>
    </p:bodyStyle>
    <p:otherStyle>
      <a:lvl1pPr marL="0" algn="l" rtl="0" eaLnBrk="1" latinLnBrk="0" hangingPunct="1">
        <a:defRPr kumimoji="0" lang="tr-TR">
          <a:solidFill>
            <a:schemeClr val="tx1"/>
          </a:solidFill>
          <a:latin typeface="+mn-lt"/>
          <a:ea typeface="+mn-ea"/>
          <a:cs typeface="+mn-cs"/>
        </a:defRPr>
      </a:lvl1pPr>
      <a:lvl2pPr marL="457200" algn="l" rtl="0" eaLnBrk="1" latinLnBrk="0" hangingPunct="1">
        <a:defRPr kumimoji="0" lang="tr-TR">
          <a:solidFill>
            <a:schemeClr val="tx1"/>
          </a:solidFill>
          <a:latin typeface="+mn-lt"/>
          <a:ea typeface="+mn-ea"/>
          <a:cs typeface="+mn-cs"/>
        </a:defRPr>
      </a:lvl2pPr>
      <a:lvl3pPr marL="914400" algn="l" rtl="0" eaLnBrk="1" latinLnBrk="0" hangingPunct="1">
        <a:defRPr kumimoji="0" lang="tr-TR">
          <a:solidFill>
            <a:schemeClr val="tx1"/>
          </a:solidFill>
          <a:latin typeface="+mn-lt"/>
          <a:ea typeface="+mn-ea"/>
          <a:cs typeface="+mn-cs"/>
        </a:defRPr>
      </a:lvl3pPr>
      <a:lvl4pPr marL="1371600" algn="l" rtl="0" eaLnBrk="1" latinLnBrk="0" hangingPunct="1">
        <a:defRPr kumimoji="0" lang="tr-TR">
          <a:solidFill>
            <a:schemeClr val="tx1"/>
          </a:solidFill>
          <a:latin typeface="+mn-lt"/>
          <a:ea typeface="+mn-ea"/>
          <a:cs typeface="+mn-cs"/>
        </a:defRPr>
      </a:lvl4pPr>
      <a:lvl5pPr marL="1828800" algn="l" rtl="0" eaLnBrk="1" latinLnBrk="0" hangingPunct="1">
        <a:defRPr kumimoji="0" lang="tr-TR">
          <a:solidFill>
            <a:schemeClr val="tx1"/>
          </a:solidFill>
          <a:latin typeface="+mn-lt"/>
          <a:ea typeface="+mn-ea"/>
          <a:cs typeface="+mn-cs"/>
        </a:defRPr>
      </a:lvl5pPr>
      <a:lvl6pPr marL="2286000" algn="l" rtl="0" eaLnBrk="1" latinLnBrk="0" hangingPunct="1">
        <a:defRPr kumimoji="0" lang="tr-TR">
          <a:solidFill>
            <a:schemeClr val="tx1"/>
          </a:solidFill>
          <a:latin typeface="+mn-lt"/>
          <a:ea typeface="+mn-ea"/>
          <a:cs typeface="+mn-cs"/>
        </a:defRPr>
      </a:lvl6pPr>
      <a:lvl7pPr marL="2743200" algn="l" rtl="0" eaLnBrk="1" latinLnBrk="0" hangingPunct="1">
        <a:defRPr kumimoji="0" lang="tr-TR">
          <a:solidFill>
            <a:schemeClr val="tx1"/>
          </a:solidFill>
          <a:latin typeface="+mn-lt"/>
          <a:ea typeface="+mn-ea"/>
          <a:cs typeface="+mn-cs"/>
        </a:defRPr>
      </a:lvl7pPr>
      <a:lvl8pPr marL="3200400" algn="l" rtl="0" eaLnBrk="1" latinLnBrk="0" hangingPunct="1">
        <a:defRPr kumimoji="0" lang="tr-TR">
          <a:solidFill>
            <a:schemeClr val="tx1"/>
          </a:solidFill>
          <a:latin typeface="+mn-lt"/>
          <a:ea typeface="+mn-ea"/>
          <a:cs typeface="+mn-cs"/>
        </a:defRPr>
      </a:lvl8pPr>
      <a:lvl9pPr marL="3657600" algn="l" rtl="0" eaLnBrk="1" latinLnBrk="0" hangingPunct="1">
        <a:defRPr kumimoji="0" lang="tr-T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dersimiz.com/bilgi-yarismasi-hazirlik-sorulari/TurkceEdebiyat-4-1.htm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www.dersimiz.com/bilgi-yarismasi-hazirlik-sorulari/TurkceEdebiyat-4-1.html"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429000"/>
            <a:ext cx="8298485" cy="1066800"/>
          </a:xfrm>
          <a:solidFill>
            <a:srgbClr val="C00000"/>
          </a:solidFill>
        </p:spPr>
        <p:txBody>
          <a:bodyPr/>
          <a:lstStyle/>
          <a:p>
            <a:r>
              <a:rPr lang="tr-TR" dirty="0" smtClean="0"/>
              <a:t>Kısa cevaplı MADDE yazımı ve </a:t>
            </a:r>
            <a:r>
              <a:rPr lang="tr-TR" dirty="0" err="1" smtClean="0"/>
              <a:t>puanlaNması</a:t>
            </a:r>
            <a:endParaRPr lang="tr-TR" dirty="0"/>
          </a:p>
        </p:txBody>
      </p:sp>
      <p:pic>
        <p:nvPicPr>
          <p:cNvPr id="6" name="j0313970.jpg"/>
          <p:cNvPicPr>
            <a:picLocks noGrp="1" noChangeAspect="1"/>
          </p:cNvPicPr>
          <p:nvPr>
            <p:ph type="pic" sz="quarter" idx="11"/>
          </p:nvPr>
        </p:nvPicPr>
        <p:blipFill>
          <a:blip r:embed="rId3"/>
          <a:srcRect/>
          <a:stretch>
            <a:fillRect/>
          </a:stretch>
        </p:blipFill>
        <p:spPr>
          <a:xfrm>
            <a:off x="6096000" y="928670"/>
            <a:ext cx="2286000" cy="2286000"/>
          </a:xfrm>
        </p:spPr>
      </p:pic>
      <p:sp>
        <p:nvSpPr>
          <p:cNvPr id="17" name="Rectangle 16"/>
          <p:cNvSpPr>
            <a:spLocks noGrp="1"/>
          </p:cNvSpPr>
          <p:nvPr>
            <p:ph type="body" sz="quarter" idx="10"/>
          </p:nvPr>
        </p:nvSpPr>
        <p:spPr>
          <a:xfrm>
            <a:off x="228601" y="4658072"/>
            <a:ext cx="8723993" cy="1219200"/>
          </a:xfrm>
        </p:spPr>
        <p:txBody>
          <a:bodyPr/>
          <a:lstStyle/>
          <a:p>
            <a:r>
              <a:rPr dirty="0" smtClean="0"/>
              <a:t>Doç. Dr. Nilüfer Kahraman</a:t>
            </a:r>
          </a:p>
          <a:p>
            <a:r>
              <a:rPr dirty="0" smtClean="0"/>
              <a:t>Gazi Üniversitesi, Eğitim Bilimleri Bölümü, </a:t>
            </a:r>
          </a:p>
          <a:p>
            <a:r>
              <a:rPr dirty="0" smtClean="0"/>
              <a:t>Eğitimde Ölçme ve Değerlendirme Ana Bilim Dalı</a:t>
            </a:r>
          </a:p>
          <a:p>
            <a:endParaRPr dirty="0" smtClean="0"/>
          </a:p>
          <a:p>
            <a:r>
              <a:rPr sz="1200" dirty="0" smtClean="0"/>
              <a:t>ÖSYM Sınav Koordinasyon Merkezi, </a:t>
            </a:r>
          </a:p>
          <a:p>
            <a:r>
              <a:rPr lang="tr-TR" sz="1200" dirty="0" smtClean="0"/>
              <a:t>Soru </a:t>
            </a:r>
            <a:r>
              <a:rPr lang="tr-TR" sz="1200" dirty="0"/>
              <a:t>Hazırlama Geliştirme Daire </a:t>
            </a:r>
            <a:r>
              <a:rPr lang="tr-TR" sz="1200" dirty="0" smtClean="0"/>
              <a:t>Başkanlığı, Hizmet </a:t>
            </a:r>
            <a:r>
              <a:rPr lang="tr-TR" sz="1200" dirty="0"/>
              <a:t>İçi Eğitim </a:t>
            </a:r>
            <a:r>
              <a:rPr lang="tr-TR" sz="1200" dirty="0" smtClean="0"/>
              <a:t>Programı, </a:t>
            </a:r>
            <a:r>
              <a:rPr sz="1200" dirty="0" smtClean="0"/>
              <a:t>Ankara, 7 Ekim 2015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46076"/>
            <a:ext cx="8229600" cy="1225536"/>
          </a:xfrm>
          <a:solidFill>
            <a:srgbClr val="C00000"/>
          </a:solidFill>
        </p:spPr>
        <p:txBody>
          <a:bodyPr anchorCtr="1">
            <a:noAutofit/>
          </a:bodyPr>
          <a:lstStyle/>
          <a:p>
            <a:pPr eaLnBrk="1" hangingPunct="1"/>
            <a:r>
              <a:rPr sz="2800" b="1" dirty="0" smtClean="0">
                <a:solidFill>
                  <a:schemeClr val="tx1"/>
                </a:solidFill>
              </a:rPr>
              <a:t>3.2. alternatifler</a:t>
            </a:r>
            <a:br>
              <a:rPr sz="2800" b="1" dirty="0" smtClean="0">
                <a:solidFill>
                  <a:schemeClr val="tx1"/>
                </a:solidFill>
              </a:rPr>
            </a:br>
            <a:endParaRPr lang="en-US" sz="2800" b="1" dirty="0" smtClean="0">
              <a:solidFill>
                <a:schemeClr val="tx1"/>
              </a:solidFill>
            </a:endParaRPr>
          </a:p>
        </p:txBody>
      </p:sp>
      <p:sp>
        <p:nvSpPr>
          <p:cNvPr id="23556" name="Oval 52"/>
          <p:cNvSpPr>
            <a:spLocks noChangeArrowheads="1"/>
          </p:cNvSpPr>
          <p:nvPr/>
        </p:nvSpPr>
        <p:spPr bwMode="auto">
          <a:xfrm>
            <a:off x="381000" y="3100398"/>
            <a:ext cx="2590800" cy="1828800"/>
          </a:xfrm>
          <a:prstGeom prst="ellipse">
            <a:avLst/>
          </a:prstGeom>
          <a:solidFill>
            <a:schemeClr val="accent1"/>
          </a:solidFill>
          <a:ln w="9525">
            <a:solidFill>
              <a:schemeClr val="tx1"/>
            </a:solidFill>
            <a:round/>
            <a:headEnd/>
            <a:tailEnd/>
          </a:ln>
        </p:spPr>
        <p:txBody>
          <a:bodyPr wrap="none" anchor="ctr"/>
          <a:lstStyle/>
          <a:p>
            <a:pPr marL="342900" indent="-342900" algn="ctr"/>
            <a:r>
              <a:rPr smtClean="0"/>
              <a:t>Çoktan Seçmeli </a:t>
            </a:r>
          </a:p>
          <a:p>
            <a:pPr marL="342900" indent="-342900" algn="ctr"/>
            <a:r>
              <a:rPr smtClean="0"/>
              <a:t>Maddeler</a:t>
            </a:r>
            <a:endParaRPr lang="en-US" dirty="0"/>
          </a:p>
        </p:txBody>
      </p:sp>
      <p:sp>
        <p:nvSpPr>
          <p:cNvPr id="23557" name="Oval 53"/>
          <p:cNvSpPr>
            <a:spLocks noChangeArrowheads="1"/>
          </p:cNvSpPr>
          <p:nvPr/>
        </p:nvSpPr>
        <p:spPr bwMode="auto">
          <a:xfrm>
            <a:off x="3200400" y="3100398"/>
            <a:ext cx="2667000" cy="1828800"/>
          </a:xfrm>
          <a:prstGeom prst="ellipse">
            <a:avLst/>
          </a:prstGeom>
          <a:solidFill>
            <a:schemeClr val="accent1"/>
          </a:solidFill>
          <a:ln w="9525">
            <a:solidFill>
              <a:schemeClr val="tx1"/>
            </a:solidFill>
            <a:round/>
            <a:headEnd/>
            <a:tailEnd/>
          </a:ln>
        </p:spPr>
        <p:txBody>
          <a:bodyPr wrap="none" anchor="ctr"/>
          <a:lstStyle/>
          <a:p>
            <a:pPr algn="ctr"/>
            <a:r>
              <a:rPr sz="1700" smtClean="0"/>
              <a:t>Kısa Cevaplı </a:t>
            </a:r>
          </a:p>
          <a:p>
            <a:pPr algn="ctr"/>
            <a:r>
              <a:rPr sz="1700" smtClean="0"/>
              <a:t>Madeler</a:t>
            </a:r>
            <a:endParaRPr lang="en-US" sz="1700" dirty="0"/>
          </a:p>
        </p:txBody>
      </p:sp>
      <p:sp>
        <p:nvSpPr>
          <p:cNvPr id="23558" name="Oval 54"/>
          <p:cNvSpPr>
            <a:spLocks noChangeArrowheads="1"/>
          </p:cNvSpPr>
          <p:nvPr/>
        </p:nvSpPr>
        <p:spPr bwMode="auto">
          <a:xfrm>
            <a:off x="6096000" y="3100398"/>
            <a:ext cx="2667000" cy="1828800"/>
          </a:xfrm>
          <a:prstGeom prst="ellipse">
            <a:avLst/>
          </a:prstGeom>
          <a:solidFill>
            <a:schemeClr val="accent1"/>
          </a:solidFill>
          <a:ln w="9525">
            <a:solidFill>
              <a:schemeClr val="tx1"/>
            </a:solidFill>
            <a:round/>
            <a:headEnd/>
            <a:tailEnd/>
          </a:ln>
        </p:spPr>
        <p:txBody>
          <a:bodyPr wrap="none" anchor="ctr"/>
          <a:lstStyle/>
          <a:p>
            <a:pPr algn="ctr"/>
            <a:r>
              <a:rPr sz="1700" dirty="0" smtClean="0"/>
              <a:t>Performans </a:t>
            </a:r>
          </a:p>
          <a:p>
            <a:pPr algn="ctr"/>
            <a:r>
              <a:rPr sz="1700" dirty="0" smtClean="0"/>
              <a:t>Görevleri</a:t>
            </a:r>
            <a:endParaRPr lang="en-US" sz="1700" dirty="0"/>
          </a:p>
        </p:txBody>
      </p:sp>
      <p:sp>
        <p:nvSpPr>
          <p:cNvPr id="8" name="7 Metin kutusu"/>
          <p:cNvSpPr txBox="1"/>
          <p:nvPr/>
        </p:nvSpPr>
        <p:spPr>
          <a:xfrm>
            <a:off x="500034" y="2487035"/>
            <a:ext cx="8215370" cy="584775"/>
          </a:xfrm>
          <a:prstGeom prst="rect">
            <a:avLst/>
          </a:prstGeom>
          <a:noFill/>
        </p:spPr>
        <p:txBody>
          <a:bodyPr wrap="square" rtlCol="0">
            <a:spAutoFit/>
          </a:bodyPr>
          <a:lstStyle/>
          <a:p>
            <a:r>
              <a:rPr sz="3200" smtClean="0">
                <a:solidFill>
                  <a:srgbClr val="FF0000"/>
                </a:solidFill>
              </a:rPr>
              <a:t>Basit	       &gt;&gt;&gt;&gt;</a:t>
            </a:r>
            <a:r>
              <a:rPr lang="tr-TR" sz="3200" dirty="0" smtClean="0">
                <a:solidFill>
                  <a:srgbClr val="FF0000"/>
                </a:solidFill>
                <a:sym typeface="Wingdings" pitchFamily="2" charset="2"/>
              </a:rPr>
              <a:t>&gt;&gt;&gt;&gt;</a:t>
            </a:r>
            <a:r>
              <a:rPr sz="3200" smtClean="0">
                <a:solidFill>
                  <a:srgbClr val="FF0000"/>
                </a:solidFill>
              </a:rPr>
              <a:t>      Kompleks</a:t>
            </a:r>
            <a:endParaRPr lang="tr-TR" sz="3200" dirty="0">
              <a:solidFill>
                <a:srgbClr val="FF0000"/>
              </a:solidFill>
            </a:endParaRPr>
          </a:p>
        </p:txBody>
      </p:sp>
      <p:sp>
        <p:nvSpPr>
          <p:cNvPr id="11" name="10 Dikdörtgen"/>
          <p:cNvSpPr/>
          <p:nvPr/>
        </p:nvSpPr>
        <p:spPr>
          <a:xfrm>
            <a:off x="6143636" y="5143512"/>
            <a:ext cx="278608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3200" smtClean="0">
                <a:solidFill>
                  <a:srgbClr val="FF0000"/>
                </a:solidFill>
              </a:rPr>
              <a:t>Pöpüler, ancak zor ve çok pahalı</a:t>
            </a:r>
            <a:endParaRPr lang="tr-TR" sz="3200" dirty="0">
              <a:solidFill>
                <a:srgbClr val="FF0000"/>
              </a:solidFill>
            </a:endParaRPr>
          </a:p>
        </p:txBody>
      </p:sp>
      <p:sp>
        <p:nvSpPr>
          <p:cNvPr id="12" name="11 Dikdörtgen"/>
          <p:cNvSpPr/>
          <p:nvPr/>
        </p:nvSpPr>
        <p:spPr>
          <a:xfrm>
            <a:off x="3500430" y="5143512"/>
            <a:ext cx="214314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6000" smtClean="0">
                <a:solidFill>
                  <a:srgbClr val="FF0000"/>
                </a:solidFill>
              </a:rPr>
              <a:t>belki</a:t>
            </a:r>
            <a:endParaRPr lang="tr-TR" sz="6000" dirty="0">
              <a:solidFill>
                <a:srgbClr val="FF0000"/>
              </a:solidFill>
            </a:endParaRPr>
          </a:p>
        </p:txBody>
      </p:sp>
      <p:sp>
        <p:nvSpPr>
          <p:cNvPr id="13" name="12 Dikdörtgen"/>
          <p:cNvSpPr/>
          <p:nvPr/>
        </p:nvSpPr>
        <p:spPr>
          <a:xfrm>
            <a:off x="500034" y="5143512"/>
            <a:ext cx="250033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smtClean="0">
                <a:solidFill>
                  <a:srgbClr val="FF0000"/>
                </a:solidFill>
              </a:rPr>
              <a:t>A</a:t>
            </a:r>
            <a:r>
              <a:rPr sz="3000" dirty="0" smtClean="0">
                <a:solidFill>
                  <a:srgbClr val="FF0000"/>
                </a:solidFill>
              </a:rPr>
              <a:t>rtık çok popüler değil</a:t>
            </a:r>
            <a:endParaRPr lang="tr-TR" sz="3000" dirty="0">
              <a:solidFill>
                <a:srgbClr val="FF0000"/>
              </a:solidFill>
            </a:endParaRPr>
          </a:p>
        </p:txBody>
      </p:sp>
      <p:sp>
        <p:nvSpPr>
          <p:cNvPr id="10" name="9 Metin kutusu"/>
          <p:cNvSpPr txBox="1"/>
          <p:nvPr/>
        </p:nvSpPr>
        <p:spPr>
          <a:xfrm>
            <a:off x="500034" y="1772655"/>
            <a:ext cx="8215370" cy="707886"/>
          </a:xfrm>
          <a:prstGeom prst="rect">
            <a:avLst/>
          </a:prstGeom>
          <a:noFill/>
        </p:spPr>
        <p:txBody>
          <a:bodyPr wrap="square" rtlCol="0">
            <a:spAutoFit/>
          </a:bodyPr>
          <a:lstStyle/>
          <a:p>
            <a:pPr algn="ctr"/>
            <a:r>
              <a:rPr sz="4000" dirty="0" smtClean="0">
                <a:solidFill>
                  <a:srgbClr val="FF0000"/>
                </a:solidFill>
              </a:rPr>
              <a:t>bilgi/beceri/tutum/tavır</a:t>
            </a:r>
            <a:endParaRPr lang="tr-TR" sz="40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675288"/>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4.1.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Ç</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özüm için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alternatif</a:t>
            </a:r>
            <a:r>
              <a:rPr kumimoji="0" sz="3200" b="1" i="0" u="none" strike="noStrike" kern="0" cap="all" spc="0" normalizeH="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olarak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KISA-CEVAPLI MADDELER</a:t>
            </a:r>
          </a:p>
        </p:txBody>
      </p:sp>
      <p:sp>
        <p:nvSpPr>
          <p:cNvPr id="8" name="Rectangle 5"/>
          <p:cNvSpPr>
            <a:spLocks noChangeArrowheads="1"/>
          </p:cNvSpPr>
          <p:nvPr/>
        </p:nvSpPr>
        <p:spPr bwMode="auto">
          <a:xfrm>
            <a:off x="457200" y="1949926"/>
            <a:ext cx="8186766" cy="4647426"/>
          </a:xfrm>
          <a:prstGeom prst="rect">
            <a:avLst/>
          </a:prstGeom>
          <a:noFill/>
          <a:ln w="9525">
            <a:noFill/>
            <a:miter lim="800000"/>
            <a:headEnd/>
            <a:tailEnd/>
          </a:ln>
        </p:spPr>
        <p:txBody>
          <a:bodyPr wrap="square" anchor="ctr">
            <a:spAutoFit/>
          </a:bodyPr>
          <a:lstStyle/>
          <a:p>
            <a:pPr>
              <a:buFont typeface="Arial" pitchFamily="34" charset="0"/>
              <a:buChar char="•"/>
              <a:tabLst>
                <a:tab pos="228600" algn="l"/>
              </a:tabLst>
            </a:pPr>
            <a:r>
              <a:rPr sz="2000" dirty="0" smtClean="0"/>
              <a:t> </a:t>
            </a:r>
            <a:r>
              <a:rPr sz="2400" dirty="0" smtClean="0"/>
              <a:t>Verilen bir seri seçenekten seçmek yerine, maddeye verilecek kısa cevabın </a:t>
            </a:r>
            <a:r>
              <a:rPr sz="2400" dirty="0" err="1" smtClean="0"/>
              <a:t>cevaplayıcı</a:t>
            </a:r>
            <a:r>
              <a:rPr sz="2400" dirty="0" smtClean="0"/>
              <a:t> tarafından hazırlanmasını gerektiren maddelerdir. </a:t>
            </a:r>
          </a:p>
          <a:p>
            <a:pPr>
              <a:buFont typeface="Arial" pitchFamily="34" charset="0"/>
              <a:buChar char="•"/>
              <a:tabLst>
                <a:tab pos="228600" algn="l"/>
              </a:tabLst>
            </a:pPr>
            <a:endParaRPr sz="2000" dirty="0" smtClean="0"/>
          </a:p>
          <a:p>
            <a:pPr lvl="1">
              <a:buFont typeface="Arial" pitchFamily="34" charset="0"/>
              <a:buChar char="•"/>
              <a:tabLst>
                <a:tab pos="228600" algn="l"/>
              </a:tabLst>
            </a:pPr>
            <a:r>
              <a:rPr sz="2000" dirty="0" smtClean="0"/>
              <a:t> kesin tanımlanmış bir formatı yoktur. </a:t>
            </a:r>
          </a:p>
          <a:p>
            <a:pPr lvl="1">
              <a:buFont typeface="Arial" pitchFamily="34" charset="0"/>
              <a:buChar char="•"/>
              <a:tabLst>
                <a:tab pos="228600" algn="l"/>
              </a:tabLst>
            </a:pPr>
            <a:endParaRPr sz="2000" dirty="0" smtClean="0"/>
          </a:p>
          <a:p>
            <a:pPr lvl="1">
              <a:buFont typeface="Arial" pitchFamily="34" charset="0"/>
              <a:buChar char="•"/>
              <a:tabLst>
                <a:tab pos="228600" algn="l"/>
              </a:tabLst>
            </a:pPr>
            <a:r>
              <a:rPr sz="2000" dirty="0" smtClean="0"/>
              <a:t> maddeler cevap olarak bir cümlenin tamamlanmasını, eksik kelimenin yazılmasını, kısa bir tanımı ya da nitelemeleri, bir şekil çizimini gerektirebilir. </a:t>
            </a:r>
          </a:p>
          <a:p>
            <a:pPr lvl="1">
              <a:buFont typeface="Arial" pitchFamily="34" charset="0"/>
              <a:buChar char="•"/>
              <a:tabLst>
                <a:tab pos="228600" algn="l"/>
              </a:tabLst>
            </a:pPr>
            <a:endParaRPr sz="2000" dirty="0" smtClean="0"/>
          </a:p>
          <a:p>
            <a:pPr lvl="1">
              <a:buFont typeface="Arial" pitchFamily="34" charset="0"/>
              <a:buChar char="•"/>
              <a:tabLst>
                <a:tab pos="228600" algn="l"/>
              </a:tabLst>
            </a:pPr>
            <a:r>
              <a:rPr sz="2000" dirty="0" smtClean="0"/>
              <a:t> cevap bir kelime veya bir cümle olabileceği gibi, birkaç kelime veya cümle de olabilir.</a:t>
            </a:r>
          </a:p>
          <a:p>
            <a:pPr lvl="1">
              <a:tabLst>
                <a:tab pos="228600" algn="l"/>
              </a:tabLst>
            </a:pPr>
            <a:endParaRPr sz="2000" dirty="0" smtClean="0"/>
          </a:p>
          <a:p>
            <a:pPr>
              <a:buFont typeface="Arial" pitchFamily="34" charset="0"/>
              <a:buChar char="•"/>
              <a:tabLst>
                <a:tab pos="228600" algn="l"/>
              </a:tabLst>
            </a:pPr>
            <a:r>
              <a:rPr sz="2400" dirty="0" smtClean="0"/>
              <a:t> Gerçek durum veya yorum odaklı olabilirler.</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43985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4.2. alternatif</a:t>
            </a:r>
            <a:r>
              <a:rPr kumimoji="0" sz="3200" b="1" i="0" u="none" strike="noStrike" kern="0" cap="all" spc="0" normalizeH="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 NASIL? </a:t>
            </a:r>
            <a:endPar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8" name="Rectangle 5"/>
          <p:cNvSpPr>
            <a:spLocks noChangeArrowheads="1"/>
          </p:cNvSpPr>
          <p:nvPr/>
        </p:nvSpPr>
        <p:spPr bwMode="auto">
          <a:xfrm>
            <a:off x="457200" y="1939473"/>
            <a:ext cx="4400552" cy="4585871"/>
          </a:xfrm>
          <a:prstGeom prst="rect">
            <a:avLst/>
          </a:prstGeom>
          <a:noFill/>
          <a:ln w="9525">
            <a:noFill/>
            <a:miter lim="800000"/>
            <a:headEnd/>
            <a:tailEnd/>
          </a:ln>
        </p:spPr>
        <p:txBody>
          <a:bodyPr wrap="square" anchor="ctr">
            <a:spAutoFit/>
          </a:bodyPr>
          <a:lstStyle/>
          <a:p>
            <a:pPr>
              <a:tabLst>
                <a:tab pos="228600" algn="l"/>
              </a:tabLst>
            </a:pPr>
            <a:r>
              <a:rPr sz="2200" dirty="0" smtClean="0"/>
              <a:t>Soru: </a:t>
            </a:r>
            <a:r>
              <a:rPr sz="2800" b="1" dirty="0" smtClean="0"/>
              <a:t>2x5=?</a:t>
            </a:r>
          </a:p>
          <a:p>
            <a:pPr>
              <a:buFont typeface="Arial" pitchFamily="34" charset="0"/>
              <a:buChar char="•"/>
              <a:tabLst>
                <a:tab pos="228600" algn="l"/>
              </a:tabLst>
            </a:pPr>
            <a:endParaRPr sz="2200" dirty="0" smtClean="0"/>
          </a:p>
          <a:p>
            <a:pPr>
              <a:buFont typeface="Arial" pitchFamily="34" charset="0"/>
              <a:buChar char="•"/>
              <a:tabLst>
                <a:tab pos="228600" algn="l"/>
              </a:tabLst>
            </a:pPr>
            <a:r>
              <a:rPr sz="2200" dirty="0" smtClean="0"/>
              <a:t>Yukarıda verilen işlemin sonucunu yazınız. _______</a:t>
            </a:r>
          </a:p>
          <a:p>
            <a:pPr>
              <a:tabLst>
                <a:tab pos="228600" algn="l"/>
              </a:tabLst>
            </a:pPr>
            <a:endParaRPr sz="2200" dirty="0" smtClean="0"/>
          </a:p>
          <a:p>
            <a:pPr>
              <a:buFont typeface="Arial" pitchFamily="34" charset="0"/>
              <a:buChar char="•"/>
              <a:tabLst>
                <a:tab pos="228600" algn="l"/>
              </a:tabLst>
            </a:pPr>
            <a:r>
              <a:rPr sz="2200" dirty="0" smtClean="0"/>
              <a:t>Yukarıda verilen işlemin sonucu aşağıdaki seçeneklerden hangisinde   doğru olarak verilmiştir?  ________</a:t>
            </a:r>
          </a:p>
          <a:p>
            <a:pPr>
              <a:tabLst>
                <a:tab pos="228600" algn="l"/>
              </a:tabLst>
            </a:pPr>
            <a:r>
              <a:rPr sz="2200" dirty="0" smtClean="0"/>
              <a:t>a) 10</a:t>
            </a:r>
          </a:p>
          <a:p>
            <a:pPr>
              <a:tabLst>
                <a:tab pos="228600" algn="l"/>
              </a:tabLst>
            </a:pPr>
            <a:r>
              <a:rPr sz="2200" dirty="0" smtClean="0"/>
              <a:t>b) 12</a:t>
            </a:r>
          </a:p>
          <a:p>
            <a:pPr>
              <a:tabLst>
                <a:tab pos="228600" algn="l"/>
              </a:tabLst>
            </a:pPr>
            <a:r>
              <a:rPr sz="2200" dirty="0" smtClean="0"/>
              <a:t>c) 7</a:t>
            </a:r>
          </a:p>
          <a:p>
            <a:pPr>
              <a:tabLst>
                <a:tab pos="228600" algn="l"/>
              </a:tabLst>
            </a:pPr>
            <a:r>
              <a:rPr sz="2200" dirty="0" smtClean="0"/>
              <a:t>d) 3</a:t>
            </a:r>
          </a:p>
        </p:txBody>
      </p:sp>
      <p:pic>
        <p:nvPicPr>
          <p:cNvPr id="4" name="Picture 2" descr="C:\Users\Asus\Pictures\karikatur\degil.jpg"/>
          <p:cNvPicPr>
            <a:picLocks noChangeAspect="1" noChangeArrowheads="1"/>
          </p:cNvPicPr>
          <p:nvPr/>
        </p:nvPicPr>
        <p:blipFill>
          <a:blip r:embed="rId3"/>
          <a:srcRect/>
          <a:stretch>
            <a:fillRect/>
          </a:stretch>
        </p:blipFill>
        <p:spPr bwMode="auto">
          <a:xfrm>
            <a:off x="4500562" y="1883014"/>
            <a:ext cx="4143404" cy="4786346"/>
          </a:xfrm>
          <a:prstGeom prst="rect">
            <a:avLst/>
          </a:prstGeom>
          <a:noFill/>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14290"/>
            <a:ext cx="8229600" cy="1428760"/>
          </a:xfrm>
          <a:prstGeom prst="rect">
            <a:avLst/>
          </a:prstGeom>
          <a:solidFill>
            <a:srgbClr val="C00000"/>
          </a:solidFill>
        </p:spPr>
        <p:txBody>
          <a:bodyPr anchorCtr="1">
            <a:noAutofit/>
          </a:bodyPr>
          <a:lstStyle/>
          <a:p>
            <a:pPr lvl="0" algn="ctr">
              <a:spcBef>
                <a:spcPct val="0"/>
              </a:spcBef>
            </a:pPr>
            <a:r>
              <a:rPr sz="3200" b="1" kern="0" cap="all" smtClean="0">
                <a:effectLst>
                  <a:outerShdw blurRad="51000" dist="37000" dir="5400000" algn="tl" rotWithShape="0">
                    <a:srgbClr val="000000">
                      <a:alpha val="25000"/>
                    </a:srgbClr>
                  </a:outerShdw>
                </a:effectLst>
                <a:latin typeface="+mj-lt"/>
                <a:ea typeface="+mj-ea"/>
                <a:cs typeface="+mj-cs"/>
              </a:rPr>
              <a:t>5.</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KISA CEVAPLI MADDE türleri</a:t>
            </a:r>
            <a:endParaRPr kumimoji="0" sz="3200" b="1" i="0" u="none" strike="noStrike" kern="0" cap="all" spc="0" normalizeH="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a:p>
            <a:pPr lvl="0" algn="ctr">
              <a:spcBef>
                <a:spcPct val="0"/>
              </a:spcBef>
            </a:pPr>
            <a:r>
              <a:rPr sz="2800" smtClean="0"/>
              <a:t>Gerçek durum (factual) ya da </a:t>
            </a:r>
          </a:p>
          <a:p>
            <a:pPr lvl="0" algn="ctr">
              <a:spcBef>
                <a:spcPct val="0"/>
              </a:spcBef>
            </a:pPr>
            <a:r>
              <a:rPr sz="2800" smtClean="0"/>
              <a:t>yorum (interpretation) odaklı</a:t>
            </a:r>
            <a:endParaRPr kumimoji="0" lang="en-US" sz="28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8" name="Rectangle 5"/>
          <p:cNvSpPr>
            <a:spLocks noChangeArrowheads="1"/>
          </p:cNvSpPr>
          <p:nvPr/>
        </p:nvSpPr>
        <p:spPr bwMode="auto">
          <a:xfrm>
            <a:off x="457200" y="1676400"/>
            <a:ext cx="8229600" cy="1754326"/>
          </a:xfrm>
          <a:prstGeom prst="rect">
            <a:avLst/>
          </a:prstGeom>
          <a:noFill/>
          <a:ln w="9525">
            <a:noFill/>
            <a:miter lim="800000"/>
            <a:headEnd/>
            <a:tailEnd/>
          </a:ln>
        </p:spPr>
        <p:txBody>
          <a:bodyPr anchor="ctr">
            <a:spAutoFit/>
          </a:bodyPr>
          <a:lstStyle/>
          <a:p>
            <a:pPr>
              <a:tabLst>
                <a:tab pos="228600" algn="l"/>
              </a:tabLst>
            </a:pPr>
            <a:endParaRPr smtClean="0"/>
          </a:p>
          <a:p>
            <a:pPr>
              <a:tabLst>
                <a:tab pos="228600" algn="l"/>
              </a:tabLst>
            </a:pPr>
            <a:endParaRPr smtClean="0"/>
          </a:p>
          <a:p>
            <a:pPr>
              <a:tabLst>
                <a:tab pos="228600" algn="l"/>
              </a:tabLst>
            </a:pPr>
            <a:endParaRPr smtClean="0"/>
          </a:p>
          <a:p>
            <a:pPr>
              <a:tabLst>
                <a:tab pos="228600" algn="l"/>
              </a:tabLst>
            </a:pPr>
            <a:endParaRPr smtClean="0"/>
          </a:p>
          <a:p>
            <a:pPr>
              <a:tabLst>
                <a:tab pos="228600" algn="l"/>
              </a:tabLst>
            </a:pPr>
            <a:endParaRPr smtClean="0"/>
          </a:p>
          <a:p>
            <a:pPr>
              <a:tabLst>
                <a:tab pos="228600" algn="l"/>
              </a:tabLst>
            </a:pPr>
            <a:endParaRPr smtClean="0"/>
          </a:p>
        </p:txBody>
      </p:sp>
      <p:graphicFrame>
        <p:nvGraphicFramePr>
          <p:cNvPr id="4" name="3 Tablo"/>
          <p:cNvGraphicFramePr>
            <a:graphicFrameLocks noGrp="1"/>
          </p:cNvGraphicFramePr>
          <p:nvPr>
            <p:extLst>
              <p:ext uri="{D42A27DB-BD31-4B8C-83A1-F6EECF244321}">
                <p14:modId xmlns:p14="http://schemas.microsoft.com/office/powerpoint/2010/main" val="3379869539"/>
              </p:ext>
            </p:extLst>
          </p:nvPr>
        </p:nvGraphicFramePr>
        <p:xfrm>
          <a:off x="142844" y="1717374"/>
          <a:ext cx="8856942" cy="5167290"/>
        </p:xfrm>
        <a:graphic>
          <a:graphicData uri="http://schemas.openxmlformats.org/drawingml/2006/table">
            <a:tbl>
              <a:tblPr firstRow="1" bandRow="1">
                <a:tableStyleId>{616DA210-FB5B-4158-B5E0-FEB733F419BA}</a:tableStyleId>
              </a:tblPr>
              <a:tblGrid>
                <a:gridCol w="1449705">
                  <a:extLst>
                    <a:ext uri="{9D8B030D-6E8A-4147-A177-3AD203B41FA5}">
                      <a16:colId xmlns:a16="http://schemas.microsoft.com/office/drawing/2014/main" val="20000"/>
                    </a:ext>
                  </a:extLst>
                </a:gridCol>
                <a:gridCol w="2105714">
                  <a:extLst>
                    <a:ext uri="{9D8B030D-6E8A-4147-A177-3AD203B41FA5}">
                      <a16:colId xmlns:a16="http://schemas.microsoft.com/office/drawing/2014/main" val="20001"/>
                    </a:ext>
                  </a:extLst>
                </a:gridCol>
                <a:gridCol w="5301523">
                  <a:extLst>
                    <a:ext uri="{9D8B030D-6E8A-4147-A177-3AD203B41FA5}">
                      <a16:colId xmlns:a16="http://schemas.microsoft.com/office/drawing/2014/main" val="20002"/>
                    </a:ext>
                  </a:extLst>
                </a:gridCol>
              </a:tblGrid>
              <a:tr h="497180">
                <a:tc>
                  <a:txBody>
                    <a:bodyPr/>
                    <a:lstStyle/>
                    <a:p>
                      <a:r>
                        <a:rPr lang="tr-TR" sz="2000" dirty="0" smtClean="0"/>
                        <a:t>Yönerge</a:t>
                      </a:r>
                      <a:endParaRPr lang="tr-TR" sz="2000" dirty="0"/>
                    </a:p>
                  </a:txBody>
                  <a:tcPr/>
                </a:tc>
                <a:tc>
                  <a:txBody>
                    <a:bodyPr/>
                    <a:lstStyle/>
                    <a:p>
                      <a:r>
                        <a:rPr lang="tr-TR" sz="2000" dirty="0" smtClean="0"/>
                        <a:t>İstenen</a:t>
                      </a:r>
                      <a:r>
                        <a:rPr lang="tr-TR" sz="2000" baseline="0" dirty="0" smtClean="0"/>
                        <a:t> cevap</a:t>
                      </a:r>
                      <a:endParaRPr lang="tr-TR" sz="2000" dirty="0"/>
                    </a:p>
                  </a:txBody>
                  <a:tcPr/>
                </a:tc>
                <a:tc>
                  <a:txBody>
                    <a:bodyPr/>
                    <a:lstStyle/>
                    <a:p>
                      <a:r>
                        <a:rPr lang="tr-TR" sz="2000" dirty="0" smtClean="0"/>
                        <a:t>Örnek</a:t>
                      </a:r>
                      <a:endParaRPr lang="tr-TR" sz="2000" dirty="0"/>
                    </a:p>
                  </a:txBody>
                  <a:tcPr/>
                </a:tc>
                <a:extLst>
                  <a:ext uri="{0D108BD9-81ED-4DB2-BD59-A6C34878D82A}">
                    <a16:rowId xmlns:a16="http://schemas.microsoft.com/office/drawing/2014/main" val="10000"/>
                  </a:ext>
                </a:extLst>
              </a:tr>
              <a:tr h="469578">
                <a:tc>
                  <a:txBody>
                    <a:bodyPr/>
                    <a:lstStyle/>
                    <a:p>
                      <a:r>
                        <a:rPr lang="tr-TR" sz="1600" dirty="0" smtClean="0"/>
                        <a:t>Adlandırın</a:t>
                      </a:r>
                      <a:endParaRPr lang="tr-TR" sz="1600" dirty="0"/>
                    </a:p>
                  </a:txBody>
                  <a:tcPr/>
                </a:tc>
                <a:tc>
                  <a:txBody>
                    <a:bodyPr/>
                    <a:lstStyle/>
                    <a:p>
                      <a:endParaRPr lang="tr-TR" sz="1600" dirty="0"/>
                    </a:p>
                  </a:txBody>
                  <a:tcPr/>
                </a:tc>
                <a:tc>
                  <a:txBody>
                    <a:bodyPr/>
                    <a:lstStyle/>
                    <a:p>
                      <a:r>
                        <a:rPr lang="tr-TR" sz="1600" b="0" dirty="0" smtClean="0"/>
                        <a:t>Bildiğiniz üç farklı dağılım türünü adlandırın.</a:t>
                      </a:r>
                      <a:endParaRPr lang="tr-TR" sz="1600" b="0" dirty="0"/>
                    </a:p>
                  </a:txBody>
                  <a:tcPr/>
                </a:tc>
                <a:extLst>
                  <a:ext uri="{0D108BD9-81ED-4DB2-BD59-A6C34878D82A}">
                    <a16:rowId xmlns:a16="http://schemas.microsoft.com/office/drawing/2014/main" val="10001"/>
                  </a:ext>
                </a:extLst>
              </a:tr>
              <a:tr h="500066">
                <a:tc>
                  <a:txBody>
                    <a:bodyPr/>
                    <a:lstStyle/>
                    <a:p>
                      <a:r>
                        <a:rPr lang="tr-TR" sz="1600" dirty="0" smtClean="0"/>
                        <a:t>Tanımlayın</a:t>
                      </a:r>
                      <a:endParaRPr lang="tr-TR" sz="1600" dirty="0"/>
                    </a:p>
                  </a:txBody>
                  <a:tcPr/>
                </a:tc>
                <a:tc>
                  <a:txBody>
                    <a:bodyPr/>
                    <a:lstStyle/>
                    <a:p>
                      <a:endParaRPr lang="tr-TR" sz="1600" dirty="0"/>
                    </a:p>
                  </a:txBody>
                  <a:tcPr/>
                </a:tc>
                <a:tc>
                  <a:txBody>
                    <a:bodyPr/>
                    <a:lstStyle/>
                    <a:p>
                      <a:r>
                        <a:rPr lang="tr-TR" sz="1600" b="0" dirty="0" smtClean="0"/>
                        <a:t>Normal dağılımı</a:t>
                      </a:r>
                      <a:r>
                        <a:rPr lang="tr-TR" sz="1600" b="0" baseline="0" dirty="0" smtClean="0"/>
                        <a:t> bir cümle ile tanımlayın.</a:t>
                      </a:r>
                      <a:endParaRPr lang="tr-TR" sz="1600" b="0" dirty="0"/>
                    </a:p>
                  </a:txBody>
                  <a:tcPr/>
                </a:tc>
                <a:extLst>
                  <a:ext uri="{0D108BD9-81ED-4DB2-BD59-A6C34878D82A}">
                    <a16:rowId xmlns:a16="http://schemas.microsoft.com/office/drawing/2014/main" val="10002"/>
                  </a:ext>
                </a:extLst>
              </a:tr>
              <a:tr h="500066">
                <a:tc>
                  <a:txBody>
                    <a:bodyPr/>
                    <a:lstStyle/>
                    <a:p>
                      <a:r>
                        <a:rPr lang="tr-TR" sz="1600" dirty="0" smtClean="0"/>
                        <a:t>Listeleyin</a:t>
                      </a:r>
                      <a:endParaRPr lang="tr-TR" sz="1600" dirty="0"/>
                    </a:p>
                  </a:txBody>
                  <a:tcPr/>
                </a:tc>
                <a:tc>
                  <a:txBody>
                    <a:bodyPr/>
                    <a:lstStyle/>
                    <a:p>
                      <a:r>
                        <a:rPr lang="tr-TR" sz="1600" dirty="0" smtClean="0"/>
                        <a:t>Tanım/tasvir </a:t>
                      </a:r>
                      <a:endParaRPr lang="tr-TR" sz="1600" dirty="0"/>
                    </a:p>
                  </a:txBody>
                  <a:tcPr/>
                </a:tc>
                <a:tc>
                  <a:txBody>
                    <a:bodyPr/>
                    <a:lstStyle/>
                    <a:p>
                      <a:r>
                        <a:rPr lang="tr-TR" sz="1600" b="0" baseline="0" dirty="0" smtClean="0"/>
                        <a:t>Normal dağılımların üç temel özelliğini listeleyin. </a:t>
                      </a:r>
                      <a:endParaRPr lang="tr-TR" sz="1600" b="0" dirty="0"/>
                    </a:p>
                  </a:txBody>
                  <a:tcPr/>
                </a:tc>
                <a:extLst>
                  <a:ext uri="{0D108BD9-81ED-4DB2-BD59-A6C34878D82A}">
                    <a16:rowId xmlns:a16="http://schemas.microsoft.com/office/drawing/2014/main" val="10003"/>
                  </a:ext>
                </a:extLst>
              </a:tr>
              <a:tr h="471494">
                <a:tc>
                  <a:txBody>
                    <a:bodyPr/>
                    <a:lstStyle/>
                    <a:p>
                      <a:r>
                        <a:rPr lang="tr-TR" sz="1600" dirty="0" smtClean="0"/>
                        <a:t>Karşılaştırın</a:t>
                      </a:r>
                      <a:endParaRPr lang="tr-TR" sz="1600" dirty="0"/>
                    </a:p>
                  </a:txBody>
                  <a:tcPr/>
                </a:tc>
                <a:tc>
                  <a:txBody>
                    <a:bodyPr/>
                    <a:lstStyle/>
                    <a:p>
                      <a:r>
                        <a:rPr lang="tr-TR" sz="1600" dirty="0" smtClean="0"/>
                        <a:t>Kavrama</a:t>
                      </a:r>
                      <a:endParaRPr lang="tr-TR" sz="1600" dirty="0"/>
                    </a:p>
                  </a:txBody>
                  <a:tcPr/>
                </a:tc>
                <a:tc>
                  <a:txBody>
                    <a:bodyPr/>
                    <a:lstStyle/>
                    <a:p>
                      <a:r>
                        <a:rPr lang="tr-TR" sz="1600" b="0" dirty="0" smtClean="0"/>
                        <a:t>Verilen merkezi eğilim ölçülerini kullanarak</a:t>
                      </a:r>
                      <a:r>
                        <a:rPr lang="tr-TR" sz="1600" b="0" baseline="0" dirty="0" smtClean="0"/>
                        <a:t> aynı testi alan iki farklı öğrenci grubunun  puan dağılımlarını karşılaştırın. </a:t>
                      </a:r>
                      <a:endParaRPr lang="tr-TR" sz="1600" b="0" dirty="0"/>
                    </a:p>
                  </a:txBody>
                  <a:tcPr/>
                </a:tc>
                <a:extLst>
                  <a:ext uri="{0D108BD9-81ED-4DB2-BD59-A6C34878D82A}">
                    <a16:rowId xmlns:a16="http://schemas.microsoft.com/office/drawing/2014/main" val="10004"/>
                  </a:ext>
                </a:extLst>
              </a:tr>
              <a:tr h="728030">
                <a:tc>
                  <a:txBody>
                    <a:bodyPr/>
                    <a:lstStyle/>
                    <a:p>
                      <a:r>
                        <a:rPr lang="tr-TR" sz="1600" dirty="0" smtClean="0"/>
                        <a:t>Açıklayın</a:t>
                      </a:r>
                      <a:endParaRPr lang="tr-TR" sz="1600" dirty="0"/>
                    </a:p>
                  </a:txBody>
                  <a:tcPr/>
                </a:tc>
                <a:tc>
                  <a:txBody>
                    <a:bodyPr/>
                    <a:lstStyle/>
                    <a:p>
                      <a:r>
                        <a:rPr lang="tr-TR" sz="1600" dirty="0" smtClean="0"/>
                        <a:t>Analiz/yorum</a:t>
                      </a:r>
                      <a:endParaRPr lang="tr-TR" sz="1600" dirty="0"/>
                    </a:p>
                  </a:txBody>
                  <a:tcPr/>
                </a:tc>
                <a:tc>
                  <a:txBody>
                    <a:bodyPr/>
                    <a:lstStyle/>
                    <a:p>
                      <a:r>
                        <a:rPr lang="tr-TR" sz="1600" b="0" dirty="0" smtClean="0"/>
                        <a:t>Aynı testi alan bir grup öğrenci için elde edilen puanların dağılımının normal olmadığı biliniyor. Bu durumun t</a:t>
                      </a:r>
                      <a:r>
                        <a:rPr lang="tr-TR" sz="1600" b="0" baseline="0" dirty="0" smtClean="0"/>
                        <a:t>estin güvenirliğine etkisini birkaç cümle ile açıklayın.  </a:t>
                      </a:r>
                      <a:endParaRPr lang="tr-TR" sz="1600" b="0" dirty="0"/>
                    </a:p>
                  </a:txBody>
                  <a:tcPr/>
                </a:tc>
                <a:extLst>
                  <a:ext uri="{0D108BD9-81ED-4DB2-BD59-A6C34878D82A}">
                    <a16:rowId xmlns:a16="http://schemas.microsoft.com/office/drawing/2014/main" val="10005"/>
                  </a:ext>
                </a:extLst>
              </a:tr>
              <a:tr h="728030">
                <a:tc>
                  <a:txBody>
                    <a:bodyPr/>
                    <a:lstStyle/>
                    <a:p>
                      <a:r>
                        <a:rPr lang="tr-TR" sz="1600" dirty="0" smtClean="0"/>
                        <a:t>Tartışın</a:t>
                      </a:r>
                      <a:endParaRPr lang="tr-TR" sz="1600" dirty="0"/>
                    </a:p>
                  </a:txBody>
                  <a:tcPr/>
                </a:tc>
                <a:tc>
                  <a:txBody>
                    <a:bodyPr/>
                    <a:lstStyle/>
                    <a:p>
                      <a:r>
                        <a:rPr lang="tr-TR" sz="1600" dirty="0" smtClean="0"/>
                        <a:t>Sentez/</a:t>
                      </a:r>
                    </a:p>
                    <a:p>
                      <a:r>
                        <a:rPr lang="tr-TR" sz="1600" dirty="0" smtClean="0"/>
                        <a:t>değerlendirme</a:t>
                      </a:r>
                      <a:endParaRPr lang="tr-TR" sz="1600" dirty="0"/>
                    </a:p>
                  </a:txBody>
                  <a:tcPr/>
                </a:tc>
                <a:tc>
                  <a:txBody>
                    <a:bodyPr/>
                    <a:lstStyle/>
                    <a:p>
                      <a:r>
                        <a:rPr lang="tr-TR" sz="1600" b="0" dirty="0" smtClean="0"/>
                        <a:t>Aynı testi alan bir grupta</a:t>
                      </a:r>
                      <a:r>
                        <a:rPr lang="tr-TR" sz="1600" b="0" baseline="0" dirty="0" smtClean="0"/>
                        <a:t> </a:t>
                      </a:r>
                      <a:r>
                        <a:rPr lang="tr-TR" sz="1600" b="0" dirty="0" smtClean="0"/>
                        <a:t>kız öğrencilerin</a:t>
                      </a:r>
                      <a:r>
                        <a:rPr lang="tr-TR" sz="1600" b="0" baseline="0" dirty="0" smtClean="0"/>
                        <a:t> puan dağılımları normal, e</a:t>
                      </a:r>
                      <a:r>
                        <a:rPr lang="tr-TR" sz="1600" b="0" dirty="0" smtClean="0"/>
                        <a:t>rkek öğrencilerin puan dağılımlarının ise sola çarpık olduğu biliniyor. Bu durum</a:t>
                      </a:r>
                      <a:r>
                        <a:rPr lang="tr-TR" sz="1600" b="0" baseline="0" dirty="0" smtClean="0"/>
                        <a:t> </a:t>
                      </a:r>
                      <a:r>
                        <a:rPr lang="tr-TR" sz="1600" b="0" dirty="0" smtClean="0"/>
                        <a:t>bu testin geçerliliği için ne anlama gelebilir? B</a:t>
                      </a:r>
                      <a:r>
                        <a:rPr lang="tr-TR" sz="1600" b="0" baseline="0" dirty="0" smtClean="0"/>
                        <a:t>irkaç cümle ile açıklayın.</a:t>
                      </a:r>
                      <a:endParaRPr lang="tr-TR" sz="1600" b="0" dirty="0"/>
                    </a:p>
                  </a:txBody>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8272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6.1. KISA CEVAPLI MADDELER neden tekrar popüler oldular?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2081136"/>
            <a:ext cx="3757610" cy="4093428"/>
          </a:xfrm>
          <a:prstGeom prst="rect">
            <a:avLst/>
          </a:prstGeom>
          <a:noFill/>
          <a:ln w="9525">
            <a:noFill/>
            <a:miter lim="800000"/>
            <a:headEnd/>
            <a:tailEnd/>
          </a:ln>
        </p:spPr>
        <p:txBody>
          <a:bodyPr wrap="square" anchor="ctr">
            <a:spAutoFit/>
          </a:bodyPr>
          <a:lstStyle/>
          <a:p>
            <a:pPr>
              <a:tabLst>
                <a:tab pos="228600" algn="l"/>
              </a:tabLst>
            </a:pPr>
            <a:r>
              <a:rPr sz="1600" dirty="0" smtClean="0"/>
              <a:t>Çoktan seçmeli sorulardan oluşan testler uzun yıllardır oldukça popülerdi  </a:t>
            </a:r>
          </a:p>
          <a:p>
            <a:pPr lvl="1">
              <a:buFont typeface="Arial" pitchFamily="34" charset="0"/>
              <a:buChar char="•"/>
              <a:tabLst>
                <a:tab pos="228600" algn="l"/>
              </a:tabLst>
            </a:pPr>
            <a:r>
              <a:rPr sz="1600" dirty="0" smtClean="0"/>
              <a:t>  objektif puanlama </a:t>
            </a:r>
          </a:p>
          <a:p>
            <a:pPr lvl="1">
              <a:buFont typeface="Arial" pitchFamily="34" charset="0"/>
              <a:buChar char="•"/>
              <a:tabLst>
                <a:tab pos="228600" algn="l"/>
              </a:tabLst>
            </a:pPr>
            <a:r>
              <a:rPr sz="1600" dirty="0" smtClean="0"/>
              <a:t>  uygulama süresi kısa</a:t>
            </a:r>
          </a:p>
          <a:p>
            <a:pPr lvl="1">
              <a:buFont typeface="Arial" pitchFamily="34" charset="0"/>
              <a:buChar char="•"/>
              <a:tabLst>
                <a:tab pos="228600" algn="l"/>
              </a:tabLst>
            </a:pPr>
            <a:endParaRPr dirty="0" smtClean="0"/>
          </a:p>
          <a:p>
            <a:pPr>
              <a:tabLst>
                <a:tab pos="228600" algn="l"/>
              </a:tabLst>
            </a:pPr>
            <a:r>
              <a:rPr lang="tr-TR" b="1" dirty="0" smtClean="0"/>
              <a:t>Problem: </a:t>
            </a:r>
          </a:p>
          <a:p>
            <a:pPr>
              <a:buFont typeface="Arial" pitchFamily="34" charset="0"/>
              <a:buChar char="•"/>
              <a:tabLst>
                <a:tab pos="228600" algn="l"/>
              </a:tabLst>
            </a:pPr>
            <a:r>
              <a:rPr lang="tr-TR" dirty="0" smtClean="0"/>
              <a:t>Cevaplayıcı listelenmiş olarak kendisine verilen seçeneklerden görmüyor olsa da doğru cevabı verebilir mi?</a:t>
            </a:r>
          </a:p>
          <a:p>
            <a:pPr>
              <a:buFont typeface="Arial" pitchFamily="34" charset="0"/>
              <a:buChar char="•"/>
              <a:tabLst>
                <a:tab pos="228600" algn="l"/>
              </a:tabLst>
            </a:pPr>
            <a:r>
              <a:rPr dirty="0" smtClean="0"/>
              <a:t>Daha önemlisi,  çoktan seçmeli sorular, </a:t>
            </a:r>
            <a:r>
              <a:rPr dirty="0" err="1" smtClean="0"/>
              <a:t>cevaplayıcıların</a:t>
            </a:r>
            <a:r>
              <a:rPr dirty="0" smtClean="0"/>
              <a:t> özgün problem çözme becerilerini göz ardı  mı ediyor?</a:t>
            </a:r>
            <a:endParaRPr lang="tr-TR" dirty="0" smtClean="0"/>
          </a:p>
        </p:txBody>
      </p:sp>
      <p:pic>
        <p:nvPicPr>
          <p:cNvPr id="10241" name="Picture 1" descr="C:\Users\Asus\Pictures\soru-olcme vs\yenidunyadatoplama.jpg"/>
          <p:cNvPicPr>
            <a:picLocks noChangeAspect="1" noChangeArrowheads="1"/>
          </p:cNvPicPr>
          <p:nvPr/>
        </p:nvPicPr>
        <p:blipFill>
          <a:blip r:embed="rId2"/>
          <a:srcRect/>
          <a:stretch>
            <a:fillRect/>
          </a:stretch>
        </p:blipFill>
        <p:spPr bwMode="auto">
          <a:xfrm>
            <a:off x="4500562" y="2066940"/>
            <a:ext cx="4191000" cy="4148142"/>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8272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6.2. eskiye rağbet olsaydı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sym typeface="Wingdings" pitchFamily="2" charset="2"/>
              </a:rPr>
              <a:t></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865691"/>
            <a:ext cx="8115328" cy="4801314"/>
          </a:xfrm>
          <a:prstGeom prst="rect">
            <a:avLst/>
          </a:prstGeom>
          <a:noFill/>
          <a:ln w="9525">
            <a:noFill/>
            <a:miter lim="800000"/>
            <a:headEnd/>
            <a:tailEnd/>
          </a:ln>
        </p:spPr>
        <p:txBody>
          <a:bodyPr wrap="square" anchor="ctr">
            <a:spAutoFit/>
          </a:bodyPr>
          <a:lstStyle/>
          <a:p>
            <a:pPr>
              <a:tabLst>
                <a:tab pos="228600" algn="l"/>
              </a:tabLst>
            </a:pPr>
            <a:r>
              <a:rPr sz="2200" dirty="0" smtClean="0"/>
              <a:t>Yeni  yaklaşımlar:</a:t>
            </a:r>
          </a:p>
          <a:p>
            <a:pPr>
              <a:tabLst>
                <a:tab pos="228600" algn="l"/>
              </a:tabLst>
            </a:pPr>
            <a:r>
              <a:rPr sz="2200" dirty="0" smtClean="0"/>
              <a:t>Çoktan seçmeli soruların avantajlarını alıp;     </a:t>
            </a:r>
          </a:p>
          <a:p>
            <a:pPr>
              <a:tabLst>
                <a:tab pos="228600" algn="l"/>
              </a:tabLst>
            </a:pPr>
            <a:r>
              <a:rPr sz="2200" dirty="0" smtClean="0"/>
              <a:t>     - puanlama ---- objektiflik</a:t>
            </a:r>
          </a:p>
          <a:p>
            <a:pPr>
              <a:tabLst>
                <a:tab pos="228600" algn="l"/>
              </a:tabLst>
            </a:pPr>
            <a:r>
              <a:rPr sz="2200" dirty="0" smtClean="0"/>
              <a:t>     - uygulama süresi --- kısa</a:t>
            </a:r>
          </a:p>
          <a:p>
            <a:pPr>
              <a:tabLst>
                <a:tab pos="228600" algn="l"/>
              </a:tabLst>
            </a:pPr>
            <a:endParaRPr sz="2200" dirty="0" smtClean="0"/>
          </a:p>
          <a:p>
            <a:pPr lvl="1">
              <a:buFont typeface="Arial" pitchFamily="34" charset="0"/>
              <a:buChar char="•"/>
              <a:tabLst>
                <a:tab pos="228600" algn="l"/>
              </a:tabLst>
            </a:pPr>
            <a:r>
              <a:rPr lang="tr-TR" sz="2200" dirty="0" smtClean="0"/>
              <a:t>Açık-uçlu soruların avantajları ile birleştirip:</a:t>
            </a:r>
          </a:p>
          <a:p>
            <a:pPr lvl="1">
              <a:buFontTx/>
              <a:buChar char="-"/>
              <a:tabLst>
                <a:tab pos="228600" algn="l"/>
              </a:tabLst>
            </a:pPr>
            <a:r>
              <a:rPr sz="2400" dirty="0" smtClean="0"/>
              <a:t> </a:t>
            </a:r>
            <a:r>
              <a:rPr dirty="0" smtClean="0"/>
              <a:t>bilgi/beceri --- üst-düzey</a:t>
            </a:r>
          </a:p>
          <a:p>
            <a:pPr lvl="1">
              <a:buFontTx/>
              <a:buChar char="-"/>
              <a:tabLst>
                <a:tab pos="228600" algn="l"/>
              </a:tabLst>
            </a:pPr>
            <a:r>
              <a:rPr dirty="0" smtClean="0"/>
              <a:t> format --- esnek</a:t>
            </a:r>
          </a:p>
          <a:p>
            <a:pPr lvl="1">
              <a:buFontTx/>
              <a:buChar char="-"/>
              <a:tabLst>
                <a:tab pos="228600" algn="l"/>
              </a:tabLst>
            </a:pPr>
            <a:r>
              <a:rPr dirty="0" smtClean="0"/>
              <a:t> içerik ---  derin</a:t>
            </a:r>
          </a:p>
          <a:p>
            <a:pPr lvl="1">
              <a:buFontTx/>
              <a:buChar char="-"/>
              <a:tabLst>
                <a:tab pos="228600" algn="l"/>
              </a:tabLst>
            </a:pPr>
            <a:endParaRPr lang="tr-TR" dirty="0" smtClean="0"/>
          </a:p>
          <a:p>
            <a:pPr lvl="1">
              <a:buFont typeface="Arial" pitchFamily="34" charset="0"/>
              <a:buChar char="•"/>
              <a:tabLst>
                <a:tab pos="228600" algn="l"/>
              </a:tabLst>
            </a:pPr>
            <a:r>
              <a:rPr sz="2400" dirty="0" smtClean="0"/>
              <a:t> </a:t>
            </a:r>
            <a:r>
              <a:rPr sz="2200" dirty="0" smtClean="0"/>
              <a:t>Sentez bir madde türü üretebilir miyiz? </a:t>
            </a:r>
          </a:p>
          <a:p>
            <a:pPr lvl="1">
              <a:buFont typeface="Arial" pitchFamily="34" charset="0"/>
              <a:buChar char="•"/>
              <a:tabLst>
                <a:tab pos="228600" algn="l"/>
              </a:tabLst>
            </a:pPr>
            <a:endParaRPr sz="2200" dirty="0" smtClean="0"/>
          </a:p>
          <a:p>
            <a:pPr lvl="1">
              <a:buFont typeface="Arial" pitchFamily="34" charset="0"/>
              <a:buChar char="•"/>
              <a:tabLst>
                <a:tab pos="228600" algn="l"/>
              </a:tabLst>
            </a:pPr>
            <a:r>
              <a:rPr sz="2200" dirty="0" smtClean="0"/>
              <a:t> Daha önemlisi,  bu sentez maddeleri çoktan seçmeli sorular ile birlikte veya onların yerine kullanabilir miyiz?</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57158" y="2437054"/>
            <a:ext cx="8501122" cy="3724096"/>
          </a:xfrm>
          <a:prstGeom prst="rect">
            <a:avLst/>
          </a:prstGeom>
          <a:noFill/>
          <a:ln w="9525">
            <a:noFill/>
            <a:miter lim="800000"/>
            <a:headEnd/>
            <a:tailEnd/>
          </a:ln>
        </p:spPr>
        <p:txBody>
          <a:bodyPr wrap="square" anchor="ctr">
            <a:spAutoFit/>
          </a:bodyPr>
          <a:lstStyle/>
          <a:p>
            <a:pPr marL="514350" indent="-514350"/>
            <a:r>
              <a:rPr sz="2800" dirty="0" smtClean="0"/>
              <a:t>1)  </a:t>
            </a:r>
            <a:r>
              <a:rPr sz="2600" dirty="0" smtClean="0"/>
              <a:t>Gözlenmek istenen kazanım ile başlanmalı (belirtke tablosu vb.) </a:t>
            </a:r>
          </a:p>
          <a:p>
            <a:pPr marL="514350" indent="-514350">
              <a:buAutoNum type="arabicParenR"/>
            </a:pPr>
            <a:endParaRPr sz="2600" dirty="0" smtClean="0"/>
          </a:p>
          <a:p>
            <a:r>
              <a:rPr sz="2600" dirty="0" smtClean="0"/>
              <a:t>2)  Maddenin hangi kazanımı/kazanımları ölçmek </a:t>
            </a:r>
          </a:p>
          <a:p>
            <a:r>
              <a:rPr sz="2600" dirty="0" smtClean="0"/>
              <a:t>     için yazıldığı açık olmalı. </a:t>
            </a:r>
          </a:p>
          <a:p>
            <a:endParaRPr sz="2600" dirty="0" smtClean="0"/>
          </a:p>
          <a:p>
            <a:r>
              <a:rPr sz="2600" dirty="0" smtClean="0"/>
              <a:t>3)  Puanlama için kullanılacak ölçme kuralı ile  </a:t>
            </a:r>
          </a:p>
          <a:p>
            <a:r>
              <a:rPr sz="2600" dirty="0" smtClean="0"/>
              <a:t>     uygunluğu kontrol edilerek tamamlanmalı  </a:t>
            </a:r>
          </a:p>
          <a:p>
            <a:r>
              <a:rPr sz="2600" dirty="0" smtClean="0"/>
              <a:t>     (</a:t>
            </a:r>
            <a:r>
              <a:rPr sz="2600" dirty="0" err="1" smtClean="0"/>
              <a:t>rubrik</a:t>
            </a:r>
            <a:r>
              <a:rPr sz="2600" dirty="0" smtClean="0"/>
              <a:t>/çetele vb.)</a:t>
            </a:r>
          </a:p>
        </p:txBody>
      </p:sp>
      <p:sp>
        <p:nvSpPr>
          <p:cNvPr id="8" name="Rectangle 2"/>
          <p:cNvSpPr txBox="1">
            <a:spLocks noChangeArrowheads="1"/>
          </p:cNvSpPr>
          <p:nvPr/>
        </p:nvSpPr>
        <p:spPr>
          <a:xfrm>
            <a:off x="457200" y="274638"/>
            <a:ext cx="8229600" cy="158272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sz="3200" b="1" kern="0" cap="all" smtClean="0">
              <a:effectLst>
                <a:outerShdw blurRad="51000" dist="370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7.1. MADDE yazımı</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43985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smtClean="0">
                <a:effectLst>
                  <a:outerShdw blurRad="51000" dist="37000" dir="5400000" algn="tl" rotWithShape="0">
                    <a:srgbClr val="000000">
                      <a:alpha val="25000"/>
                    </a:srgbClr>
                  </a:outerShdw>
                </a:effectLst>
                <a:latin typeface="+mj-lt"/>
                <a:ea typeface="+mj-ea"/>
                <a:cs typeface="+mj-cs"/>
              </a:rPr>
              <a:t>7</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.2. MADDE yazımı temel ilkeleri aynı elbette</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857364"/>
            <a:ext cx="3900486" cy="2677656"/>
          </a:xfrm>
          <a:prstGeom prst="rect">
            <a:avLst/>
          </a:prstGeom>
          <a:noFill/>
          <a:ln w="9525">
            <a:noFill/>
            <a:miter lim="800000"/>
            <a:headEnd/>
            <a:tailEnd/>
          </a:ln>
        </p:spPr>
        <p:txBody>
          <a:bodyPr wrap="square" anchor="ctr">
            <a:spAutoFit/>
          </a:bodyPr>
          <a:lstStyle/>
          <a:p>
            <a:pPr marL="457200" indent="-457200">
              <a:buFont typeface="+mj-lt"/>
              <a:buAutoNum type="arabicPeriod"/>
              <a:tabLst>
                <a:tab pos="228600" algn="l"/>
              </a:tabLst>
            </a:pPr>
            <a:r>
              <a:rPr sz="2400" smtClean="0"/>
              <a:t>Ne?</a:t>
            </a:r>
          </a:p>
          <a:p>
            <a:pPr marL="457200" indent="-457200">
              <a:buFont typeface="+mj-lt"/>
              <a:buAutoNum type="arabicPeriod"/>
              <a:tabLst>
                <a:tab pos="228600" algn="l"/>
              </a:tabLst>
            </a:pPr>
            <a:r>
              <a:rPr sz="2400" smtClean="0"/>
              <a:t>Niye?</a:t>
            </a:r>
          </a:p>
          <a:p>
            <a:pPr marL="457200" indent="-457200">
              <a:buFont typeface="+mj-lt"/>
              <a:buAutoNum type="arabicPeriod"/>
              <a:tabLst>
                <a:tab pos="228600" algn="l"/>
              </a:tabLst>
            </a:pPr>
            <a:r>
              <a:rPr sz="2400" smtClean="0"/>
              <a:t>Niçin?</a:t>
            </a:r>
          </a:p>
          <a:p>
            <a:pPr marL="457200" indent="-457200">
              <a:buFont typeface="+mj-lt"/>
              <a:buAutoNum type="arabicPeriod"/>
              <a:tabLst>
                <a:tab pos="228600" algn="l"/>
              </a:tabLst>
            </a:pPr>
            <a:r>
              <a:rPr sz="2400" smtClean="0"/>
              <a:t>Niye?</a:t>
            </a:r>
          </a:p>
          <a:p>
            <a:pPr marL="457200" indent="-457200">
              <a:buFont typeface="+mj-lt"/>
              <a:buAutoNum type="arabicPeriod"/>
              <a:tabLst>
                <a:tab pos="228600" algn="l"/>
              </a:tabLst>
            </a:pPr>
            <a:r>
              <a:rPr sz="2400" smtClean="0"/>
              <a:t>Nerede</a:t>
            </a:r>
          </a:p>
          <a:p>
            <a:pPr marL="457200" indent="-457200">
              <a:buFont typeface="+mj-lt"/>
              <a:buAutoNum type="arabicPeriod"/>
              <a:tabLst>
                <a:tab pos="228600" algn="l"/>
              </a:tabLst>
            </a:pPr>
            <a:endParaRPr sz="2400" smtClean="0"/>
          </a:p>
          <a:p>
            <a:pPr marL="457200" indent="-457200">
              <a:buFont typeface="+mj-lt"/>
              <a:buAutoNum type="arabicPeriod"/>
              <a:tabLst>
                <a:tab pos="228600" algn="l"/>
              </a:tabLst>
            </a:pPr>
            <a:r>
              <a:rPr sz="2400" smtClean="0"/>
              <a:t>NASIL</a:t>
            </a:r>
            <a:endParaRPr lang="en-US" sz="2400" dirty="0"/>
          </a:p>
        </p:txBody>
      </p:sp>
      <p:pic>
        <p:nvPicPr>
          <p:cNvPr id="48130" name="Picture 2" descr="C:\Users\Asus\Pictures\soru-olcme vs\adilsınav.jpg"/>
          <p:cNvPicPr>
            <a:picLocks noChangeAspect="1" noChangeArrowheads="1"/>
          </p:cNvPicPr>
          <p:nvPr/>
        </p:nvPicPr>
        <p:blipFill>
          <a:blip r:embed="rId2"/>
          <a:srcRect/>
          <a:stretch>
            <a:fillRect/>
          </a:stretch>
        </p:blipFill>
        <p:spPr bwMode="auto">
          <a:xfrm>
            <a:off x="3214716" y="1857364"/>
            <a:ext cx="5429250" cy="4333875"/>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28596" y="2143116"/>
            <a:ext cx="8286808" cy="4226422"/>
          </a:xfrm>
          <a:prstGeom prst="rect">
            <a:avLst/>
          </a:prstGeom>
          <a:noFill/>
          <a:ln w="9525">
            <a:noFill/>
            <a:miter lim="800000"/>
            <a:headEnd/>
            <a:tailEnd/>
          </a:ln>
        </p:spPr>
        <p:txBody>
          <a:bodyPr wrap="square" anchor="ctr">
            <a:spAutoFit/>
          </a:bodyPr>
          <a:lstStyle/>
          <a:p>
            <a:pPr>
              <a:buFont typeface="Arial" pitchFamily="34" charset="0"/>
              <a:buChar char="•"/>
            </a:pPr>
            <a:r>
              <a:rPr sz="2400" dirty="0" smtClean="0"/>
              <a:t> Açık ve net</a:t>
            </a:r>
          </a:p>
          <a:p>
            <a:pPr>
              <a:buFont typeface="Arial" pitchFamily="34" charset="0"/>
              <a:buChar char="•"/>
            </a:pPr>
            <a:r>
              <a:rPr sz="2400" dirty="0" smtClean="0"/>
              <a:t> </a:t>
            </a:r>
            <a:r>
              <a:rPr sz="2400" dirty="0" err="1" smtClean="0"/>
              <a:t>Cevaplayıcının</a:t>
            </a:r>
            <a:r>
              <a:rPr sz="2400" dirty="0" smtClean="0"/>
              <a:t> seviyesine uygun olmasına dikkat et. </a:t>
            </a:r>
          </a:p>
          <a:p>
            <a:pPr>
              <a:buFont typeface="Arial" pitchFamily="34" charset="0"/>
              <a:buChar char="•"/>
            </a:pPr>
            <a:r>
              <a:rPr sz="2400" dirty="0" smtClean="0"/>
              <a:t> Uygun/doğru cevap olduğundan emin ol. </a:t>
            </a:r>
          </a:p>
          <a:p>
            <a:pPr>
              <a:buFont typeface="Arial" pitchFamily="34" charset="0"/>
              <a:buChar char="•"/>
            </a:pPr>
            <a:r>
              <a:rPr sz="2400" dirty="0" smtClean="0"/>
              <a:t> Açık </a:t>
            </a:r>
            <a:r>
              <a:rPr sz="2400" dirty="0" err="1" smtClean="0"/>
              <a:t>yönergeli</a:t>
            </a:r>
            <a:r>
              <a:rPr sz="2400" dirty="0" smtClean="0"/>
              <a:t> (boşluk doldurma, vb. gibi.). </a:t>
            </a:r>
          </a:p>
          <a:p>
            <a:pPr>
              <a:buFont typeface="Arial" pitchFamily="34" charset="0"/>
              <a:buChar char="•"/>
            </a:pPr>
            <a:r>
              <a:rPr sz="2400" dirty="0" smtClean="0"/>
              <a:t> Dolaylı yerine direk cevaplar tercih edilsin (boşluk doldurma yerine, soru direk sorulabilir.)</a:t>
            </a:r>
          </a:p>
          <a:p>
            <a:pPr>
              <a:buFont typeface="Arial" pitchFamily="34" charset="0"/>
              <a:buChar char="•"/>
            </a:pPr>
            <a:r>
              <a:rPr sz="2400" dirty="0" smtClean="0"/>
              <a:t> Sayısal sorular için, doğru sonucun yanı sıra, gidiş yolunun doğruluğuna da puan verilip verilmeyeceği açıkça belirtilmiş olsun. </a:t>
            </a:r>
          </a:p>
          <a:p>
            <a:pPr>
              <a:buFont typeface="Arial" pitchFamily="34" charset="0"/>
              <a:buChar char="•"/>
            </a:pPr>
            <a:r>
              <a:rPr sz="2400" dirty="0" smtClean="0"/>
              <a:t>Puan listeye verilecekse, </a:t>
            </a:r>
            <a:r>
              <a:rPr sz="2400" dirty="0" err="1" smtClean="0"/>
              <a:t>cevaplayıcıya</a:t>
            </a:r>
            <a:r>
              <a:rPr sz="2400" dirty="0" smtClean="0"/>
              <a:t> "listele" yönergesi verilmeli, "açıkla" yerine.</a:t>
            </a:r>
          </a:p>
        </p:txBody>
      </p:sp>
      <p:sp>
        <p:nvSpPr>
          <p:cNvPr id="8" name="Rectangle 2"/>
          <p:cNvSpPr txBox="1">
            <a:spLocks noChangeArrowheads="1"/>
          </p:cNvSpPr>
          <p:nvPr/>
        </p:nvSpPr>
        <p:spPr>
          <a:xfrm>
            <a:off x="457200" y="274638"/>
            <a:ext cx="8229600" cy="1725602"/>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sz="3200" b="1" kern="0" cap="all" smtClean="0">
              <a:effectLst>
                <a:outerShdw blurRad="51000" dist="370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7.3. MADDE yazımı</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8272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8.1. puanlama</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2004191"/>
            <a:ext cx="3900486" cy="4801314"/>
          </a:xfrm>
          <a:prstGeom prst="rect">
            <a:avLst/>
          </a:prstGeom>
          <a:noFill/>
          <a:ln w="9525">
            <a:noFill/>
            <a:miter lim="800000"/>
            <a:headEnd/>
            <a:tailEnd/>
          </a:ln>
        </p:spPr>
        <p:txBody>
          <a:bodyPr wrap="square" anchor="ctr">
            <a:spAutoFit/>
          </a:bodyPr>
          <a:lstStyle/>
          <a:p>
            <a:pPr lvl="0">
              <a:buFont typeface="Arial" pitchFamily="34" charset="0"/>
              <a:buChar char="•"/>
            </a:pPr>
            <a:r>
              <a:rPr b="1" dirty="0" smtClean="0"/>
              <a:t> Puanları görüş bildiren değil, delillerle desteklenen cevaplara ver. </a:t>
            </a:r>
          </a:p>
          <a:p>
            <a:pPr lvl="0">
              <a:buFont typeface="Arial" pitchFamily="34" charset="0"/>
              <a:buChar char="•"/>
            </a:pPr>
            <a:endParaRPr b="1" dirty="0" smtClean="0"/>
          </a:p>
          <a:p>
            <a:pPr lvl="0">
              <a:buFont typeface="Arial" pitchFamily="34" charset="0"/>
              <a:buChar char="•"/>
            </a:pPr>
            <a:r>
              <a:rPr b="1" dirty="0" smtClean="0"/>
              <a:t>Cevap seçenekleri sunmaktan kaçın. </a:t>
            </a:r>
          </a:p>
          <a:p>
            <a:pPr lvl="0">
              <a:buFont typeface="Arial" pitchFamily="34" charset="0"/>
              <a:buChar char="•"/>
            </a:pPr>
            <a:endParaRPr b="1" dirty="0" smtClean="0"/>
          </a:p>
          <a:p>
            <a:pPr lvl="0">
              <a:buFont typeface="Arial" pitchFamily="34" charset="0"/>
              <a:buChar char="•"/>
            </a:pPr>
            <a:r>
              <a:rPr b="1" dirty="0" smtClean="0"/>
              <a:t>Gerçekçi zaman ve kelime/cümle sınırları belirle. </a:t>
            </a:r>
          </a:p>
          <a:p>
            <a:pPr lvl="0">
              <a:buFont typeface="Arial" pitchFamily="34" charset="0"/>
              <a:buChar char="•"/>
            </a:pPr>
            <a:endParaRPr dirty="0" smtClean="0"/>
          </a:p>
          <a:p>
            <a:pPr lvl="0">
              <a:buFont typeface="Arial" pitchFamily="34" charset="0"/>
              <a:buChar char="•"/>
            </a:pPr>
            <a:r>
              <a:rPr b="1" dirty="0" smtClean="0"/>
              <a:t>Puanlamayı bir puan tablosu kullanarak yap.  En az iki kriter kullan. </a:t>
            </a:r>
            <a:endParaRPr dirty="0" smtClean="0"/>
          </a:p>
          <a:p>
            <a:pPr lvl="1">
              <a:buFont typeface="Arial" pitchFamily="34" charset="0"/>
              <a:buChar char="•"/>
            </a:pPr>
            <a:r>
              <a:rPr sz="1600" b="1" dirty="0" smtClean="0"/>
              <a:t>Puanlama çetelesi  veya dereceli puanlama anahtarı (r</a:t>
            </a:r>
            <a:r>
              <a:rPr lang="en-US" sz="1600" b="1" dirty="0" err="1" smtClean="0"/>
              <a:t>ubric</a:t>
            </a:r>
            <a:r>
              <a:rPr sz="1600" b="1" dirty="0" smtClean="0"/>
              <a:t>): Neye ne kadar puan verilecek</a:t>
            </a:r>
            <a:endParaRPr sz="1600" dirty="0"/>
          </a:p>
        </p:txBody>
      </p:sp>
      <p:pic>
        <p:nvPicPr>
          <p:cNvPr id="2050" name="Picture 2" descr="C:\Users\Asus\Pictures\soru-olcme vs\cocugunuz-hangisinin-icini-doldurmalı.jpg"/>
          <p:cNvPicPr>
            <a:picLocks noChangeAspect="1" noChangeArrowheads="1"/>
          </p:cNvPicPr>
          <p:nvPr/>
        </p:nvPicPr>
        <p:blipFill>
          <a:blip r:embed="rId2"/>
          <a:srcRect/>
          <a:stretch>
            <a:fillRect/>
          </a:stretch>
        </p:blipFill>
        <p:spPr bwMode="auto">
          <a:xfrm>
            <a:off x="4429124" y="2143116"/>
            <a:ext cx="4214842" cy="4357718"/>
          </a:xfrm>
          <a:prstGeom prst="rect">
            <a:avLst/>
          </a:prstGeom>
          <a:noFill/>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7"/>
            <a:ext cx="8229600" cy="1418615"/>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b="1" kern="0" cap="all" dirty="0" smtClean="0">
              <a:effectLst>
                <a:outerShdw blurRad="51000" dist="370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tr-TR" sz="3200" b="1" kern="0" cap="all" dirty="0" smtClean="0">
                <a:effectLst>
                  <a:outerShdw blurRad="51000" dist="37000" dir="5400000" algn="tl" rotWithShape="0">
                    <a:srgbClr val="000000">
                      <a:alpha val="25000"/>
                    </a:srgbClr>
                  </a:outerShdw>
                </a:effectLst>
                <a:latin typeface="+mj-lt"/>
                <a:ea typeface="+mj-ea"/>
                <a:cs typeface="+mj-cs"/>
              </a:rPr>
              <a:t>İçerik</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67544" y="1693252"/>
            <a:ext cx="8291264" cy="4832092"/>
          </a:xfrm>
          <a:prstGeom prst="rect">
            <a:avLst/>
          </a:prstGeom>
          <a:noFill/>
          <a:ln w="9525">
            <a:noFill/>
            <a:miter lim="800000"/>
            <a:headEnd/>
            <a:tailEnd/>
          </a:ln>
        </p:spPr>
        <p:txBody>
          <a:bodyPr wrap="square" anchor="ctr">
            <a:spAutoFit/>
          </a:bodyPr>
          <a:lstStyle/>
          <a:p>
            <a:pPr lvl="1" indent="-457200">
              <a:tabLst>
                <a:tab pos="228600" algn="l"/>
              </a:tabLst>
            </a:pPr>
            <a:r>
              <a:rPr sz="2200" dirty="0" smtClean="0"/>
              <a:t>    - Uygulama A (Eğlenceli)</a:t>
            </a:r>
          </a:p>
          <a:p>
            <a:pPr marL="457200" indent="-457200">
              <a:buFont typeface="+mj-lt"/>
              <a:buAutoNum type="arabicPeriod"/>
              <a:tabLst>
                <a:tab pos="228600" algn="l"/>
              </a:tabLst>
            </a:pPr>
            <a:r>
              <a:rPr lang="tr-TR" sz="2200" dirty="0" smtClean="0"/>
              <a:t>Mevcut durum: sınav hazırlama uygulamalarında çoktan seçmeli testlerin popülerliği</a:t>
            </a:r>
          </a:p>
          <a:p>
            <a:pPr marL="457200" indent="-457200">
              <a:buFont typeface="+mj-lt"/>
              <a:buAutoNum type="arabicPeriod"/>
              <a:tabLst>
                <a:tab pos="228600" algn="l"/>
              </a:tabLst>
            </a:pPr>
            <a:r>
              <a:rPr lang="tr-TR" sz="2200" dirty="0" smtClean="0"/>
              <a:t>Problem</a:t>
            </a:r>
            <a:r>
              <a:rPr lang="tr-TR" sz="2200" dirty="0"/>
              <a:t>: çoktan seçmeli testlerin </a:t>
            </a:r>
            <a:r>
              <a:rPr lang="tr-TR" sz="2200" dirty="0" smtClean="0"/>
              <a:t>sınırlılıkları</a:t>
            </a:r>
            <a:endParaRPr sz="2200" dirty="0" smtClean="0"/>
          </a:p>
          <a:p>
            <a:pPr marL="457200" indent="-457200">
              <a:buFont typeface="+mj-lt"/>
              <a:buAutoNum type="arabicPeriod"/>
              <a:tabLst>
                <a:tab pos="228600" algn="l"/>
              </a:tabLst>
            </a:pPr>
            <a:r>
              <a:rPr sz="2200" dirty="0" smtClean="0"/>
              <a:t>Alternatifler: </a:t>
            </a:r>
            <a:r>
              <a:rPr lang="tr-TR" sz="2200" dirty="0"/>
              <a:t>kısa cevaplı </a:t>
            </a:r>
            <a:r>
              <a:rPr lang="tr-TR" sz="2200" dirty="0" smtClean="0"/>
              <a:t>maddeler, </a:t>
            </a:r>
            <a:r>
              <a:rPr sz="2200" dirty="0" smtClean="0"/>
              <a:t>performans görevleri </a:t>
            </a:r>
          </a:p>
          <a:p>
            <a:pPr marL="457200" indent="-457200">
              <a:buFont typeface="+mj-lt"/>
              <a:buAutoNum type="arabicPeriod"/>
              <a:tabLst>
                <a:tab pos="228600" algn="l"/>
              </a:tabLst>
            </a:pPr>
            <a:r>
              <a:rPr sz="2200" dirty="0" smtClean="0"/>
              <a:t>Çözüm için: </a:t>
            </a:r>
            <a:r>
              <a:rPr lang="tr-TR" sz="2200" dirty="0"/>
              <a:t>kısa cevaplı </a:t>
            </a:r>
            <a:r>
              <a:rPr lang="tr-TR" sz="2200" dirty="0" smtClean="0"/>
              <a:t>maddeler </a:t>
            </a:r>
            <a:endParaRPr sz="2200" dirty="0" smtClean="0"/>
          </a:p>
          <a:p>
            <a:pPr marL="457200" indent="-457200">
              <a:buFont typeface="+mj-lt"/>
              <a:buAutoNum type="arabicPeriod"/>
              <a:tabLst>
                <a:tab pos="228600" algn="l"/>
              </a:tabLst>
            </a:pPr>
            <a:r>
              <a:rPr sz="2200" dirty="0" smtClean="0"/>
              <a:t>Kısa-cevaplı maddelerin tanımı</a:t>
            </a:r>
          </a:p>
          <a:p>
            <a:pPr marL="457200" indent="-457200">
              <a:tabLst>
                <a:tab pos="228600" algn="l"/>
              </a:tabLst>
            </a:pPr>
            <a:r>
              <a:rPr sz="2200" dirty="0" smtClean="0"/>
              <a:t>6.   Neden tekrar popüler oldular?</a:t>
            </a:r>
          </a:p>
          <a:p>
            <a:pPr marL="457200" indent="-457200">
              <a:tabLst>
                <a:tab pos="228600" algn="l"/>
              </a:tabLst>
            </a:pPr>
            <a:r>
              <a:rPr sz="2200" dirty="0" smtClean="0"/>
              <a:t>7.   </a:t>
            </a:r>
            <a:r>
              <a:rPr lang="tr-TR" sz="2200" dirty="0" smtClean="0"/>
              <a:t>Kısa-cevaplı </a:t>
            </a:r>
            <a:r>
              <a:rPr sz="2200" dirty="0" smtClean="0"/>
              <a:t>madde yazımı</a:t>
            </a:r>
          </a:p>
          <a:p>
            <a:pPr marL="457200" indent="-457200">
              <a:tabLst>
                <a:tab pos="228600" algn="l"/>
              </a:tabLst>
            </a:pPr>
            <a:r>
              <a:rPr sz="2200" dirty="0" smtClean="0"/>
              <a:t>8.   </a:t>
            </a:r>
            <a:r>
              <a:rPr lang="tr-TR" sz="2200" dirty="0" smtClean="0"/>
              <a:t>Kısa-cevaplı </a:t>
            </a:r>
            <a:r>
              <a:rPr sz="2200" dirty="0" smtClean="0"/>
              <a:t>madde puanlama</a:t>
            </a:r>
          </a:p>
          <a:p>
            <a:pPr marL="457200" indent="-457200">
              <a:buAutoNum type="arabicPeriod" startAt="9"/>
              <a:tabLst>
                <a:tab pos="228600" algn="l"/>
              </a:tabLst>
            </a:pPr>
            <a:r>
              <a:rPr sz="2200" dirty="0" smtClean="0"/>
              <a:t> Örnekler</a:t>
            </a:r>
          </a:p>
          <a:p>
            <a:pPr marL="914400" lvl="1" indent="-457200">
              <a:tabLst>
                <a:tab pos="228600" algn="l"/>
              </a:tabLst>
            </a:pPr>
            <a:r>
              <a:rPr sz="2200" dirty="0" smtClean="0"/>
              <a:t>- Uygulama B </a:t>
            </a:r>
            <a:r>
              <a:rPr lang="tr-TR" sz="2200" dirty="0" smtClean="0"/>
              <a:t>(Bilimsel)</a:t>
            </a:r>
            <a:endParaRPr sz="2200" dirty="0" smtClean="0"/>
          </a:p>
          <a:p>
            <a:pPr marL="457200" indent="-457200">
              <a:tabLst>
                <a:tab pos="228600" algn="l"/>
              </a:tabLst>
            </a:pPr>
            <a:r>
              <a:rPr sz="2200" dirty="0" smtClean="0"/>
              <a:t>10. Uyarılar</a:t>
            </a:r>
          </a:p>
          <a:p>
            <a:pPr marL="457200" indent="-457200">
              <a:tabLst>
                <a:tab pos="228600" algn="l"/>
              </a:tabLst>
            </a:pPr>
            <a:r>
              <a:rPr sz="2200" dirty="0" smtClean="0"/>
              <a:t>11. Öneriler</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8272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dirty="0" smtClean="0">
                <a:effectLst>
                  <a:outerShdw blurRad="51000" dist="37000" dir="5400000" algn="tl" rotWithShape="0">
                    <a:srgbClr val="000000">
                      <a:alpha val="25000"/>
                    </a:srgbClr>
                  </a:outerShdw>
                </a:effectLst>
                <a:latin typeface="+mj-lt"/>
                <a:ea typeface="+mj-ea"/>
                <a:cs typeface="+mj-cs"/>
              </a:rPr>
              <a:t>8</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.2. </a:t>
            </a:r>
            <a:r>
              <a:rPr kumimoji="0" sz="3200" b="1" i="0" u="none" strike="noStrike" kern="0" cap="all" spc="0" normalizeH="0" baseline="0" noProof="0" dirty="0" err="1"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Rubrikler</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için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P</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uanlama Türleri ve karşılaştırılmaları</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2004191"/>
            <a:ext cx="8258204" cy="4524315"/>
          </a:xfrm>
          <a:prstGeom prst="rect">
            <a:avLst/>
          </a:prstGeom>
          <a:noFill/>
          <a:ln w="9525">
            <a:noFill/>
            <a:miter lim="800000"/>
            <a:headEnd/>
            <a:tailEnd/>
          </a:ln>
        </p:spPr>
        <p:txBody>
          <a:bodyPr wrap="square" anchor="ctr">
            <a:spAutoFit/>
          </a:bodyPr>
          <a:lstStyle/>
          <a:p>
            <a:pPr marL="342900" lvl="0" indent="-342900">
              <a:buAutoNum type="arabicPeriod"/>
            </a:pPr>
            <a:r>
              <a:rPr b="1" dirty="0" smtClean="0"/>
              <a:t>Analitik:</a:t>
            </a:r>
          </a:p>
          <a:p>
            <a:pPr marL="342900" lvl="0" indent="-342900"/>
            <a:r>
              <a:rPr b="1" dirty="0" smtClean="0"/>
              <a:t>- </a:t>
            </a:r>
            <a:r>
              <a:rPr dirty="0" smtClean="0"/>
              <a:t>Cevabın içerdiği belli/spesifik özellikler puanlanır. </a:t>
            </a:r>
          </a:p>
          <a:p>
            <a:r>
              <a:rPr dirty="0" smtClean="0"/>
              <a:t>- Kullanılan </a:t>
            </a:r>
            <a:r>
              <a:rPr dirty="0" err="1" smtClean="0"/>
              <a:t>rubrik</a:t>
            </a:r>
            <a:r>
              <a:rPr dirty="0" smtClean="0"/>
              <a:t>, cevabın hangi özelliklerine 0,1,2 gibi, ne kadar puan verileceğini belirtir.  </a:t>
            </a:r>
          </a:p>
          <a:p>
            <a:pPr lvl="0">
              <a:buFont typeface="Arial" pitchFamily="34" charset="0"/>
              <a:buChar char="•"/>
            </a:pPr>
            <a:endParaRPr dirty="0" smtClean="0"/>
          </a:p>
          <a:p>
            <a:pPr lvl="0"/>
            <a:r>
              <a:rPr b="1" dirty="0" smtClean="0"/>
              <a:t>2. </a:t>
            </a:r>
            <a:r>
              <a:rPr b="1" dirty="0" err="1" smtClean="0"/>
              <a:t>Holistik</a:t>
            </a:r>
            <a:r>
              <a:rPr b="1" dirty="0" smtClean="0"/>
              <a:t> (Bütünsel):</a:t>
            </a:r>
          </a:p>
          <a:p>
            <a:pPr lvl="0"/>
            <a:r>
              <a:rPr b="1" dirty="0" smtClean="0"/>
              <a:t>- </a:t>
            </a:r>
            <a:r>
              <a:rPr dirty="0" smtClean="0"/>
              <a:t>Cevabın  genel kalitesi puanlanır. </a:t>
            </a:r>
          </a:p>
          <a:p>
            <a:pPr lvl="0"/>
            <a:r>
              <a:rPr dirty="0" smtClean="0"/>
              <a:t>- Kullanılan </a:t>
            </a:r>
            <a:r>
              <a:rPr dirty="0" err="1" smtClean="0"/>
              <a:t>rubrik</a:t>
            </a:r>
            <a:r>
              <a:rPr dirty="0" smtClean="0"/>
              <a:t>, 0, 1, 2 gibi, her puan seviyesi için tipik bir cevabın nasıl olması gerektiğini belirtir. </a:t>
            </a:r>
          </a:p>
          <a:p>
            <a:pPr lvl="1">
              <a:buFont typeface="Arial" pitchFamily="34" charset="0"/>
              <a:buChar char="•"/>
            </a:pPr>
            <a:endParaRPr b="1" dirty="0" smtClean="0"/>
          </a:p>
          <a:p>
            <a:r>
              <a:rPr b="1" dirty="0" smtClean="0"/>
              <a:t>3. Araştırmalar, aşağıdaki iki şartın sağlanması durumunda, analitik puanlama şeklinin  hakemler arası tutarlılığının  daha yüksek olduğunu göstermektedir. </a:t>
            </a:r>
          </a:p>
          <a:p>
            <a:r>
              <a:rPr dirty="0" smtClean="0"/>
              <a:t>     1.  cevapta aranan spesifik özellikler net olarak belirtilmiştir. </a:t>
            </a:r>
          </a:p>
          <a:p>
            <a:r>
              <a:rPr dirty="0" smtClean="0"/>
              <a:t>     2.  bu özelliklerden birinin gözlenmesi, bir diğerinin gözlenmesi   </a:t>
            </a:r>
          </a:p>
          <a:p>
            <a:r>
              <a:rPr dirty="0" smtClean="0"/>
              <a:t>          ihtimalini olumlu ya da olumsuz olarak etkilemez. </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7018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sz="3200" b="1" kern="0" cap="all" dirty="0" smtClean="0">
              <a:effectLst>
                <a:outerShdw blurRad="51000" dist="37000" dir="5400000" algn="tl" rotWithShape="0">
                  <a:srgbClr val="000000">
                    <a:alpha val="25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dirty="0" smtClean="0">
                <a:effectLst>
                  <a:outerShdw blurRad="51000" dist="37000" dir="5400000" algn="tl" rotWithShape="0">
                    <a:srgbClr val="000000">
                      <a:alpha val="25000"/>
                    </a:srgbClr>
                  </a:outerShdw>
                </a:effectLst>
                <a:latin typeface="+mj-lt"/>
                <a:ea typeface="+mj-ea"/>
                <a:cs typeface="+mj-cs"/>
              </a:rPr>
              <a:t>8</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.3. </a:t>
            </a:r>
            <a:r>
              <a:rPr kumimoji="0" sz="3200" b="1" i="0" u="none" strike="noStrike" kern="0" cap="all" spc="0" normalizeH="0" baseline="0" noProof="0" dirty="0" err="1"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Rubrikler</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için kurallar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955203"/>
            <a:ext cx="8258204" cy="4493538"/>
          </a:xfrm>
          <a:prstGeom prst="rect">
            <a:avLst/>
          </a:prstGeom>
          <a:noFill/>
          <a:ln w="9525">
            <a:noFill/>
            <a:miter lim="800000"/>
            <a:headEnd/>
            <a:tailEnd/>
          </a:ln>
        </p:spPr>
        <p:txBody>
          <a:bodyPr wrap="square" anchor="ctr">
            <a:spAutoFit/>
          </a:bodyPr>
          <a:lstStyle/>
          <a:p>
            <a:pPr marL="342900" indent="-342900">
              <a:buAutoNum type="arabicPeriod"/>
            </a:pPr>
            <a:r>
              <a:rPr sz="2600" dirty="0" smtClean="0"/>
              <a:t>Puanlamanın yapılacağı </a:t>
            </a:r>
            <a:r>
              <a:rPr sz="2600" dirty="0" err="1" smtClean="0"/>
              <a:t>rubrik</a:t>
            </a:r>
            <a:r>
              <a:rPr sz="2600" dirty="0" smtClean="0"/>
              <a:t> mümkünse maddeler yazılırken kullanılan </a:t>
            </a:r>
            <a:r>
              <a:rPr sz="2600" dirty="0" err="1" smtClean="0"/>
              <a:t>rubrik</a:t>
            </a:r>
            <a:r>
              <a:rPr sz="2600" dirty="0" smtClean="0"/>
              <a:t> olsun.</a:t>
            </a:r>
          </a:p>
          <a:p>
            <a:pPr marL="342900" indent="-342900">
              <a:buAutoNum type="arabicPeriod"/>
            </a:pPr>
            <a:endParaRPr sz="2600" dirty="0" smtClean="0"/>
          </a:p>
          <a:p>
            <a:pPr marL="342900" indent="-342900">
              <a:buAutoNum type="arabicPeriod"/>
            </a:pPr>
            <a:r>
              <a:rPr sz="2600" dirty="0" smtClean="0"/>
              <a:t>Kabul edilebilir cevaplar ile kısmi doğru cevaplara puan verilecek ise, yazılan madde ve yönergesi buna müsait olmalı.</a:t>
            </a:r>
          </a:p>
          <a:p>
            <a:pPr marL="342900" indent="-342900">
              <a:buAutoNum type="arabicPeriod"/>
            </a:pPr>
            <a:endParaRPr sz="2600" dirty="0" smtClean="0"/>
          </a:p>
          <a:p>
            <a:pPr marL="342900" indent="-342900">
              <a:buAutoNum type="arabicPeriod"/>
            </a:pPr>
            <a:r>
              <a:rPr sz="2600" dirty="0" err="1" smtClean="0"/>
              <a:t>Rubriğin</a:t>
            </a:r>
            <a:r>
              <a:rPr sz="2600" dirty="0" smtClean="0"/>
              <a:t>, karşılaşılacak muhtemel cevaplardan bazılarını kestiremeyeceği unutulmamalı. </a:t>
            </a:r>
            <a:r>
              <a:rPr sz="2600" dirty="0" err="1" smtClean="0"/>
              <a:t>Rubrik</a:t>
            </a:r>
            <a:r>
              <a:rPr sz="2600" dirty="0" smtClean="0"/>
              <a:t> içerisinde bunun için puanlamada yer/esneklik bırak.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1414"/>
            <a:ext cx="8229600" cy="1143000"/>
          </a:xfrm>
          <a:solidFill>
            <a:srgbClr val="A50021"/>
          </a:solidFill>
        </p:spPr>
        <p:txBody>
          <a:bodyPr anchorCtr="1">
            <a:normAutofit fontScale="90000"/>
          </a:bodyPr>
          <a:lstStyle/>
          <a:p>
            <a:r>
              <a:rPr sz="2800" b="1" smtClean="0">
                <a:solidFill>
                  <a:schemeClr val="tx1"/>
                </a:solidFill>
              </a:rPr>
              <a:t>8.4. örnek </a:t>
            </a:r>
            <a:r>
              <a:rPr sz="2800" smtClean="0"/>
              <a:t>Kısa-cevap Değerlendirme Çetelesi (Short-answer Test Assessment Rubric) - </a:t>
            </a:r>
            <a:r>
              <a:rPr sz="2800" smtClean="0">
                <a:solidFill>
                  <a:schemeClr val="tx1"/>
                </a:solidFill>
              </a:rPr>
              <a:t>analitik</a:t>
            </a:r>
            <a:endParaRPr lang="en-US" sz="2800" b="1" dirty="0" smtClean="0">
              <a:solidFill>
                <a:schemeClr val="tx1"/>
              </a:solidFill>
            </a:endParaRPr>
          </a:p>
        </p:txBody>
      </p:sp>
      <p:graphicFrame>
        <p:nvGraphicFramePr>
          <p:cNvPr id="6" name="5 Tablo"/>
          <p:cNvGraphicFramePr>
            <a:graphicFrameLocks noGrp="1"/>
          </p:cNvGraphicFramePr>
          <p:nvPr/>
        </p:nvGraphicFramePr>
        <p:xfrm>
          <a:off x="142844" y="1371052"/>
          <a:ext cx="8858281" cy="5415534"/>
        </p:xfrm>
        <a:graphic>
          <a:graphicData uri="http://schemas.openxmlformats.org/drawingml/2006/table">
            <a:tbl>
              <a:tblPr firstRow="1" bandRow="1">
                <a:tableStyleId>{616DA210-FB5B-4158-B5E0-FEB733F419BA}</a:tableStyleId>
              </a:tblPr>
              <a:tblGrid>
                <a:gridCol w="1714512">
                  <a:extLst>
                    <a:ext uri="{9D8B030D-6E8A-4147-A177-3AD203B41FA5}">
                      <a16:colId xmlns:a16="http://schemas.microsoft.com/office/drawing/2014/main" val="20000"/>
                    </a:ext>
                  </a:extLst>
                </a:gridCol>
                <a:gridCol w="1005757">
                  <a:extLst>
                    <a:ext uri="{9D8B030D-6E8A-4147-A177-3AD203B41FA5}">
                      <a16:colId xmlns:a16="http://schemas.microsoft.com/office/drawing/2014/main" val="20001"/>
                    </a:ext>
                  </a:extLst>
                </a:gridCol>
                <a:gridCol w="1494573">
                  <a:extLst>
                    <a:ext uri="{9D8B030D-6E8A-4147-A177-3AD203B41FA5}">
                      <a16:colId xmlns:a16="http://schemas.microsoft.com/office/drawing/2014/main" val="20002"/>
                    </a:ext>
                  </a:extLst>
                </a:gridCol>
                <a:gridCol w="1643074">
                  <a:extLst>
                    <a:ext uri="{9D8B030D-6E8A-4147-A177-3AD203B41FA5}">
                      <a16:colId xmlns:a16="http://schemas.microsoft.com/office/drawing/2014/main" val="20003"/>
                    </a:ext>
                  </a:extLst>
                </a:gridCol>
                <a:gridCol w="1357322">
                  <a:extLst>
                    <a:ext uri="{9D8B030D-6E8A-4147-A177-3AD203B41FA5}">
                      <a16:colId xmlns:a16="http://schemas.microsoft.com/office/drawing/2014/main" val="20004"/>
                    </a:ext>
                  </a:extLst>
                </a:gridCol>
                <a:gridCol w="1643043">
                  <a:extLst>
                    <a:ext uri="{9D8B030D-6E8A-4147-A177-3AD203B41FA5}">
                      <a16:colId xmlns:a16="http://schemas.microsoft.com/office/drawing/2014/main" val="20005"/>
                    </a:ext>
                  </a:extLst>
                </a:gridCol>
              </a:tblGrid>
              <a:tr h="38920">
                <a:tc>
                  <a:txBody>
                    <a:bodyPr/>
                    <a:lstStyle/>
                    <a:p>
                      <a:pPr algn="ctr">
                        <a:lnSpc>
                          <a:spcPct val="115000"/>
                        </a:lnSpc>
                        <a:spcAft>
                          <a:spcPts val="0"/>
                        </a:spcAft>
                      </a:pPr>
                      <a:endParaRPr lang="tr-TR" sz="1400" dirty="0">
                        <a:latin typeface="Calibri"/>
                        <a:ea typeface="Calibri"/>
                        <a:cs typeface="Times New Roman"/>
                      </a:endParaRPr>
                    </a:p>
                  </a:txBody>
                  <a:tcPr marL="68580" marR="68580" marT="0" marB="0"/>
                </a:tc>
                <a:tc>
                  <a:txBody>
                    <a:bodyPr/>
                    <a:lstStyle/>
                    <a:p>
                      <a:pPr>
                        <a:lnSpc>
                          <a:spcPct val="115000"/>
                        </a:lnSpc>
                        <a:spcAft>
                          <a:spcPts val="0"/>
                        </a:spcAft>
                      </a:pPr>
                      <a:r>
                        <a:rPr lang="tr-TR" sz="1500" dirty="0">
                          <a:latin typeface="Calibri"/>
                          <a:ea typeface="Calibri"/>
                          <a:cs typeface="Times New Roman"/>
                        </a:rPr>
                        <a:t>Kabul edilemez</a:t>
                      </a:r>
                    </a:p>
                    <a:p>
                      <a:pPr>
                        <a:lnSpc>
                          <a:spcPct val="115000"/>
                        </a:lnSpc>
                        <a:spcAft>
                          <a:spcPts val="0"/>
                        </a:spcAft>
                      </a:pPr>
                      <a:r>
                        <a:rPr lang="tr-TR" sz="1500" dirty="0">
                          <a:latin typeface="Calibri"/>
                          <a:ea typeface="Calibri"/>
                          <a:cs typeface="Times New Roman"/>
                        </a:rPr>
                        <a:t>0 puan</a:t>
                      </a:r>
                    </a:p>
                  </a:txBody>
                  <a:tcPr marL="68580" marR="68580" marT="0" marB="0"/>
                </a:tc>
                <a:tc>
                  <a:txBody>
                    <a:bodyPr/>
                    <a:lstStyle/>
                    <a:p>
                      <a:pPr>
                        <a:lnSpc>
                          <a:spcPct val="115000"/>
                        </a:lnSpc>
                        <a:spcAft>
                          <a:spcPts val="0"/>
                        </a:spcAft>
                      </a:pPr>
                      <a:r>
                        <a:rPr lang="tr-TR" sz="1500" dirty="0">
                          <a:latin typeface="Calibri"/>
                          <a:ea typeface="Calibri"/>
                          <a:cs typeface="Times New Roman"/>
                        </a:rPr>
                        <a:t>Geliştirilmeye ihtiyacı var</a:t>
                      </a:r>
                    </a:p>
                    <a:p>
                      <a:pPr>
                        <a:lnSpc>
                          <a:spcPct val="115000"/>
                        </a:lnSpc>
                        <a:spcAft>
                          <a:spcPts val="0"/>
                        </a:spcAft>
                      </a:pPr>
                      <a:r>
                        <a:rPr lang="tr-TR" sz="1500" dirty="0">
                          <a:latin typeface="Calibri"/>
                          <a:ea typeface="Calibri"/>
                          <a:cs typeface="Times New Roman"/>
                        </a:rPr>
                        <a:t>1 puan</a:t>
                      </a:r>
                    </a:p>
                  </a:txBody>
                  <a:tcPr marL="68580" marR="68580" marT="0" marB="0"/>
                </a:tc>
                <a:tc>
                  <a:txBody>
                    <a:bodyPr/>
                    <a:lstStyle/>
                    <a:p>
                      <a:pPr>
                        <a:lnSpc>
                          <a:spcPct val="115000"/>
                        </a:lnSpc>
                        <a:spcAft>
                          <a:spcPts val="0"/>
                        </a:spcAft>
                      </a:pPr>
                      <a:r>
                        <a:rPr lang="tr-TR" sz="1500" dirty="0">
                          <a:latin typeface="Calibri"/>
                          <a:ea typeface="Calibri"/>
                          <a:cs typeface="Times New Roman"/>
                        </a:rPr>
                        <a:t>Kabul Edilebilir</a:t>
                      </a:r>
                    </a:p>
                    <a:p>
                      <a:pPr>
                        <a:lnSpc>
                          <a:spcPct val="115000"/>
                        </a:lnSpc>
                        <a:spcAft>
                          <a:spcPts val="0"/>
                        </a:spcAft>
                      </a:pPr>
                      <a:endParaRPr lang="tr-TR" sz="1500" dirty="0" smtClean="0">
                        <a:latin typeface="Calibri"/>
                        <a:ea typeface="Calibri"/>
                        <a:cs typeface="Times New Roman"/>
                      </a:endParaRPr>
                    </a:p>
                    <a:p>
                      <a:pPr>
                        <a:lnSpc>
                          <a:spcPct val="115000"/>
                        </a:lnSpc>
                        <a:spcAft>
                          <a:spcPts val="0"/>
                        </a:spcAft>
                      </a:pPr>
                      <a:r>
                        <a:rPr lang="tr-TR" sz="1500" dirty="0" smtClean="0">
                          <a:latin typeface="Calibri"/>
                          <a:ea typeface="Calibri"/>
                          <a:cs typeface="Times New Roman"/>
                        </a:rPr>
                        <a:t>2 </a:t>
                      </a:r>
                      <a:r>
                        <a:rPr lang="tr-TR" sz="1500" dirty="0">
                          <a:latin typeface="Calibri"/>
                          <a:ea typeface="Calibri"/>
                          <a:cs typeface="Times New Roman"/>
                        </a:rPr>
                        <a:t>puan</a:t>
                      </a:r>
                    </a:p>
                  </a:txBody>
                  <a:tcPr marL="68580" marR="68580" marT="0" marB="0"/>
                </a:tc>
                <a:tc>
                  <a:txBody>
                    <a:bodyPr/>
                    <a:lstStyle/>
                    <a:p>
                      <a:pPr>
                        <a:lnSpc>
                          <a:spcPct val="115000"/>
                        </a:lnSpc>
                        <a:spcAft>
                          <a:spcPts val="0"/>
                        </a:spcAft>
                      </a:pPr>
                      <a:r>
                        <a:rPr lang="tr-TR" sz="1500" dirty="0">
                          <a:latin typeface="Calibri"/>
                          <a:ea typeface="Calibri"/>
                          <a:cs typeface="Times New Roman"/>
                        </a:rPr>
                        <a:t>Beklentiyi Karşılıyor</a:t>
                      </a:r>
                    </a:p>
                    <a:p>
                      <a:pPr>
                        <a:lnSpc>
                          <a:spcPct val="115000"/>
                        </a:lnSpc>
                        <a:spcAft>
                          <a:spcPts val="0"/>
                        </a:spcAft>
                      </a:pPr>
                      <a:r>
                        <a:rPr lang="tr-TR" sz="1500" dirty="0">
                          <a:latin typeface="Calibri"/>
                          <a:ea typeface="Calibri"/>
                          <a:cs typeface="Times New Roman"/>
                        </a:rPr>
                        <a:t>3 puan</a:t>
                      </a:r>
                    </a:p>
                  </a:txBody>
                  <a:tcPr marL="68580" marR="68580" marT="0" marB="0"/>
                </a:tc>
                <a:tc>
                  <a:txBody>
                    <a:bodyPr/>
                    <a:lstStyle/>
                    <a:p>
                      <a:pPr>
                        <a:lnSpc>
                          <a:spcPct val="115000"/>
                        </a:lnSpc>
                        <a:spcAft>
                          <a:spcPts val="0"/>
                        </a:spcAft>
                      </a:pPr>
                      <a:r>
                        <a:rPr lang="tr-TR" sz="1500" dirty="0">
                          <a:latin typeface="Calibri"/>
                          <a:ea typeface="Calibri"/>
                          <a:cs typeface="Times New Roman"/>
                        </a:rPr>
                        <a:t>Beklentinin Üstünde</a:t>
                      </a:r>
                    </a:p>
                    <a:p>
                      <a:pPr>
                        <a:lnSpc>
                          <a:spcPct val="115000"/>
                        </a:lnSpc>
                        <a:spcAft>
                          <a:spcPts val="0"/>
                        </a:spcAft>
                      </a:pPr>
                      <a:r>
                        <a:rPr lang="tr-TR" sz="1500" dirty="0">
                          <a:latin typeface="Calibri"/>
                          <a:ea typeface="Calibri"/>
                          <a:cs typeface="Times New Roman"/>
                        </a:rPr>
                        <a:t>4 puan</a:t>
                      </a:r>
                    </a:p>
                  </a:txBody>
                  <a:tcPr marL="68580" marR="68580" marT="0" marB="0"/>
                </a:tc>
                <a:extLst>
                  <a:ext uri="{0D108BD9-81ED-4DB2-BD59-A6C34878D82A}">
                    <a16:rowId xmlns:a16="http://schemas.microsoft.com/office/drawing/2014/main" val="10000"/>
                  </a:ext>
                </a:extLst>
              </a:tr>
              <a:tr h="1365250">
                <a:tc>
                  <a:txBody>
                    <a:bodyPr/>
                    <a:lstStyle/>
                    <a:p>
                      <a:pPr>
                        <a:lnSpc>
                          <a:spcPct val="115000"/>
                        </a:lnSpc>
                        <a:spcAft>
                          <a:spcPts val="0"/>
                        </a:spcAft>
                      </a:pPr>
                      <a:r>
                        <a:rPr lang="tr-TR" sz="1500" b="1" dirty="0">
                          <a:latin typeface="Calibri"/>
                          <a:ea typeface="Calibri"/>
                          <a:cs typeface="Times New Roman"/>
                        </a:rPr>
                        <a:t>İçerik</a:t>
                      </a:r>
                    </a:p>
                    <a:p>
                      <a:pPr>
                        <a:lnSpc>
                          <a:spcPct val="115000"/>
                        </a:lnSpc>
                        <a:spcAft>
                          <a:spcPts val="0"/>
                        </a:spcAft>
                      </a:pPr>
                      <a:r>
                        <a:rPr lang="tr-TR" sz="1500" dirty="0">
                          <a:latin typeface="Calibri"/>
                          <a:ea typeface="Calibri"/>
                          <a:cs typeface="Times New Roman"/>
                        </a:rPr>
                        <a:t>4 puan</a:t>
                      </a:r>
                    </a:p>
                  </a:txBody>
                  <a:tcPr marL="68580" marR="68580" marT="0" marB="0"/>
                </a:tc>
                <a:tc>
                  <a:txBody>
                    <a:bodyPr/>
                    <a:lstStyle/>
                    <a:p>
                      <a:pPr>
                        <a:lnSpc>
                          <a:spcPct val="115000"/>
                        </a:lnSpc>
                        <a:spcAft>
                          <a:spcPts val="0"/>
                        </a:spcAft>
                      </a:pPr>
                      <a:r>
                        <a:rPr lang="tr-TR" sz="1400" dirty="0">
                          <a:latin typeface="Calibri"/>
                          <a:ea typeface="Calibri"/>
                          <a:cs typeface="Times New Roman"/>
                        </a:rPr>
                        <a:t>Cevap yok</a:t>
                      </a:r>
                    </a:p>
                  </a:txBody>
                  <a:tcPr marL="68580" marR="68580" marT="0" marB="0"/>
                </a:tc>
                <a:tc>
                  <a:txBody>
                    <a:bodyPr/>
                    <a:lstStyle/>
                    <a:p>
                      <a:pPr>
                        <a:lnSpc>
                          <a:spcPct val="115000"/>
                        </a:lnSpc>
                        <a:spcAft>
                          <a:spcPts val="0"/>
                        </a:spcAft>
                      </a:pPr>
                      <a:r>
                        <a:rPr lang="tr-TR" sz="1400" dirty="0">
                          <a:latin typeface="Calibri"/>
                          <a:ea typeface="Calibri"/>
                          <a:cs typeface="Times New Roman"/>
                        </a:rPr>
                        <a:t>Cevaplar eksik. Temel fikirler açık değil. Soru yeterince iyi cevaplanmamış.</a:t>
                      </a:r>
                    </a:p>
                  </a:txBody>
                  <a:tcPr marL="68580" marR="68580" marT="0" marB="0"/>
                </a:tc>
                <a:tc>
                  <a:txBody>
                    <a:bodyPr/>
                    <a:lstStyle/>
                    <a:p>
                      <a:pPr>
                        <a:lnSpc>
                          <a:spcPct val="115000"/>
                        </a:lnSpc>
                        <a:spcAft>
                          <a:spcPts val="0"/>
                        </a:spcAft>
                      </a:pPr>
                      <a:r>
                        <a:rPr lang="tr-TR" sz="1400">
                          <a:latin typeface="Calibri"/>
                          <a:ea typeface="Calibri"/>
                          <a:cs typeface="Times New Roman"/>
                        </a:rPr>
                        <a:t>Cevaplar ya derin bir şekilde ya da tam olarak ifade edilmiş. Temel fikirler var ancak iyi desteklenmemiş. </a:t>
                      </a:r>
                    </a:p>
                  </a:txBody>
                  <a:tcPr marL="68580" marR="68580" marT="0" marB="0"/>
                </a:tc>
                <a:tc>
                  <a:txBody>
                    <a:bodyPr/>
                    <a:lstStyle/>
                    <a:p>
                      <a:pPr>
                        <a:lnSpc>
                          <a:spcPct val="115000"/>
                        </a:lnSpc>
                        <a:spcAft>
                          <a:spcPts val="0"/>
                        </a:spcAft>
                      </a:pPr>
                      <a:r>
                        <a:rPr lang="tr-TR" sz="1400">
                          <a:latin typeface="Calibri"/>
                          <a:ea typeface="Calibri"/>
                          <a:cs typeface="Times New Roman"/>
                        </a:rPr>
                        <a:t>Cevaplar doğru ve tam. Temel fikirler ifade edilmiş ve desteklenmiş.</a:t>
                      </a:r>
                    </a:p>
                  </a:txBody>
                  <a:tcPr marL="68580" marR="68580" marT="0" marB="0"/>
                </a:tc>
                <a:tc>
                  <a:txBody>
                    <a:bodyPr/>
                    <a:lstStyle/>
                    <a:p>
                      <a:pPr>
                        <a:lnSpc>
                          <a:spcPct val="115000"/>
                        </a:lnSpc>
                        <a:spcAft>
                          <a:spcPts val="0"/>
                        </a:spcAft>
                      </a:pPr>
                      <a:r>
                        <a:rPr lang="tr-TR" sz="1400">
                          <a:latin typeface="Calibri"/>
                          <a:ea typeface="Calibri"/>
                          <a:cs typeface="Times New Roman"/>
                        </a:rPr>
                        <a:t>Cevaplar derin, doğru ve tam. Temel fikirler açık bir şekilde ifade edilmiş, açıklanmış ve desteklenmiş.</a:t>
                      </a:r>
                    </a:p>
                  </a:txBody>
                  <a:tcPr marL="68580" marR="68580" marT="0" marB="0"/>
                </a:tc>
                <a:extLst>
                  <a:ext uri="{0D108BD9-81ED-4DB2-BD59-A6C34878D82A}">
                    <a16:rowId xmlns:a16="http://schemas.microsoft.com/office/drawing/2014/main" val="10001"/>
                  </a:ext>
                </a:extLst>
              </a:tr>
              <a:tr h="1365250">
                <a:tc>
                  <a:txBody>
                    <a:bodyPr/>
                    <a:lstStyle/>
                    <a:p>
                      <a:pPr>
                        <a:lnSpc>
                          <a:spcPct val="115000"/>
                        </a:lnSpc>
                        <a:spcAft>
                          <a:spcPts val="0"/>
                        </a:spcAft>
                      </a:pPr>
                      <a:r>
                        <a:rPr lang="tr-TR" sz="1500" b="1" dirty="0">
                          <a:latin typeface="Calibri"/>
                          <a:ea typeface="Calibri"/>
                          <a:cs typeface="Times New Roman"/>
                        </a:rPr>
                        <a:t>Yapı</a:t>
                      </a:r>
                    </a:p>
                    <a:p>
                      <a:pPr>
                        <a:lnSpc>
                          <a:spcPct val="115000"/>
                        </a:lnSpc>
                        <a:spcAft>
                          <a:spcPts val="0"/>
                        </a:spcAft>
                      </a:pPr>
                      <a:r>
                        <a:rPr lang="tr-TR" sz="1500" b="1" i="1" dirty="0">
                          <a:latin typeface="Calibri"/>
                          <a:ea typeface="Calibri"/>
                          <a:cs typeface="Times New Roman"/>
                        </a:rPr>
                        <a:t>Bilişsel Organizasyon</a:t>
                      </a:r>
                    </a:p>
                    <a:p>
                      <a:pPr>
                        <a:lnSpc>
                          <a:spcPct val="115000"/>
                        </a:lnSpc>
                        <a:spcAft>
                          <a:spcPts val="0"/>
                        </a:spcAft>
                      </a:pPr>
                      <a:r>
                        <a:rPr lang="tr-TR" sz="1500" dirty="0">
                          <a:latin typeface="Calibri"/>
                          <a:ea typeface="Calibri"/>
                          <a:cs typeface="Times New Roman"/>
                        </a:rPr>
                        <a:t>4 puan (cevaplar dikkatli ve detaylı düşünülmüş.)</a:t>
                      </a:r>
                    </a:p>
                  </a:txBody>
                  <a:tcPr marL="68580" marR="68580" marT="0" marB="0"/>
                </a:tc>
                <a:tc>
                  <a:txBody>
                    <a:bodyPr/>
                    <a:lstStyle/>
                    <a:p>
                      <a:pPr>
                        <a:lnSpc>
                          <a:spcPct val="115000"/>
                        </a:lnSpc>
                        <a:spcAft>
                          <a:spcPts val="0"/>
                        </a:spcAft>
                      </a:pPr>
                      <a:r>
                        <a:rPr lang="tr-TR" sz="1400">
                          <a:latin typeface="Calibri"/>
                          <a:ea typeface="Calibri"/>
                          <a:cs typeface="Times New Roman"/>
                        </a:rPr>
                        <a:t>Cevap yok</a:t>
                      </a:r>
                    </a:p>
                  </a:txBody>
                  <a:tcPr marL="68580" marR="68580" marT="0" marB="0"/>
                </a:tc>
                <a:tc>
                  <a:txBody>
                    <a:bodyPr/>
                    <a:lstStyle/>
                    <a:p>
                      <a:pPr>
                        <a:lnSpc>
                          <a:spcPct val="115000"/>
                        </a:lnSpc>
                        <a:spcAft>
                          <a:spcPts val="0"/>
                        </a:spcAft>
                      </a:pPr>
                      <a:r>
                        <a:rPr lang="tr-TR" sz="1400">
                          <a:latin typeface="Calibri"/>
                          <a:ea typeface="Calibri"/>
                          <a:cs typeface="Times New Roman"/>
                        </a:rPr>
                        <a:t>Organizasyon ve yapı cevaptan uzaklaştırmış.</a:t>
                      </a:r>
                    </a:p>
                  </a:txBody>
                  <a:tcPr marL="68580" marR="68580" marT="0" marB="0"/>
                </a:tc>
                <a:tc>
                  <a:txBody>
                    <a:bodyPr/>
                    <a:lstStyle/>
                    <a:p>
                      <a:pPr>
                        <a:lnSpc>
                          <a:spcPct val="115000"/>
                        </a:lnSpc>
                        <a:spcAft>
                          <a:spcPts val="0"/>
                        </a:spcAft>
                      </a:pPr>
                      <a:r>
                        <a:rPr lang="tr-TR" sz="1400">
                          <a:latin typeface="Calibri"/>
                          <a:ea typeface="Calibri"/>
                          <a:cs typeface="Times New Roman"/>
                        </a:rPr>
                        <a:t>Yetersiz organizasyon ve gelişim. Cevabın yapısını takip etmek kolay değil. </a:t>
                      </a:r>
                    </a:p>
                  </a:txBody>
                  <a:tcPr marL="68580" marR="68580" marT="0" marB="0"/>
                </a:tc>
                <a:tc>
                  <a:txBody>
                    <a:bodyPr/>
                    <a:lstStyle/>
                    <a:p>
                      <a:pPr>
                        <a:lnSpc>
                          <a:spcPct val="115000"/>
                        </a:lnSpc>
                        <a:spcAft>
                          <a:spcPts val="0"/>
                        </a:spcAft>
                      </a:pPr>
                      <a:r>
                        <a:rPr lang="tr-TR" sz="1400">
                          <a:latin typeface="Calibri"/>
                          <a:ea typeface="Calibri"/>
                          <a:cs typeface="Times New Roman"/>
                        </a:rPr>
                        <a:t>Organizasyon oldukça açık ve takip edilebilir.</a:t>
                      </a:r>
                    </a:p>
                  </a:txBody>
                  <a:tcPr marL="68580" marR="68580" marT="0" marB="0"/>
                </a:tc>
                <a:tc>
                  <a:txBody>
                    <a:bodyPr/>
                    <a:lstStyle/>
                    <a:p>
                      <a:pPr>
                        <a:lnSpc>
                          <a:spcPct val="115000"/>
                        </a:lnSpc>
                        <a:spcAft>
                          <a:spcPts val="0"/>
                        </a:spcAft>
                      </a:pPr>
                      <a:r>
                        <a:rPr lang="tr-TR" sz="1400">
                          <a:latin typeface="Calibri"/>
                          <a:ea typeface="Calibri"/>
                          <a:cs typeface="Times New Roman"/>
                        </a:rPr>
                        <a:t>İyi organize edilmiş ve kolay takip ediliebilir.</a:t>
                      </a:r>
                    </a:p>
                  </a:txBody>
                  <a:tcPr marL="68580" marR="68580" marT="0" marB="0"/>
                </a:tc>
                <a:extLst>
                  <a:ext uri="{0D108BD9-81ED-4DB2-BD59-A6C34878D82A}">
                    <a16:rowId xmlns:a16="http://schemas.microsoft.com/office/drawing/2014/main" val="10002"/>
                  </a:ext>
                </a:extLst>
              </a:tr>
              <a:tr h="1365250">
                <a:tc>
                  <a:txBody>
                    <a:bodyPr/>
                    <a:lstStyle/>
                    <a:p>
                      <a:pPr>
                        <a:lnSpc>
                          <a:spcPct val="115000"/>
                        </a:lnSpc>
                        <a:spcAft>
                          <a:spcPts val="0"/>
                        </a:spcAft>
                      </a:pPr>
                      <a:r>
                        <a:rPr lang="tr-TR" sz="1500" b="1" dirty="0">
                          <a:latin typeface="Calibri"/>
                          <a:ea typeface="Calibri"/>
                          <a:cs typeface="Times New Roman"/>
                        </a:rPr>
                        <a:t>Şekil</a:t>
                      </a:r>
                    </a:p>
                    <a:p>
                      <a:pPr>
                        <a:lnSpc>
                          <a:spcPct val="115000"/>
                        </a:lnSpc>
                        <a:spcAft>
                          <a:spcPts val="0"/>
                        </a:spcAft>
                      </a:pPr>
                      <a:r>
                        <a:rPr lang="tr-TR" sz="1500" b="1" i="1" dirty="0">
                          <a:latin typeface="Calibri"/>
                          <a:ea typeface="Calibri"/>
                          <a:cs typeface="Times New Roman"/>
                        </a:rPr>
                        <a:t>Yazılı ifade formatı</a:t>
                      </a:r>
                      <a:r>
                        <a:rPr lang="tr-TR" sz="1500" dirty="0">
                          <a:latin typeface="Calibri"/>
                          <a:ea typeface="Calibri"/>
                          <a:cs typeface="Times New Roman"/>
                        </a:rPr>
                        <a:t> </a:t>
                      </a:r>
                    </a:p>
                    <a:p>
                      <a:pPr>
                        <a:lnSpc>
                          <a:spcPct val="115000"/>
                        </a:lnSpc>
                        <a:spcAft>
                          <a:spcPts val="0"/>
                        </a:spcAft>
                      </a:pPr>
                      <a:r>
                        <a:rPr lang="tr-TR" sz="1500" dirty="0">
                          <a:latin typeface="Calibri"/>
                          <a:ea typeface="Calibri"/>
                          <a:cs typeface="Times New Roman"/>
                        </a:rPr>
                        <a:t>4 puan </a:t>
                      </a:r>
                    </a:p>
                    <a:p>
                      <a:pPr>
                        <a:lnSpc>
                          <a:spcPct val="115000"/>
                        </a:lnSpc>
                        <a:spcAft>
                          <a:spcPts val="0"/>
                        </a:spcAft>
                      </a:pPr>
                      <a:r>
                        <a:rPr lang="tr-TR" sz="1500" dirty="0">
                          <a:latin typeface="Calibri"/>
                          <a:ea typeface="Calibri"/>
                          <a:cs typeface="Times New Roman"/>
                        </a:rPr>
                        <a:t>(doğru yazım, imla, gramer ve cümle kullanımı)</a:t>
                      </a:r>
                    </a:p>
                  </a:txBody>
                  <a:tcPr marL="68580" marR="68580" marT="0" marB="0"/>
                </a:tc>
                <a:tc>
                  <a:txBody>
                    <a:bodyPr/>
                    <a:lstStyle/>
                    <a:p>
                      <a:pPr>
                        <a:lnSpc>
                          <a:spcPct val="115000"/>
                        </a:lnSpc>
                        <a:spcAft>
                          <a:spcPts val="0"/>
                        </a:spcAft>
                      </a:pPr>
                      <a:r>
                        <a:rPr lang="tr-TR" sz="1400">
                          <a:latin typeface="Calibri"/>
                          <a:ea typeface="Calibri"/>
                          <a:cs typeface="Times New Roman"/>
                        </a:rPr>
                        <a:t>Cevap yok</a:t>
                      </a:r>
                    </a:p>
                  </a:txBody>
                  <a:tcPr marL="68580" marR="68580" marT="0" marB="0"/>
                </a:tc>
                <a:tc>
                  <a:txBody>
                    <a:bodyPr/>
                    <a:lstStyle/>
                    <a:p>
                      <a:pPr>
                        <a:lnSpc>
                          <a:spcPct val="115000"/>
                        </a:lnSpc>
                        <a:spcAft>
                          <a:spcPts val="0"/>
                        </a:spcAft>
                      </a:pPr>
                      <a:r>
                        <a:rPr lang="tr-TR" sz="1400">
                          <a:latin typeface="Calibri"/>
                          <a:ea typeface="Calibri"/>
                          <a:cs typeface="Times New Roman"/>
                        </a:rPr>
                        <a:t>Beşten fazla yazım, gramer, noktalama hatası ve düşük cümle var.</a:t>
                      </a:r>
                    </a:p>
                  </a:txBody>
                  <a:tcPr marL="68580" marR="68580" marT="0" marB="0"/>
                </a:tc>
                <a:tc>
                  <a:txBody>
                    <a:bodyPr/>
                    <a:lstStyle/>
                    <a:p>
                      <a:pPr>
                        <a:lnSpc>
                          <a:spcPct val="115000"/>
                        </a:lnSpc>
                        <a:spcAft>
                          <a:spcPts val="0"/>
                        </a:spcAft>
                      </a:pPr>
                      <a:r>
                        <a:rPr lang="tr-TR" sz="1400">
                          <a:latin typeface="Calibri"/>
                          <a:ea typeface="Calibri"/>
                          <a:cs typeface="Times New Roman"/>
                        </a:rPr>
                        <a:t>Üç ila beş arası yazım, gramer, noktalama hatası ve düşük cümle var. </a:t>
                      </a:r>
                    </a:p>
                  </a:txBody>
                  <a:tcPr marL="68580" marR="68580" marT="0" marB="0"/>
                </a:tc>
                <a:tc>
                  <a:txBody>
                    <a:bodyPr/>
                    <a:lstStyle/>
                    <a:p>
                      <a:pPr>
                        <a:lnSpc>
                          <a:spcPct val="115000"/>
                        </a:lnSpc>
                        <a:spcAft>
                          <a:spcPts val="0"/>
                        </a:spcAft>
                      </a:pPr>
                      <a:r>
                        <a:rPr lang="tr-TR" sz="1400">
                          <a:latin typeface="Calibri"/>
                          <a:ea typeface="Calibri"/>
                          <a:cs typeface="Times New Roman"/>
                        </a:rPr>
                        <a:t>Bir ile üç arası yazım, gramer, noktalama hatası ve düşük cümle var.</a:t>
                      </a:r>
                    </a:p>
                  </a:txBody>
                  <a:tcPr marL="68580" marR="68580" marT="0" marB="0"/>
                </a:tc>
                <a:tc>
                  <a:txBody>
                    <a:bodyPr/>
                    <a:lstStyle/>
                    <a:p>
                      <a:pPr>
                        <a:lnSpc>
                          <a:spcPct val="115000"/>
                        </a:lnSpc>
                        <a:spcAft>
                          <a:spcPts val="0"/>
                        </a:spcAft>
                      </a:pPr>
                      <a:r>
                        <a:rPr lang="tr-TR" sz="1400" dirty="0">
                          <a:latin typeface="Calibri"/>
                          <a:ea typeface="Calibri"/>
                          <a:cs typeface="Times New Roman"/>
                        </a:rPr>
                        <a:t>Yazım, gramer, noktalama hatası ve düşük cümle yok.</a:t>
                      </a: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14298"/>
            <a:ext cx="8229600" cy="1143000"/>
          </a:xfrm>
          <a:solidFill>
            <a:srgbClr val="A50021"/>
          </a:solidFill>
        </p:spPr>
        <p:txBody>
          <a:bodyPr anchorCtr="1">
            <a:normAutofit fontScale="90000"/>
          </a:bodyPr>
          <a:lstStyle/>
          <a:p>
            <a:r>
              <a:rPr sz="2800" b="1" smtClean="0">
                <a:solidFill>
                  <a:schemeClr val="tx1"/>
                </a:solidFill>
              </a:rPr>
              <a:t>8.5. örnek </a:t>
            </a:r>
            <a:r>
              <a:rPr sz="2800" smtClean="0"/>
              <a:t>Kısa-cevap Değerlendirme Çetelesi (Short-answer Test Assessment Rubric) - </a:t>
            </a:r>
            <a:r>
              <a:rPr sz="2800" smtClean="0">
                <a:solidFill>
                  <a:schemeClr val="tx1"/>
                </a:solidFill>
              </a:rPr>
              <a:t>holistik</a:t>
            </a:r>
            <a:endParaRPr lang="en-US" sz="2800" b="1" dirty="0" smtClean="0">
              <a:solidFill>
                <a:schemeClr val="tx1"/>
              </a:solidFill>
            </a:endParaRPr>
          </a:p>
        </p:txBody>
      </p:sp>
      <p:graphicFrame>
        <p:nvGraphicFramePr>
          <p:cNvPr id="6" name="5 Tablo"/>
          <p:cNvGraphicFramePr>
            <a:graphicFrameLocks noGrp="1"/>
          </p:cNvGraphicFramePr>
          <p:nvPr/>
        </p:nvGraphicFramePr>
        <p:xfrm>
          <a:off x="285721" y="1515108"/>
          <a:ext cx="8501123" cy="1752600"/>
        </p:xfrm>
        <a:graphic>
          <a:graphicData uri="http://schemas.openxmlformats.org/drawingml/2006/table">
            <a:tbl>
              <a:tblPr firstRow="1" bandRow="1">
                <a:tableStyleId>{616DA210-FB5B-4158-B5E0-FEB733F419BA}</a:tableStyleId>
              </a:tblPr>
              <a:tblGrid>
                <a:gridCol w="1357321">
                  <a:extLst>
                    <a:ext uri="{9D8B030D-6E8A-4147-A177-3AD203B41FA5}">
                      <a16:colId xmlns:a16="http://schemas.microsoft.com/office/drawing/2014/main" val="20000"/>
                    </a:ext>
                  </a:extLst>
                </a:gridCol>
                <a:gridCol w="1253269">
                  <a:extLst>
                    <a:ext uri="{9D8B030D-6E8A-4147-A177-3AD203B41FA5}">
                      <a16:colId xmlns:a16="http://schemas.microsoft.com/office/drawing/2014/main" val="20001"/>
                    </a:ext>
                  </a:extLst>
                </a:gridCol>
                <a:gridCol w="1434313">
                  <a:extLst>
                    <a:ext uri="{9D8B030D-6E8A-4147-A177-3AD203B41FA5}">
                      <a16:colId xmlns:a16="http://schemas.microsoft.com/office/drawing/2014/main" val="20002"/>
                    </a:ext>
                  </a:extLst>
                </a:gridCol>
                <a:gridCol w="1576827">
                  <a:extLst>
                    <a:ext uri="{9D8B030D-6E8A-4147-A177-3AD203B41FA5}">
                      <a16:colId xmlns:a16="http://schemas.microsoft.com/office/drawing/2014/main" val="20003"/>
                    </a:ext>
                  </a:extLst>
                </a:gridCol>
                <a:gridCol w="1302596">
                  <a:extLst>
                    <a:ext uri="{9D8B030D-6E8A-4147-A177-3AD203B41FA5}">
                      <a16:colId xmlns:a16="http://schemas.microsoft.com/office/drawing/2014/main" val="20004"/>
                    </a:ext>
                  </a:extLst>
                </a:gridCol>
                <a:gridCol w="1576797">
                  <a:extLst>
                    <a:ext uri="{9D8B030D-6E8A-4147-A177-3AD203B41FA5}">
                      <a16:colId xmlns:a16="http://schemas.microsoft.com/office/drawing/2014/main" val="20005"/>
                    </a:ext>
                  </a:extLst>
                </a:gridCol>
              </a:tblGrid>
              <a:tr h="38920">
                <a:tc>
                  <a:txBody>
                    <a:bodyPr/>
                    <a:lstStyle/>
                    <a:p>
                      <a:pPr algn="ctr">
                        <a:lnSpc>
                          <a:spcPct val="115000"/>
                        </a:lnSpc>
                        <a:spcAft>
                          <a:spcPts val="0"/>
                        </a:spcAft>
                      </a:pP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5</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4</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3</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2</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1</a:t>
                      </a:r>
                      <a:endParaRPr lang="tr-TR" sz="20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65250">
                <a:tc>
                  <a:txBody>
                    <a:bodyPr/>
                    <a:lstStyle/>
                    <a:p>
                      <a:pPr>
                        <a:lnSpc>
                          <a:spcPct val="115000"/>
                        </a:lnSpc>
                        <a:spcAft>
                          <a:spcPts val="0"/>
                        </a:spcAft>
                      </a:pPr>
                      <a:r>
                        <a:rPr lang="tr-TR" sz="2000" dirty="0" smtClean="0">
                          <a:latin typeface="Calibri"/>
                          <a:ea typeface="Calibri"/>
                          <a:cs typeface="Times New Roman"/>
                        </a:rPr>
                        <a:t>İstenen cevaplar/ puanlar</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İstenen cevapların %100’ü verilmiş</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İstenen cevapların %75’i verilmiş</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 İstenen cevapların %50’si verilmiş</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İstenen cevapların %25’i verilmiş</a:t>
                      </a:r>
                      <a:endParaRPr lang="tr-TR" sz="2000" dirty="0">
                        <a:latin typeface="Calibri"/>
                        <a:ea typeface="Calibri"/>
                        <a:cs typeface="Times New Roman"/>
                      </a:endParaRPr>
                    </a:p>
                  </a:txBody>
                  <a:tcPr marL="68580" marR="68580" marT="0" marB="0"/>
                </a:tc>
                <a:tc>
                  <a:txBody>
                    <a:bodyPr/>
                    <a:lstStyle/>
                    <a:p>
                      <a:pPr>
                        <a:lnSpc>
                          <a:spcPct val="115000"/>
                        </a:lnSpc>
                        <a:spcAft>
                          <a:spcPts val="0"/>
                        </a:spcAft>
                      </a:pPr>
                      <a:r>
                        <a:rPr lang="tr-TR" sz="2000" dirty="0" smtClean="0">
                          <a:latin typeface="Calibri"/>
                          <a:ea typeface="Calibri"/>
                          <a:cs typeface="Times New Roman"/>
                        </a:rPr>
                        <a:t>İstenen cevapların %0’ı verilmiş</a:t>
                      </a:r>
                      <a:endParaRPr lang="tr-TR"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4" name="Rectangle 5"/>
          <p:cNvSpPr>
            <a:spLocks noChangeArrowheads="1"/>
          </p:cNvSpPr>
          <p:nvPr/>
        </p:nvSpPr>
        <p:spPr bwMode="auto">
          <a:xfrm>
            <a:off x="457200" y="3714752"/>
            <a:ext cx="8258204" cy="2308324"/>
          </a:xfrm>
          <a:prstGeom prst="rect">
            <a:avLst/>
          </a:prstGeom>
          <a:noFill/>
          <a:ln w="9525">
            <a:noFill/>
            <a:miter lim="800000"/>
            <a:headEnd/>
            <a:tailEnd/>
          </a:ln>
        </p:spPr>
        <p:txBody>
          <a:bodyPr wrap="square" anchor="ctr">
            <a:spAutoFit/>
          </a:bodyPr>
          <a:lstStyle/>
          <a:p>
            <a:pPr lvl="0"/>
            <a:r>
              <a:rPr b="1" smtClean="0"/>
              <a:t>Holistik:</a:t>
            </a:r>
          </a:p>
          <a:p>
            <a:pPr lvl="0"/>
            <a:endParaRPr b="1" smtClean="0"/>
          </a:p>
          <a:p>
            <a:pPr lvl="0">
              <a:buFontTx/>
              <a:buChar char="-"/>
            </a:pPr>
            <a:r>
              <a:rPr b="1" smtClean="0"/>
              <a:t> Her puan seviyesi için tipik olan cevabı tenımlar.</a:t>
            </a:r>
          </a:p>
          <a:p>
            <a:pPr lvl="0">
              <a:buFontTx/>
              <a:buChar char="-"/>
            </a:pPr>
            <a:endParaRPr b="1" smtClean="0"/>
          </a:p>
          <a:p>
            <a:pPr lvl="0">
              <a:buFontTx/>
              <a:buChar char="-"/>
            </a:pPr>
            <a:r>
              <a:rPr b="1" smtClean="0"/>
              <a:t> Bu tipik cevaplar, puanlama sırasında örnek olarak kullanılırlar.</a:t>
            </a:r>
          </a:p>
          <a:p>
            <a:pPr lvl="0">
              <a:buFontTx/>
              <a:buChar char="-"/>
            </a:pPr>
            <a:endParaRPr b="1" smtClean="0"/>
          </a:p>
          <a:p>
            <a:pPr lvl="0">
              <a:buFontTx/>
              <a:buChar char="-"/>
            </a:pPr>
            <a:r>
              <a:rPr b="1" smtClean="0"/>
              <a:t> Genellikle, puanlanacak cevabın kakalitesi için özellik tanımlanması zor olduğunda kullanılırlar.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2561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dirty="0" smtClean="0">
                <a:effectLst>
                  <a:outerShdw blurRad="51000" dist="37000" dir="5400000" algn="tl" rotWithShape="0">
                    <a:srgbClr val="000000">
                      <a:alpha val="25000"/>
                    </a:srgbClr>
                  </a:outerShdw>
                </a:effectLst>
                <a:latin typeface="+mj-lt"/>
                <a:ea typeface="+mj-ea"/>
                <a:cs typeface="+mj-cs"/>
              </a:rPr>
              <a:t>8</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6. kısa cevaplı</a:t>
            </a:r>
            <a:r>
              <a:rPr kumimoji="0" sz="3200" b="1" i="0" u="none" strike="noStrike" kern="0" cap="all" spc="0" normalizeH="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testlerdeki en büyük zorluk </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Puanlama İle İlgilidir </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935858"/>
            <a:ext cx="3543296" cy="4493538"/>
          </a:xfrm>
          <a:prstGeom prst="rect">
            <a:avLst/>
          </a:prstGeom>
          <a:noFill/>
          <a:ln w="9525">
            <a:noFill/>
            <a:miter lim="800000"/>
            <a:headEnd/>
            <a:tailEnd/>
          </a:ln>
        </p:spPr>
        <p:txBody>
          <a:bodyPr wrap="square" anchor="ctr">
            <a:spAutoFit/>
          </a:bodyPr>
          <a:lstStyle/>
          <a:p>
            <a:pPr marL="342900" indent="-342900">
              <a:buAutoNum type="arabicPeriod"/>
            </a:pPr>
            <a:r>
              <a:rPr sz="2600" smtClean="0"/>
              <a:t> Pahalıdır.</a:t>
            </a:r>
          </a:p>
          <a:p>
            <a:pPr marL="342900" indent="-342900">
              <a:buAutoNum type="arabicPeriod"/>
            </a:pPr>
            <a:endParaRPr sz="2600" smtClean="0"/>
          </a:p>
          <a:p>
            <a:pPr marL="342900" indent="-342900">
              <a:buAutoNum type="arabicPeriod"/>
            </a:pPr>
            <a:r>
              <a:rPr sz="2600" smtClean="0"/>
              <a:t> Zaman alır.</a:t>
            </a:r>
          </a:p>
          <a:p>
            <a:pPr marL="342900" indent="-342900">
              <a:buAutoNum type="arabicPeriod"/>
            </a:pPr>
            <a:endParaRPr sz="2600" smtClean="0"/>
          </a:p>
          <a:p>
            <a:pPr marL="342900" indent="-342900">
              <a:buAutoNum type="arabicPeriod"/>
            </a:pPr>
            <a:r>
              <a:rPr sz="2600" smtClean="0"/>
              <a:t> Güvenirlik ve geçerlilik çalışmaları için detaylı kontrol mekanizmaları gerektirir.</a:t>
            </a:r>
          </a:p>
          <a:p>
            <a:pPr marL="342900" indent="-342900">
              <a:buAutoNum type="arabicPeriod"/>
            </a:pPr>
            <a:endParaRPr sz="2600" smtClean="0"/>
          </a:p>
        </p:txBody>
      </p:sp>
      <p:pic>
        <p:nvPicPr>
          <p:cNvPr id="51202" name="Picture 2" descr="C:\Users\Asus\Pictures\soru-olcme vs\yazabenbyksayı.JPG"/>
          <p:cNvPicPr>
            <a:picLocks noChangeAspect="1" noChangeArrowheads="1"/>
          </p:cNvPicPr>
          <p:nvPr/>
        </p:nvPicPr>
        <p:blipFill>
          <a:blip r:embed="rId2"/>
          <a:srcRect/>
          <a:stretch>
            <a:fillRect/>
          </a:stretch>
        </p:blipFill>
        <p:spPr bwMode="auto">
          <a:xfrm>
            <a:off x="3687377" y="1943124"/>
            <a:ext cx="5028028" cy="4343396"/>
          </a:xfrm>
          <a:prstGeom prst="rect">
            <a:avLst/>
          </a:prstGeom>
          <a:noFill/>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2547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9.1. ÖRnekler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071546"/>
            <a:ext cx="8115328" cy="5632311"/>
          </a:xfrm>
          <a:prstGeom prst="rect">
            <a:avLst/>
          </a:prstGeom>
          <a:noFill/>
          <a:ln w="9525">
            <a:noFill/>
            <a:miter lim="800000"/>
            <a:headEnd/>
            <a:tailEnd/>
          </a:ln>
        </p:spPr>
        <p:txBody>
          <a:bodyPr wrap="square" anchor="ctr">
            <a:spAutoFit/>
          </a:bodyPr>
          <a:lstStyle/>
          <a:p>
            <a:pPr>
              <a:buFont typeface="Arial" pitchFamily="34" charset="0"/>
              <a:buChar char="•"/>
              <a:tabLst>
                <a:tab pos="228600" algn="l"/>
              </a:tabLst>
            </a:pPr>
            <a:r>
              <a:rPr sz="2000" smtClean="0"/>
              <a:t>"Ah bunu önceden bilseydim" cümlesinin sonuna hangi noktalama işareti konulmalıdır? ________</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"Arif'e bugün ailemle birlikte gezeceğimi söylerim." cümlesindeki sözcüklerden hangisi çıkarılırsa cümlenin anlamında değişiklik olmaz? _________</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"Arkadaşlarım soğuk bir selamla yanımdan geçti." cümlesinde "soğuk" sözcüğü hangi anlamda kullanılmıştır? ________</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"Bebeğini uyutmak istediğini söyledi." Bu cümlede uyutmak sözcüğü hangi anlamda kullanılmıştır? __________</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"Ben yeteneksiz bir insan değilim." cümlesi anlamına göre nasıl bir cümledir? _________</a:t>
            </a:r>
            <a:br>
              <a:rPr sz="2000" smtClean="0"/>
            </a:br>
            <a:r>
              <a:rPr sz="2000" smtClean="0"/>
              <a:t/>
            </a:r>
            <a:br>
              <a:rPr sz="2000" smtClean="0"/>
            </a:br>
            <a:r>
              <a:rPr sz="1600" smtClean="0"/>
              <a:t>Kaynak: </a:t>
            </a:r>
            <a:r>
              <a:rPr sz="1600" smtClean="0">
                <a:hlinkClick r:id="rId2"/>
              </a:rPr>
              <a:t>http://www.dersimiz.com/bilgi-yarismasi-hazirlik-sorulari/TurkceEdebiyat-4-1.html#.VhF0QMvtmko</a:t>
            </a:r>
            <a:endParaRPr sz="1600" smtClean="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2547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9.2. ÖRnekler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214422"/>
            <a:ext cx="8115328" cy="5509200"/>
          </a:xfrm>
          <a:prstGeom prst="rect">
            <a:avLst/>
          </a:prstGeom>
          <a:noFill/>
          <a:ln w="9525">
            <a:noFill/>
            <a:miter lim="800000"/>
            <a:headEnd/>
            <a:tailEnd/>
          </a:ln>
        </p:spPr>
        <p:txBody>
          <a:bodyPr wrap="square" anchor="ctr">
            <a:spAutoFit/>
          </a:bodyPr>
          <a:lstStyle/>
          <a:p>
            <a:pPr>
              <a:buFont typeface="Arial" pitchFamily="34" charset="0"/>
              <a:buChar char="•"/>
              <a:tabLst>
                <a:tab pos="228600" algn="l"/>
              </a:tabLst>
            </a:pPr>
            <a:r>
              <a:rPr sz="2000" smtClean="0"/>
              <a:t>"Ah bunu önceden bilseydim" cümlesinin sonuna hangi noktalama işareti konulmalıdır? </a:t>
            </a:r>
            <a:r>
              <a:rPr sz="2000" u="sng" smtClean="0"/>
              <a:t>!</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"Arif'e bugün ailemle birlikte gezeceğimi söylerim." cümlesindeki sözcüklerden hangisi çıkarılırsa cümlenin anlamında değişiklik olmaz? </a:t>
            </a:r>
            <a:r>
              <a:rPr sz="2000" u="sng" smtClean="0"/>
              <a:t>Birlikte</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"Arkadaşlarım soğuk bir selamla yanımdan geçti." cümlesinde "soğuk" sözcüğü hangi anlamda kullanılmıştır? </a:t>
            </a:r>
            <a:r>
              <a:rPr sz="2000" u="sng" smtClean="0"/>
              <a:t>Mecaz anlamda </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"Bebeğini uyutmak istediğini söyledi." Bu cümlede uyutmak sözcüğü hangi anlamda kullanılmıştır? </a:t>
            </a:r>
            <a:r>
              <a:rPr sz="2000" u="sng" smtClean="0"/>
              <a:t>Gerçek anlamda</a:t>
            </a:r>
          </a:p>
          <a:p>
            <a:pPr>
              <a:buFont typeface="Arial" pitchFamily="34" charset="0"/>
              <a:buChar char="•"/>
              <a:tabLst>
                <a:tab pos="228600" algn="l"/>
              </a:tabLst>
            </a:pPr>
            <a:endParaRPr sz="2000" smtClean="0"/>
          </a:p>
          <a:p>
            <a:pPr>
              <a:buFont typeface="Arial" pitchFamily="34" charset="0"/>
              <a:buChar char="•"/>
              <a:tabLst>
                <a:tab pos="228600" algn="l"/>
              </a:tabLst>
            </a:pPr>
            <a:r>
              <a:rPr sz="2000" smtClean="0"/>
              <a:t>"Ben yeteneksiz bir insan değilim." cümlesi anlamına göre nasıl bir cümledir? </a:t>
            </a:r>
            <a:r>
              <a:rPr sz="2000" u="sng" smtClean="0"/>
              <a:t>Olumlu cümle</a:t>
            </a:r>
            <a:r>
              <a:rPr sz="2000" smtClean="0"/>
              <a:t/>
            </a:r>
            <a:br>
              <a:rPr sz="2000" smtClean="0"/>
            </a:br>
            <a:r>
              <a:rPr sz="2000" smtClean="0"/>
              <a:t/>
            </a:r>
            <a:br>
              <a:rPr sz="2000" smtClean="0"/>
            </a:br>
            <a:r>
              <a:rPr sz="1600" smtClean="0"/>
              <a:t>Kaynak: </a:t>
            </a:r>
            <a:r>
              <a:rPr sz="1600" smtClean="0">
                <a:hlinkClick r:id="rId2"/>
              </a:rPr>
              <a:t>http://www.dersimiz.com/bilgi-yarismasi-hazirlik-sorulari/TurkceEdebiyat-4-1.html#.VhF0QMvtmko</a:t>
            </a:r>
            <a:endParaRPr sz="1600" smtClean="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2547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9.3. ÖRnekler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214422"/>
            <a:ext cx="8115328" cy="5324535"/>
          </a:xfrm>
          <a:prstGeom prst="rect">
            <a:avLst/>
          </a:prstGeom>
          <a:noFill/>
          <a:ln w="9525">
            <a:noFill/>
            <a:miter lim="800000"/>
            <a:headEnd/>
            <a:tailEnd/>
          </a:ln>
        </p:spPr>
        <p:txBody>
          <a:bodyPr wrap="square" anchor="ctr">
            <a:spAutoFit/>
          </a:bodyPr>
          <a:lstStyle/>
          <a:p>
            <a:pPr>
              <a:buFont typeface="Arial" pitchFamily="34" charset="0"/>
              <a:buChar char="•"/>
              <a:tabLst>
                <a:tab pos="228600" algn="l"/>
              </a:tabLst>
            </a:pPr>
            <a:r>
              <a:rPr sz="2000" smtClean="0"/>
              <a:t>"Ah bunu önceden bilseydim" cümlesinin sonuna hangi noktalama işareti konulmalıdır?  </a:t>
            </a:r>
          </a:p>
          <a:p>
            <a:pPr>
              <a:buFont typeface="Arial" pitchFamily="34" charset="0"/>
              <a:buChar char="•"/>
              <a:tabLst>
                <a:tab pos="228600" algn="l"/>
              </a:tabLst>
            </a:pPr>
            <a:endParaRPr sz="2000" smtClean="0"/>
          </a:p>
          <a:p>
            <a:pPr>
              <a:tabLst>
                <a:tab pos="228600" algn="l"/>
              </a:tabLst>
            </a:pPr>
            <a:r>
              <a:rPr sz="2000" smtClean="0"/>
              <a:t>A) !   B) .   C) ,  D) :  E) ;</a:t>
            </a:r>
          </a:p>
          <a:p>
            <a:pPr>
              <a:buFont typeface="Arial" pitchFamily="34" charset="0"/>
              <a:buChar char="•"/>
              <a:tabLst>
                <a:tab pos="228600" algn="l"/>
              </a:tabLst>
            </a:pPr>
            <a:endParaRPr sz="2000" smtClean="0"/>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"Arif'e </a:t>
            </a:r>
            <a:r>
              <a:rPr sz="2000" u="sng" smtClean="0"/>
              <a:t>bugün</a:t>
            </a:r>
            <a:r>
              <a:rPr sz="2000" smtClean="0"/>
              <a:t> </a:t>
            </a:r>
            <a:r>
              <a:rPr sz="2000" u="sng" smtClean="0"/>
              <a:t>ailemle</a:t>
            </a:r>
            <a:r>
              <a:rPr sz="2000" smtClean="0"/>
              <a:t> </a:t>
            </a:r>
            <a:r>
              <a:rPr sz="2000" u="sng" smtClean="0"/>
              <a:t>birlikte</a:t>
            </a:r>
            <a:r>
              <a:rPr sz="2000" smtClean="0"/>
              <a:t> </a:t>
            </a:r>
            <a:r>
              <a:rPr sz="2000" u="sng" smtClean="0"/>
              <a:t>gezeceğimi</a:t>
            </a:r>
            <a:r>
              <a:rPr sz="2000" smtClean="0"/>
              <a:t> </a:t>
            </a:r>
            <a:r>
              <a:rPr sz="2000" u="sng" smtClean="0"/>
              <a:t>söylerim</a:t>
            </a:r>
            <a:r>
              <a:rPr sz="2000" smtClean="0"/>
              <a:t>."</a:t>
            </a:r>
          </a:p>
          <a:p>
            <a:pPr>
              <a:tabLst>
                <a:tab pos="228600" algn="l"/>
              </a:tabLst>
            </a:pPr>
            <a:r>
              <a:rPr sz="2000" smtClean="0"/>
              <a:t>                 A          B           C             D               E         cümlesindeki sözcüklerden hangisi çıkarılırsa cümlenin anlamında değişiklik olmaz? </a:t>
            </a:r>
            <a:endParaRPr sz="2000" u="sng" smtClean="0"/>
          </a:p>
          <a:p>
            <a:pPr>
              <a:buFont typeface="Arial" pitchFamily="34" charset="0"/>
              <a:buChar char="•"/>
              <a:tabLst>
                <a:tab pos="228600" algn="l"/>
              </a:tabLst>
            </a:pPr>
            <a:endParaRPr sz="2000" smtClean="0"/>
          </a:p>
          <a:p>
            <a:pPr>
              <a:buFont typeface="Arial" pitchFamily="34" charset="0"/>
              <a:buChar char="•"/>
              <a:tabLst>
                <a:tab pos="228600" algn="l"/>
              </a:tabLst>
            </a:pPr>
            <a:endParaRPr sz="2000" smtClean="0"/>
          </a:p>
          <a:p>
            <a:pPr>
              <a:buFont typeface="Arial" pitchFamily="34" charset="0"/>
              <a:buChar char="•"/>
              <a:tabLst>
                <a:tab pos="228600" algn="l"/>
              </a:tabLst>
            </a:pPr>
            <a:endParaRPr sz="2000" smtClean="0"/>
          </a:p>
          <a:p>
            <a:pPr>
              <a:buFont typeface="Arial" pitchFamily="34" charset="0"/>
              <a:buChar char="•"/>
              <a:tabLst>
                <a:tab pos="228600" algn="l"/>
              </a:tabLst>
            </a:pPr>
            <a:r>
              <a:rPr sz="2000" smtClean="0"/>
              <a:t>"Arkadaşlarım soğuk bir selamla yanımdan geçti." cümlesinde "soğuk" sözcüğü hangi anlamda kullanılmıştır? </a:t>
            </a:r>
          </a:p>
          <a:p>
            <a:pPr>
              <a:buFont typeface="Arial" pitchFamily="34" charset="0"/>
              <a:buChar char="•"/>
              <a:tabLst>
                <a:tab pos="228600" algn="l"/>
              </a:tabLst>
            </a:pPr>
            <a:endParaRPr sz="2000" u="sng" smtClean="0"/>
          </a:p>
          <a:p>
            <a:pPr marL="457200" indent="-457200">
              <a:buAutoNum type="alphaUcParenR"/>
              <a:tabLst>
                <a:tab pos="228600" algn="l"/>
              </a:tabLst>
            </a:pPr>
            <a:r>
              <a:rPr sz="2000" smtClean="0"/>
              <a:t>Gerçek </a:t>
            </a:r>
            <a:r>
              <a:rPr lang="pt-BR" sz="2000" dirty="0" smtClean="0"/>
              <a:t> B) </a:t>
            </a:r>
            <a:r>
              <a:rPr sz="2000" smtClean="0"/>
              <a:t>Şaka</a:t>
            </a:r>
            <a:r>
              <a:rPr lang="pt-BR" sz="2000" dirty="0" smtClean="0"/>
              <a:t>   C) </a:t>
            </a:r>
            <a:r>
              <a:rPr sz="2000" smtClean="0"/>
              <a:t>Ciddi</a:t>
            </a:r>
            <a:r>
              <a:rPr lang="pt-BR" sz="2000" dirty="0" smtClean="0"/>
              <a:t>  D) </a:t>
            </a:r>
            <a:r>
              <a:rPr sz="2000" smtClean="0"/>
              <a:t>Mecaz</a:t>
            </a:r>
            <a:r>
              <a:rPr lang="pt-BR" sz="2000" dirty="0" smtClean="0"/>
              <a:t>  E) </a:t>
            </a:r>
            <a:r>
              <a:rPr sz="2000" smtClean="0"/>
              <a:t>Kinaye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725470"/>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9.4. ÖRnekler</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pic>
        <p:nvPicPr>
          <p:cNvPr id="52226" name="Picture 2" descr="C:\niluNEW\osym\ornMATsoru.png"/>
          <p:cNvPicPr>
            <a:picLocks noChangeAspect="1" noChangeArrowheads="1"/>
          </p:cNvPicPr>
          <p:nvPr/>
        </p:nvPicPr>
        <p:blipFill>
          <a:blip r:embed="rId2"/>
          <a:srcRect/>
          <a:stretch>
            <a:fillRect/>
          </a:stretch>
        </p:blipFill>
        <p:spPr bwMode="auto">
          <a:xfrm>
            <a:off x="500034" y="1142984"/>
            <a:ext cx="8143931" cy="5340594"/>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85804" y="260647"/>
            <a:ext cx="8229600" cy="1515065"/>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9.5.uygulama B</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2145044"/>
            <a:ext cx="8258204" cy="4154984"/>
          </a:xfrm>
          <a:prstGeom prst="rect">
            <a:avLst/>
          </a:prstGeom>
          <a:noFill/>
          <a:ln w="9525">
            <a:noFill/>
            <a:miter lim="800000"/>
            <a:headEnd/>
            <a:tailEnd/>
          </a:ln>
        </p:spPr>
        <p:txBody>
          <a:bodyPr wrap="square" anchor="ctr">
            <a:spAutoFit/>
          </a:bodyPr>
          <a:lstStyle/>
          <a:p>
            <a:r>
              <a:rPr sz="2400" dirty="0" smtClean="0"/>
              <a:t>	İlköğretimde Sosyal Bilgiler dersi için, 	</a:t>
            </a:r>
            <a:r>
              <a:rPr sz="2400" dirty="0" err="1" smtClean="0"/>
              <a:t>duyuşsal</a:t>
            </a:r>
            <a:r>
              <a:rPr sz="2400" dirty="0" smtClean="0"/>
              <a:t> alanın "Değer Verme" basamağı altında 	yer alan tutum, inanç ve değerlerle ilgili 	kazanmalar verilmiştir.  </a:t>
            </a:r>
          </a:p>
          <a:p>
            <a:r>
              <a:rPr sz="2400" b="1" dirty="0" smtClean="0"/>
              <a:t> </a:t>
            </a:r>
            <a:endParaRPr sz="2400" dirty="0" smtClean="0"/>
          </a:p>
          <a:p>
            <a:r>
              <a:rPr sz="2400" dirty="0" smtClean="0"/>
              <a:t>1. Verilen üç hedeften bir tanesini seçiniz. </a:t>
            </a:r>
          </a:p>
          <a:p>
            <a:r>
              <a:rPr sz="2400" dirty="0" smtClean="0"/>
              <a:t>2. Seçtiğiniz bu kazanımı ölçebileceğiniz kısa-cevaplı bir   </a:t>
            </a:r>
          </a:p>
          <a:p>
            <a:r>
              <a:rPr lang="tr-TR" sz="2400" dirty="0"/>
              <a:t> </a:t>
            </a:r>
            <a:r>
              <a:rPr lang="tr-TR" sz="2400" dirty="0" smtClean="0"/>
              <a:t>   </a:t>
            </a:r>
            <a:r>
              <a:rPr sz="2400" dirty="0" smtClean="0"/>
              <a:t>soru yazınız.</a:t>
            </a:r>
          </a:p>
          <a:p>
            <a:r>
              <a:rPr sz="2400" dirty="0" smtClean="0"/>
              <a:t>3.Yazdığınız soruya verilecek cevapların puanlamasında </a:t>
            </a:r>
          </a:p>
          <a:p>
            <a:r>
              <a:rPr lang="tr-TR" sz="2400" dirty="0"/>
              <a:t> </a:t>
            </a:r>
            <a:r>
              <a:rPr lang="tr-TR" sz="2400" dirty="0" smtClean="0"/>
              <a:t>  </a:t>
            </a:r>
            <a:r>
              <a:rPr sz="2400" dirty="0" smtClean="0"/>
              <a:t>kullanılacak bir </a:t>
            </a:r>
            <a:r>
              <a:rPr sz="2400" dirty="0" err="1" smtClean="0"/>
              <a:t>rubrik</a:t>
            </a:r>
            <a:r>
              <a:rPr sz="2400" dirty="0" smtClean="0"/>
              <a:t> hazırlayınız. Hazırladığınız  </a:t>
            </a:r>
          </a:p>
          <a:p>
            <a:r>
              <a:rPr lang="tr-TR" sz="2400" dirty="0"/>
              <a:t> </a:t>
            </a:r>
            <a:r>
              <a:rPr lang="tr-TR" sz="2400" dirty="0" smtClean="0"/>
              <a:t>  </a:t>
            </a:r>
            <a:r>
              <a:rPr sz="2400" dirty="0" err="1" smtClean="0"/>
              <a:t>rubrik</a:t>
            </a:r>
            <a:r>
              <a:rPr sz="2400" dirty="0" smtClean="0"/>
              <a:t> en az iki puanlama kriteri kullanmalıdır.</a:t>
            </a:r>
            <a:endParaRPr sz="24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498178"/>
          </a:xfrm>
          <a:solidFill>
            <a:srgbClr val="A50021"/>
          </a:solidFill>
        </p:spPr>
        <p:txBody>
          <a:bodyPr anchorCtr="1">
            <a:normAutofit/>
          </a:bodyPr>
          <a:lstStyle/>
          <a:p>
            <a:pPr eaLnBrk="1" hangingPunct="1"/>
            <a:r>
              <a:rPr sz="2800" b="1" smtClean="0">
                <a:solidFill>
                  <a:schemeClr val="tx1"/>
                </a:solidFill>
              </a:rPr>
              <a:t>A. </a:t>
            </a:r>
            <a:r>
              <a:rPr lang="tr-TR" sz="2800" b="1" dirty="0" smtClean="0">
                <a:solidFill>
                  <a:schemeClr val="tx1"/>
                </a:solidFill>
              </a:rPr>
              <a:t>U</a:t>
            </a:r>
            <a:r>
              <a:rPr sz="2800" b="1" smtClean="0">
                <a:solidFill>
                  <a:schemeClr val="tx1"/>
                </a:solidFill>
              </a:rPr>
              <a:t>ygulama </a:t>
            </a:r>
            <a:endParaRPr lang="en-US" sz="2800" b="1" dirty="0" smtClean="0">
              <a:solidFill>
                <a:schemeClr val="tx1"/>
              </a:solidFill>
            </a:endParaRPr>
          </a:p>
        </p:txBody>
      </p:sp>
      <p:sp>
        <p:nvSpPr>
          <p:cNvPr id="5" name="Rectangle 5"/>
          <p:cNvSpPr>
            <a:spLocks noChangeArrowheads="1"/>
          </p:cNvSpPr>
          <p:nvPr/>
        </p:nvSpPr>
        <p:spPr bwMode="auto">
          <a:xfrm>
            <a:off x="457200" y="1741453"/>
            <a:ext cx="8229600" cy="4154984"/>
          </a:xfrm>
          <a:prstGeom prst="rect">
            <a:avLst/>
          </a:prstGeom>
          <a:noFill/>
          <a:ln w="9525">
            <a:noFill/>
            <a:miter lim="800000"/>
            <a:headEnd/>
            <a:tailEnd/>
          </a:ln>
        </p:spPr>
        <p:txBody>
          <a:bodyPr anchor="ctr">
            <a:spAutoFit/>
          </a:bodyPr>
          <a:lstStyle/>
          <a:p>
            <a:pPr marL="342900" indent="-342900">
              <a:buFont typeface="Arial" panose="020B0604020202020204" pitchFamily="34" charset="0"/>
              <a:buChar char="•"/>
              <a:tabLst>
                <a:tab pos="228600" algn="l"/>
              </a:tabLst>
            </a:pPr>
            <a:r>
              <a:rPr sz="2400" b="1" dirty="0" smtClean="0"/>
              <a:t>Kısa cevaplı bir test </a:t>
            </a:r>
          </a:p>
          <a:p>
            <a:pPr marL="342900" indent="-342900">
              <a:buFont typeface="Arial" panose="020B0604020202020204" pitchFamily="34" charset="0"/>
              <a:buChar char="•"/>
              <a:tabLst>
                <a:tab pos="228600" algn="l"/>
              </a:tabLst>
            </a:pPr>
            <a:r>
              <a:rPr sz="2400" b="1" dirty="0" smtClean="0"/>
              <a:t>2 grup </a:t>
            </a:r>
          </a:p>
          <a:p>
            <a:pPr marL="800100" lvl="1" indent="-342900">
              <a:tabLst>
                <a:tab pos="228600" algn="l"/>
              </a:tabLst>
            </a:pPr>
            <a:endParaRPr lang="tr-TR" sz="2400" b="1" dirty="0" smtClean="0"/>
          </a:p>
          <a:p>
            <a:pPr marL="800100" lvl="1" indent="-342900">
              <a:tabLst>
                <a:tab pos="228600" algn="l"/>
              </a:tabLst>
            </a:pPr>
            <a:r>
              <a:rPr lang="tr-TR" sz="2400" dirty="0" smtClean="0"/>
              <a:t>G</a:t>
            </a:r>
            <a:r>
              <a:rPr sz="2400" dirty="0" smtClean="0"/>
              <a:t>rup 1. Uygulama için, mevcut her soruyu 		          çoktan seçmeli bir formatta tekrar yaz.  </a:t>
            </a:r>
          </a:p>
          <a:p>
            <a:pPr marL="800100" lvl="1" indent="-342900">
              <a:tabLst>
                <a:tab pos="228600" algn="l"/>
              </a:tabLst>
            </a:pPr>
            <a:r>
              <a:rPr sz="2400" dirty="0" smtClean="0"/>
              <a:t>		          Grup 2'ye uygula ve sonuçları yorumla. </a:t>
            </a:r>
          </a:p>
          <a:p>
            <a:pPr marL="800100" lvl="1" indent="-342900">
              <a:tabLst>
                <a:tab pos="228600" algn="l"/>
              </a:tabLst>
            </a:pPr>
            <a:endParaRPr lang="tr-TR" sz="2400" dirty="0" smtClean="0"/>
          </a:p>
          <a:p>
            <a:pPr marL="800100" lvl="1" indent="-342900">
              <a:tabLst>
                <a:tab pos="228600" algn="l"/>
              </a:tabLst>
            </a:pPr>
            <a:r>
              <a:rPr sz="2400" dirty="0" smtClean="0"/>
              <a:t>Grup 2.  Testin or</a:t>
            </a:r>
            <a:r>
              <a:rPr lang="tr-TR" sz="2400" dirty="0" smtClean="0"/>
              <a:t>i</a:t>
            </a:r>
            <a:r>
              <a:rPr sz="2400" dirty="0" smtClean="0"/>
              <a:t>jinal kısa cevaplı uygulaması 	               </a:t>
            </a:r>
          </a:p>
          <a:p>
            <a:pPr marL="800100" lvl="1" indent="-342900">
              <a:tabLst>
                <a:tab pos="228600" algn="l"/>
              </a:tabLst>
            </a:pPr>
            <a:r>
              <a:rPr lang="tr-TR" sz="2400" dirty="0"/>
              <a:t> </a:t>
            </a:r>
            <a:r>
              <a:rPr lang="tr-TR" sz="2400" dirty="0" smtClean="0"/>
              <a:t>               </a:t>
            </a:r>
            <a:r>
              <a:rPr sz="2400" dirty="0" smtClean="0"/>
              <a:t>için puanlama çetelesi hazırla. </a:t>
            </a:r>
          </a:p>
          <a:p>
            <a:pPr marL="800100" lvl="1" indent="-342900">
              <a:tabLst>
                <a:tab pos="228600" algn="l"/>
              </a:tabLst>
            </a:pPr>
            <a:r>
              <a:rPr sz="2400" dirty="0" smtClean="0"/>
              <a:t>		          Grup 1'e uygula ve sonuçları yorumla.</a:t>
            </a:r>
          </a:p>
          <a:p>
            <a:pPr marL="800100" lvl="1" indent="-342900">
              <a:tabLst>
                <a:tab pos="228600" algn="l"/>
              </a:tabLst>
            </a:pPr>
            <a:endParaRPr sz="2400" b="1"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154098"/>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9.5.1 uygulama B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smtClean="0">
                <a:effectLst>
                  <a:outerShdw blurRad="51000" dist="37000" dir="5400000" algn="tl" rotWithShape="0">
                    <a:srgbClr val="000000">
                      <a:alpha val="25000"/>
                    </a:srgbClr>
                  </a:outerShdw>
                </a:effectLst>
                <a:latin typeface="+mj-lt"/>
                <a:ea typeface="+mj-ea"/>
                <a:cs typeface="+mj-cs"/>
              </a:rPr>
              <a:t>Kazanımlar listesi</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571612"/>
            <a:ext cx="8115328" cy="3416320"/>
          </a:xfrm>
          <a:prstGeom prst="rect">
            <a:avLst/>
          </a:prstGeom>
          <a:noFill/>
          <a:ln w="9525">
            <a:noFill/>
            <a:miter lim="800000"/>
            <a:headEnd/>
            <a:tailEnd/>
          </a:ln>
        </p:spPr>
        <p:txBody>
          <a:bodyPr wrap="square" anchor="ctr">
            <a:spAutoFit/>
          </a:bodyPr>
          <a:lstStyle/>
          <a:p>
            <a:r>
              <a:rPr sz="2400" smtClean="0"/>
              <a:t>1. Değeri Kabullenme: Uyarıcıya karşı kişi sürekli aynı duyuşsal tepkiyi verebilir.</a:t>
            </a:r>
          </a:p>
          <a:p>
            <a:endParaRPr sz="2400" smtClean="0"/>
          </a:p>
          <a:p>
            <a:r>
              <a:rPr sz="2400" smtClean="0"/>
              <a:t>Hedef. Yurtta barış dünyada barış ilkesinin önemini takdir etme.</a:t>
            </a:r>
          </a:p>
          <a:p>
            <a:endParaRPr sz="2400" smtClean="0"/>
          </a:p>
          <a:p>
            <a:r>
              <a:rPr sz="2400" smtClean="0"/>
              <a:t>Davranışlar: Bu ilkeyi savunan konuşmalar yapma; Bu ilke ile yazıları sürekli olarak okuma...</a:t>
            </a:r>
          </a:p>
          <a:p>
            <a:endParaRPr sz="2400" smtClean="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154098"/>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9.5.2. uygulama B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smtClean="0">
                <a:effectLst>
                  <a:outerShdw blurRad="51000" dist="37000" dir="5400000" algn="tl" rotWithShape="0">
                    <a:srgbClr val="000000">
                      <a:alpha val="25000"/>
                    </a:srgbClr>
                  </a:outerShdw>
                </a:effectLst>
                <a:latin typeface="+mj-lt"/>
                <a:ea typeface="+mj-ea"/>
                <a:cs typeface="+mj-cs"/>
              </a:rPr>
              <a:t>Kazanımlar listesi</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571612"/>
            <a:ext cx="8115328" cy="3785652"/>
          </a:xfrm>
          <a:prstGeom prst="rect">
            <a:avLst/>
          </a:prstGeom>
          <a:noFill/>
          <a:ln w="9525">
            <a:noFill/>
            <a:miter lim="800000"/>
            <a:headEnd/>
            <a:tailEnd/>
          </a:ln>
        </p:spPr>
        <p:txBody>
          <a:bodyPr wrap="square" anchor="ctr">
            <a:spAutoFit/>
          </a:bodyPr>
          <a:lstStyle/>
          <a:p>
            <a:r>
              <a:rPr sz="2400" smtClean="0"/>
              <a:t>2. Değeri Yeğleme: Bu basamakta toplumca oluşturulan değerlerden biri diğerlerine göre daha üstün tutulur.</a:t>
            </a:r>
          </a:p>
          <a:p>
            <a:endParaRPr sz="2400" smtClean="0"/>
          </a:p>
          <a:p>
            <a:r>
              <a:rPr sz="2400" smtClean="0"/>
              <a:t>Hedef: Her türlü eleştiriye açık olma</a:t>
            </a:r>
          </a:p>
          <a:p>
            <a:endParaRPr sz="2400" smtClean="0"/>
          </a:p>
          <a:p>
            <a:r>
              <a:rPr sz="2400" smtClean="0"/>
              <a:t>Davranışlar: Arkadaşlarından kendini eleştirmelerini isteme; yapılan eleştirileri karşı çıkmadan dinleme; Kendini eleştiren kişilere kızmama, darılmama aksine onlara teşekkür teme...</a:t>
            </a:r>
          </a:p>
          <a:p>
            <a:r>
              <a:rPr sz="2400" smtClean="0"/>
              <a:t>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154098"/>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9.5.3. uygulama B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smtClean="0">
                <a:effectLst>
                  <a:outerShdw blurRad="51000" dist="37000" dir="5400000" algn="tl" rotWithShape="0">
                    <a:srgbClr val="000000">
                      <a:alpha val="25000"/>
                    </a:srgbClr>
                  </a:outerShdw>
                </a:effectLst>
                <a:latin typeface="+mj-lt"/>
                <a:ea typeface="+mj-ea"/>
                <a:cs typeface="+mj-cs"/>
              </a:rPr>
              <a:t>Kazanımlar listesi</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sp>
        <p:nvSpPr>
          <p:cNvPr id="7" name="Rectangle 5"/>
          <p:cNvSpPr>
            <a:spLocks noChangeArrowheads="1"/>
          </p:cNvSpPr>
          <p:nvPr/>
        </p:nvSpPr>
        <p:spPr bwMode="auto">
          <a:xfrm>
            <a:off x="457200" y="1357298"/>
            <a:ext cx="8115328" cy="5262979"/>
          </a:xfrm>
          <a:prstGeom prst="rect">
            <a:avLst/>
          </a:prstGeom>
          <a:noFill/>
          <a:ln w="9525">
            <a:noFill/>
            <a:miter lim="800000"/>
            <a:headEnd/>
            <a:tailEnd/>
          </a:ln>
        </p:spPr>
        <p:txBody>
          <a:bodyPr wrap="square" anchor="ctr">
            <a:spAutoFit/>
          </a:bodyPr>
          <a:lstStyle/>
          <a:p>
            <a:r>
              <a:rPr sz="2400" smtClean="0"/>
              <a:t>3. Değere Adanmışlık: Bu basamakta kişi başkalarını bu değerin peşinde sürüklemek için çaba harcayabilir.Burada kişi değerşle özdeşleşmiştir. Bu düşünceye göre kişi hedefine, davasına, partiye özveride bulunarak katkıda bulunma amacındadır. Bu nedenden dolayı bu basamakta ilköğretim 4. ve 5. sınıflar düzeyinde sosyal bilgiler dersin açısından hedef ve davranış önerilememiştir.</a:t>
            </a:r>
          </a:p>
          <a:p>
            <a:endParaRPr sz="2400" smtClean="0"/>
          </a:p>
          <a:p>
            <a:r>
              <a:rPr sz="2400" smtClean="0"/>
              <a:t>Hedef: Ulusun bağımsızlığı ve vatanın bütünlüğü için özveride bulunmaya adanmışlık.</a:t>
            </a:r>
          </a:p>
          <a:p>
            <a:endParaRPr sz="2400" smtClean="0"/>
          </a:p>
          <a:p>
            <a:r>
              <a:rPr sz="2400" smtClean="0"/>
              <a:t>Davranışlar: Ailesinin, ulusunun, insanlığın mutluluğu için özveride bulunmaya adanmışlık.</a:t>
            </a:r>
            <a:endParaRPr sz="240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154098"/>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9.5.4. uygulama B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Cevap: </a:t>
            </a:r>
            <a:endParaRPr kumimoji="0" lang="en-US"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endParaRPr>
          </a:p>
        </p:txBody>
      </p:sp>
      <p:graphicFrame>
        <p:nvGraphicFramePr>
          <p:cNvPr id="4" name="3 Tablo"/>
          <p:cNvGraphicFramePr>
            <a:graphicFrameLocks noGrp="1"/>
          </p:cNvGraphicFramePr>
          <p:nvPr/>
        </p:nvGraphicFramePr>
        <p:xfrm>
          <a:off x="285719" y="3357562"/>
          <a:ext cx="8501122" cy="3154680"/>
        </p:xfrm>
        <a:graphic>
          <a:graphicData uri="http://schemas.openxmlformats.org/drawingml/2006/table">
            <a:tbl>
              <a:tblPr/>
              <a:tblGrid>
                <a:gridCol w="1532297">
                  <a:extLst>
                    <a:ext uri="{9D8B030D-6E8A-4147-A177-3AD203B41FA5}">
                      <a16:colId xmlns:a16="http://schemas.microsoft.com/office/drawing/2014/main" val="20000"/>
                    </a:ext>
                  </a:extLst>
                </a:gridCol>
                <a:gridCol w="1301717">
                  <a:extLst>
                    <a:ext uri="{9D8B030D-6E8A-4147-A177-3AD203B41FA5}">
                      <a16:colId xmlns:a16="http://schemas.microsoft.com/office/drawing/2014/main" val="20001"/>
                    </a:ext>
                  </a:extLst>
                </a:gridCol>
                <a:gridCol w="1891487">
                  <a:extLst>
                    <a:ext uri="{9D8B030D-6E8A-4147-A177-3AD203B41FA5}">
                      <a16:colId xmlns:a16="http://schemas.microsoft.com/office/drawing/2014/main" val="20002"/>
                    </a:ext>
                  </a:extLst>
                </a:gridCol>
                <a:gridCol w="1822587">
                  <a:extLst>
                    <a:ext uri="{9D8B030D-6E8A-4147-A177-3AD203B41FA5}">
                      <a16:colId xmlns:a16="http://schemas.microsoft.com/office/drawing/2014/main" val="20003"/>
                    </a:ext>
                  </a:extLst>
                </a:gridCol>
                <a:gridCol w="1953034">
                  <a:extLst>
                    <a:ext uri="{9D8B030D-6E8A-4147-A177-3AD203B41FA5}">
                      <a16:colId xmlns:a16="http://schemas.microsoft.com/office/drawing/2014/main" val="20004"/>
                    </a:ext>
                  </a:extLst>
                </a:gridCol>
              </a:tblGrid>
              <a:tr h="349252">
                <a:tc>
                  <a:txBody>
                    <a:bodyPr/>
                    <a:lstStyle/>
                    <a:p>
                      <a:pPr algn="ctr">
                        <a:lnSpc>
                          <a:spcPct val="115000"/>
                        </a:lnSpc>
                        <a:spcAft>
                          <a:spcPts val="0"/>
                        </a:spcAft>
                      </a:pPr>
                      <a:endParaRPr lang="tr-T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gridSpan="4">
                  <a:txBody>
                    <a:bodyPr/>
                    <a:lstStyle/>
                    <a:p>
                      <a:pPr algn="ctr">
                        <a:lnSpc>
                          <a:spcPct val="115000"/>
                        </a:lnSpc>
                        <a:spcAft>
                          <a:spcPts val="0"/>
                        </a:spcAft>
                      </a:pPr>
                      <a:r>
                        <a:rPr lang="tr-TR" sz="2000" b="1" dirty="0">
                          <a:latin typeface="Calibri"/>
                          <a:ea typeface="Calibri"/>
                          <a:cs typeface="Times New Roman"/>
                        </a:rPr>
                        <a:t>Derecelendirme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98505">
                <a:tc>
                  <a:txBody>
                    <a:bodyPr/>
                    <a:lstStyle/>
                    <a:p>
                      <a:pPr algn="ctr">
                        <a:lnSpc>
                          <a:spcPct val="115000"/>
                        </a:lnSpc>
                        <a:spcAft>
                          <a:spcPts val="0"/>
                        </a:spcAft>
                      </a:pPr>
                      <a:r>
                        <a:rPr lang="tr-TR" sz="2000" b="1">
                          <a:latin typeface="Calibri"/>
                          <a:ea typeface="Calibri"/>
                          <a:cs typeface="Times New Roman"/>
                        </a:rPr>
                        <a:t>Kriter</a:t>
                      </a:r>
                    </a:p>
                    <a:p>
                      <a:pPr algn="ct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r>
                        <a:rPr lang="tr-TR" sz="2000" b="1">
                          <a:latin typeface="Calibri"/>
                          <a:ea typeface="Calibri"/>
                          <a:cs typeface="Times New Roman"/>
                        </a:rPr>
                        <a:t>_____</a:t>
                      </a:r>
                    </a:p>
                    <a:p>
                      <a:pP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r>
                        <a:rPr lang="tr-TR" sz="2000" b="1">
                          <a:latin typeface="Calibri"/>
                          <a:ea typeface="Calibri"/>
                          <a:cs typeface="Times New Roman"/>
                        </a:rPr>
                        <a:t>_____</a:t>
                      </a:r>
                    </a:p>
                    <a:p>
                      <a:pP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r>
                        <a:rPr lang="tr-TR" sz="2000" b="1">
                          <a:latin typeface="Calibri"/>
                          <a:ea typeface="Calibri"/>
                          <a:cs typeface="Times New Roman"/>
                        </a:rPr>
                        <a:t>______</a:t>
                      </a:r>
                    </a:p>
                    <a:p>
                      <a:pP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p>
                      <a:pPr>
                        <a:lnSpc>
                          <a:spcPct val="115000"/>
                        </a:lnSpc>
                        <a:spcAft>
                          <a:spcPts val="0"/>
                        </a:spcAft>
                      </a:pPr>
                      <a:r>
                        <a:rPr lang="tr-TR" sz="2000" b="1">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extLst>
                  <a:ext uri="{0D108BD9-81ED-4DB2-BD59-A6C34878D82A}">
                    <a16:rowId xmlns:a16="http://schemas.microsoft.com/office/drawing/2014/main" val="10001"/>
                  </a:ext>
                </a:extLst>
              </a:tr>
              <a:tr h="698505">
                <a:tc>
                  <a:txBody>
                    <a:bodyPr/>
                    <a:lstStyle/>
                    <a:p>
                      <a:pPr>
                        <a:lnSpc>
                          <a:spcPct val="115000"/>
                        </a:lnSpc>
                        <a:spcAft>
                          <a:spcPts val="0"/>
                        </a:spcAft>
                      </a:pPr>
                      <a:r>
                        <a:rPr lang="tr-TR" sz="2000" b="1">
                          <a:latin typeface="Calibri"/>
                          <a:ea typeface="Calibri"/>
                          <a:cs typeface="Times New Roman"/>
                        </a:rPr>
                        <a:t>______</a:t>
                      </a:r>
                    </a:p>
                    <a:p>
                      <a:pP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extLst>
                  <a:ext uri="{0D108BD9-81ED-4DB2-BD59-A6C34878D82A}">
                    <a16:rowId xmlns:a16="http://schemas.microsoft.com/office/drawing/2014/main" val="10002"/>
                  </a:ext>
                </a:extLst>
              </a:tr>
              <a:tr h="698505">
                <a:tc>
                  <a:txBody>
                    <a:bodyPr/>
                    <a:lstStyle/>
                    <a:p>
                      <a:pPr>
                        <a:lnSpc>
                          <a:spcPct val="115000"/>
                        </a:lnSpc>
                        <a:spcAft>
                          <a:spcPts val="0"/>
                        </a:spcAft>
                      </a:pPr>
                      <a:r>
                        <a:rPr lang="tr-TR" sz="2000" b="1">
                          <a:latin typeface="Calibri"/>
                          <a:ea typeface="Calibri"/>
                          <a:cs typeface="Times New Roman"/>
                        </a:rPr>
                        <a:t>______ </a:t>
                      </a:r>
                    </a:p>
                    <a:p>
                      <a:pPr>
                        <a:lnSpc>
                          <a:spcPct val="115000"/>
                        </a:lnSpc>
                        <a:spcAft>
                          <a:spcPts val="0"/>
                        </a:spcAft>
                      </a:pPr>
                      <a:r>
                        <a:rPr lang="tr-TR" sz="2000" b="1">
                          <a:latin typeface="Calibri"/>
                          <a:ea typeface="Calibri"/>
                          <a:cs typeface="Times New Roman"/>
                        </a:rPr>
                        <a:t>Puan: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extLst>
                  <a:ext uri="{0D108BD9-81ED-4DB2-BD59-A6C34878D82A}">
                    <a16:rowId xmlns:a16="http://schemas.microsoft.com/office/drawing/2014/main" val="10003"/>
                  </a:ext>
                </a:extLst>
              </a:tr>
              <a:tr h="698505">
                <a:tc>
                  <a:txBody>
                    <a:bodyPr/>
                    <a:lstStyle/>
                    <a:p>
                      <a:pPr>
                        <a:lnSpc>
                          <a:spcPct val="115000"/>
                        </a:lnSpc>
                        <a:spcAft>
                          <a:spcPts val="0"/>
                        </a:spcAft>
                      </a:pPr>
                      <a:endParaRPr lang="tr-TR" sz="2000" b="1">
                        <a:latin typeface="Calibri"/>
                        <a:ea typeface="Calibri"/>
                        <a:cs typeface="Times New Roman"/>
                      </a:endParaRPr>
                    </a:p>
                    <a:p>
                      <a:pPr>
                        <a:lnSpc>
                          <a:spcPct val="115000"/>
                        </a:lnSpc>
                        <a:spcAft>
                          <a:spcPts val="0"/>
                        </a:spcAft>
                      </a:pPr>
                      <a:r>
                        <a:rPr lang="tr-TR" sz="2000" b="1">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tc>
                  <a:txBody>
                    <a:bodyPr/>
                    <a:lstStyle/>
                    <a:p>
                      <a:pPr>
                        <a:lnSpc>
                          <a:spcPct val="115000"/>
                        </a:lnSpc>
                        <a:spcAft>
                          <a:spcPts val="0"/>
                        </a:spcAft>
                      </a:pPr>
                      <a:endParaRPr lang="tr-TR"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lumOff val="50000"/>
                      </a:schemeClr>
                    </a:solidFill>
                  </a:tcPr>
                </a:tc>
                <a:extLst>
                  <a:ext uri="{0D108BD9-81ED-4DB2-BD59-A6C34878D82A}">
                    <a16:rowId xmlns:a16="http://schemas.microsoft.com/office/drawing/2014/main" val="10004"/>
                  </a:ext>
                </a:extLst>
              </a:tr>
            </a:tbl>
          </a:graphicData>
        </a:graphic>
      </p:graphicFrame>
      <p:sp>
        <p:nvSpPr>
          <p:cNvPr id="5" name="Rectangle 5"/>
          <p:cNvSpPr>
            <a:spLocks noChangeArrowheads="1"/>
          </p:cNvSpPr>
          <p:nvPr/>
        </p:nvSpPr>
        <p:spPr bwMode="auto">
          <a:xfrm>
            <a:off x="457200" y="1571612"/>
            <a:ext cx="8115328" cy="1569660"/>
          </a:xfrm>
          <a:prstGeom prst="rect">
            <a:avLst/>
          </a:prstGeom>
          <a:noFill/>
          <a:ln w="9525">
            <a:noFill/>
            <a:miter lim="800000"/>
            <a:headEnd/>
            <a:tailEnd/>
          </a:ln>
        </p:spPr>
        <p:txBody>
          <a:bodyPr wrap="square" anchor="ctr">
            <a:spAutoFit/>
          </a:bodyPr>
          <a:lstStyle/>
          <a:p>
            <a:pPr marL="457200" indent="-457200">
              <a:buAutoNum type="arabicPeriod"/>
            </a:pPr>
            <a:r>
              <a:rPr sz="2400" dirty="0" smtClean="0"/>
              <a:t>Kazanım: 1, 2 veya 3.</a:t>
            </a:r>
          </a:p>
          <a:p>
            <a:pPr marL="457200" indent="-457200">
              <a:buAutoNum type="arabicPeriod"/>
            </a:pPr>
            <a:r>
              <a:rPr sz="2400" dirty="0" smtClean="0"/>
              <a:t>Soru: kısa cevaplı</a:t>
            </a:r>
          </a:p>
          <a:p>
            <a:pPr marL="457200" indent="-457200">
              <a:buAutoNum type="arabicPeriod"/>
            </a:pPr>
            <a:endParaRPr sz="2400" dirty="0" smtClean="0"/>
          </a:p>
          <a:p>
            <a:pPr marL="457200" indent="-457200">
              <a:buAutoNum type="arabicPeriod"/>
            </a:pPr>
            <a:r>
              <a:rPr sz="2400" dirty="0" err="1" smtClean="0"/>
              <a:t>Rubrik</a:t>
            </a:r>
            <a:r>
              <a:rPr sz="2400" dirty="0" smtClean="0"/>
              <a:t>: En az iki kriter için</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A50021"/>
          </a:solidFill>
        </p:spPr>
        <p:txBody>
          <a:bodyPr anchorCtr="1">
            <a:normAutofit/>
          </a:bodyPr>
          <a:lstStyle/>
          <a:p>
            <a:pPr eaLnBrk="1" hangingPunct="1"/>
            <a:r>
              <a:rPr sz="2800" b="1" smtClean="0">
                <a:solidFill>
                  <a:schemeClr val="tx1"/>
                </a:solidFill>
              </a:rPr>
              <a:t>10.1. </a:t>
            </a:r>
            <a:r>
              <a:rPr lang="tr-TR" sz="2800" b="1" dirty="0" smtClean="0">
                <a:solidFill>
                  <a:schemeClr val="tx1"/>
                </a:solidFill>
              </a:rPr>
              <a:t>U</a:t>
            </a:r>
            <a:r>
              <a:rPr sz="2800" b="1" smtClean="0">
                <a:solidFill>
                  <a:schemeClr val="tx1"/>
                </a:solidFill>
              </a:rPr>
              <a:t>yarılar</a:t>
            </a:r>
            <a:endParaRPr lang="en-US" sz="2800" b="1" dirty="0" smtClean="0">
              <a:solidFill>
                <a:schemeClr val="tx1"/>
              </a:solidFill>
            </a:endParaRPr>
          </a:p>
        </p:txBody>
      </p:sp>
      <p:sp>
        <p:nvSpPr>
          <p:cNvPr id="5" name="Rectangle 5"/>
          <p:cNvSpPr>
            <a:spLocks noChangeArrowheads="1"/>
          </p:cNvSpPr>
          <p:nvPr/>
        </p:nvSpPr>
        <p:spPr bwMode="auto">
          <a:xfrm>
            <a:off x="457200" y="1676400"/>
            <a:ext cx="8229600" cy="4832092"/>
          </a:xfrm>
          <a:prstGeom prst="rect">
            <a:avLst/>
          </a:prstGeom>
          <a:noFill/>
          <a:ln w="9525">
            <a:noFill/>
            <a:miter lim="800000"/>
            <a:headEnd/>
            <a:tailEnd/>
          </a:ln>
        </p:spPr>
        <p:txBody>
          <a:bodyPr anchor="ctr">
            <a:spAutoFit/>
          </a:bodyPr>
          <a:lstStyle/>
          <a:p>
            <a:pPr marL="342900" indent="-342900">
              <a:buFont typeface="Arial" pitchFamily="34" charset="0"/>
              <a:buChar char="•"/>
              <a:tabLst>
                <a:tab pos="228600" algn="l"/>
              </a:tabLst>
            </a:pPr>
            <a:r>
              <a:rPr sz="2800" dirty="0" smtClean="0"/>
              <a:t>Literatürdeki bazı çalışmalar çoktan-seçmeli sorular ile kısa cevaplı soruların aynı şeyleri ölçtüğünü göstermekte  </a:t>
            </a:r>
            <a:r>
              <a:rPr lang="en-US" sz="2800" dirty="0" smtClean="0"/>
              <a:t>(</a:t>
            </a:r>
            <a:r>
              <a:rPr lang="en-US" sz="2800" dirty="0" err="1" smtClean="0"/>
              <a:t>Lukhele</a:t>
            </a:r>
            <a:r>
              <a:rPr lang="en-US" sz="2800" dirty="0" smtClean="0"/>
              <a:t>, </a:t>
            </a:r>
            <a:r>
              <a:rPr lang="en-US" sz="2800" dirty="0" err="1" smtClean="0"/>
              <a:t>Thissen</a:t>
            </a:r>
            <a:r>
              <a:rPr lang="en-US" sz="2800" dirty="0" smtClean="0"/>
              <a:t>, &amp; </a:t>
            </a:r>
            <a:r>
              <a:rPr lang="en-US" sz="2800" dirty="0" err="1" smtClean="0"/>
              <a:t>Wainer</a:t>
            </a:r>
            <a:r>
              <a:rPr lang="en-US" sz="2800" dirty="0" smtClean="0"/>
              <a:t>, 1994). </a:t>
            </a:r>
            <a:endParaRPr sz="2800" dirty="0" smtClean="0"/>
          </a:p>
          <a:p>
            <a:pPr marL="342900" indent="-342900">
              <a:buFont typeface="Arial" pitchFamily="34" charset="0"/>
              <a:buChar char="•"/>
              <a:tabLst>
                <a:tab pos="228600" algn="l"/>
              </a:tabLst>
            </a:pPr>
            <a:endParaRPr sz="2800" dirty="0" smtClean="0"/>
          </a:p>
          <a:p>
            <a:pPr marL="342900" indent="-342900">
              <a:buFont typeface="Arial" pitchFamily="34" charset="0"/>
              <a:buChar char="•"/>
              <a:tabLst>
                <a:tab pos="228600" algn="l"/>
              </a:tabLst>
            </a:pPr>
            <a:r>
              <a:rPr sz="2800" dirty="0" smtClean="0"/>
              <a:t>Bu iddialar, öğrencilerin aynı yapıyı ölçen ancak çoktan-seçmeli veya kısa cevaplı sorulardan oluşan testlerden aldıkları puanlar arasındaki korelasyonlara yüksek olmasına dayanıyor  (</a:t>
            </a:r>
            <a:r>
              <a:rPr sz="2800" dirty="0" err="1" smtClean="0"/>
              <a:t>örn</a:t>
            </a:r>
            <a:r>
              <a:rPr sz="2800" dirty="0" smtClean="0"/>
              <a:t>. </a:t>
            </a:r>
            <a:r>
              <a:rPr lang="en-US" sz="2800" dirty="0" err="1" smtClean="0"/>
              <a:t>Godschalk</a:t>
            </a:r>
            <a:r>
              <a:rPr lang="en-US" sz="2800" dirty="0" smtClean="0"/>
              <a:t>, </a:t>
            </a:r>
            <a:r>
              <a:rPr lang="en-US" sz="2800" dirty="0" err="1" smtClean="0"/>
              <a:t>Swineford</a:t>
            </a:r>
            <a:r>
              <a:rPr lang="en-US" sz="2800" dirty="0" smtClean="0"/>
              <a:t>, &amp; Coffman, 1966). </a:t>
            </a:r>
            <a:endParaRPr sz="28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A50021"/>
          </a:solidFill>
        </p:spPr>
        <p:txBody>
          <a:bodyPr anchorCtr="1">
            <a:normAutofit/>
          </a:bodyPr>
          <a:lstStyle/>
          <a:p>
            <a:pPr eaLnBrk="1" hangingPunct="1"/>
            <a:r>
              <a:rPr sz="2800" b="1" smtClean="0">
                <a:solidFill>
                  <a:schemeClr val="tx1"/>
                </a:solidFill>
              </a:rPr>
              <a:t>10.2. </a:t>
            </a:r>
            <a:r>
              <a:rPr lang="tr-TR" sz="2800" b="1" dirty="0" smtClean="0">
                <a:solidFill>
                  <a:schemeClr val="tx1"/>
                </a:solidFill>
              </a:rPr>
              <a:t>U</a:t>
            </a:r>
            <a:r>
              <a:rPr sz="2800" b="1" smtClean="0">
                <a:solidFill>
                  <a:schemeClr val="tx1"/>
                </a:solidFill>
              </a:rPr>
              <a:t>yarılar</a:t>
            </a:r>
            <a:endParaRPr lang="en-US" sz="2800" b="1" dirty="0" smtClean="0">
              <a:solidFill>
                <a:schemeClr val="tx1"/>
              </a:solidFill>
            </a:endParaRPr>
          </a:p>
        </p:txBody>
      </p:sp>
      <p:sp>
        <p:nvSpPr>
          <p:cNvPr id="5" name="Rectangle 5"/>
          <p:cNvSpPr>
            <a:spLocks noChangeArrowheads="1"/>
          </p:cNvSpPr>
          <p:nvPr/>
        </p:nvSpPr>
        <p:spPr bwMode="auto">
          <a:xfrm>
            <a:off x="457200" y="1412776"/>
            <a:ext cx="8229600" cy="5324535"/>
          </a:xfrm>
          <a:prstGeom prst="rect">
            <a:avLst/>
          </a:prstGeom>
          <a:noFill/>
          <a:ln w="9525">
            <a:noFill/>
            <a:miter lim="800000"/>
            <a:headEnd/>
            <a:tailEnd/>
          </a:ln>
        </p:spPr>
        <p:txBody>
          <a:bodyPr anchor="ctr">
            <a:spAutoFit/>
          </a:bodyPr>
          <a:lstStyle/>
          <a:p>
            <a:pPr marL="342900" indent="-342900">
              <a:buFont typeface="Arial" pitchFamily="34" charset="0"/>
              <a:buChar char="•"/>
              <a:tabLst>
                <a:tab pos="228600" algn="l"/>
              </a:tabLst>
            </a:pPr>
            <a:r>
              <a:rPr sz="2000" dirty="0" smtClean="0"/>
              <a:t>Yapılan araştırmalar, kız-erkek başarı oranlarının test sorularının formatının değişmesine bağlı olarak değiştiğini göstermekte </a:t>
            </a:r>
            <a:r>
              <a:rPr lang="en-US" sz="2000" dirty="0" smtClean="0"/>
              <a:t>(</a:t>
            </a:r>
            <a:r>
              <a:rPr lang="en-US" sz="2000" dirty="0" err="1" smtClean="0"/>
              <a:t>Mazzeo</a:t>
            </a:r>
            <a:r>
              <a:rPr lang="en-US" sz="2000" dirty="0" smtClean="0"/>
              <a:t>, Schmitt, &amp; </a:t>
            </a:r>
            <a:r>
              <a:rPr lang="en-US" sz="2000" dirty="0" err="1" smtClean="0"/>
              <a:t>Bleistein</a:t>
            </a:r>
            <a:r>
              <a:rPr lang="en-US" sz="2000" dirty="0" smtClean="0"/>
              <a:t>, 1992; </a:t>
            </a:r>
            <a:r>
              <a:rPr lang="en-US" sz="2000" dirty="0" err="1" smtClean="0"/>
              <a:t>Breland</a:t>
            </a:r>
            <a:r>
              <a:rPr lang="en-US" sz="2000" dirty="0" smtClean="0"/>
              <a:t>, </a:t>
            </a:r>
            <a:r>
              <a:rPr lang="en-US" sz="2000" dirty="0" err="1" smtClean="0"/>
              <a:t>Danos</a:t>
            </a:r>
            <a:r>
              <a:rPr lang="en-US" sz="2000" dirty="0" smtClean="0"/>
              <a:t>, Kahn, Kubota, &amp; Bonner, 1994; Livingston &amp; Rupp, 2004). </a:t>
            </a:r>
            <a:endParaRPr sz="2000" dirty="0" smtClean="0"/>
          </a:p>
          <a:p>
            <a:pPr marL="342900" indent="-342900">
              <a:buFont typeface="Arial" pitchFamily="34" charset="0"/>
              <a:buChar char="•"/>
              <a:tabLst>
                <a:tab pos="228600" algn="l"/>
              </a:tabLst>
            </a:pPr>
            <a:endParaRPr sz="2000" dirty="0" smtClean="0"/>
          </a:p>
          <a:p>
            <a:pPr marL="342900" indent="-342900">
              <a:buFont typeface="Arial" pitchFamily="34" charset="0"/>
              <a:buChar char="•"/>
              <a:tabLst>
                <a:tab pos="228600" algn="l"/>
              </a:tabLst>
            </a:pPr>
            <a:r>
              <a:rPr sz="2000" dirty="0" smtClean="0"/>
              <a:t>Kızlar ve erkekler çoktan seçmeli sorulardan oluşan bir testte benzer başarı oranlarına sahiplerse, aynı yapıyı ölçen kısa-cevaplı bir testte kızlar genelde daha başarılılar. </a:t>
            </a:r>
          </a:p>
          <a:p>
            <a:pPr marL="342900" indent="-342900">
              <a:buFont typeface="Arial" pitchFamily="34" charset="0"/>
              <a:buChar char="•"/>
              <a:tabLst>
                <a:tab pos="228600" algn="l"/>
              </a:tabLst>
            </a:pPr>
            <a:endParaRPr sz="2000" dirty="0" smtClean="0"/>
          </a:p>
          <a:p>
            <a:pPr marL="342900" indent="-342900">
              <a:buFont typeface="Arial" pitchFamily="34" charset="0"/>
              <a:buChar char="•"/>
              <a:tabLst>
                <a:tab pos="228600" algn="l"/>
              </a:tabLst>
            </a:pPr>
            <a:r>
              <a:rPr sz="2000" dirty="0" smtClean="0"/>
              <a:t>Eğer kısa cevaplı bir testte kızlar ve erkeklerin başarı oranları benzer ise, aynı yapıyı ölçen çoktan seçmeli bir testte, erkekler genelde daha başarılı. </a:t>
            </a:r>
          </a:p>
          <a:p>
            <a:pPr marL="342900" indent="-342900">
              <a:tabLst>
                <a:tab pos="228600" algn="l"/>
              </a:tabLst>
            </a:pPr>
            <a:r>
              <a:rPr lang="en-US" sz="2000" dirty="0" smtClean="0"/>
              <a:t> </a:t>
            </a:r>
            <a:endParaRPr sz="2000" dirty="0" smtClean="0"/>
          </a:p>
          <a:p>
            <a:pPr marL="342900" indent="-342900">
              <a:buFont typeface="Arial" pitchFamily="34" charset="0"/>
              <a:buChar char="•"/>
              <a:tabLst>
                <a:tab pos="228600" algn="l"/>
              </a:tabLst>
            </a:pPr>
            <a:r>
              <a:rPr sz="2000" dirty="0" smtClean="0"/>
              <a:t>Bu farklar,  karşılaştırılan her iki testin puanlarının korelasyonun hem kızlar hem de erkekler yüksek olduğu durumlarda gözlenmiş. </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A50021"/>
          </a:solidFill>
        </p:spPr>
        <p:txBody>
          <a:bodyPr anchorCtr="1">
            <a:normAutofit/>
          </a:bodyPr>
          <a:lstStyle/>
          <a:p>
            <a:pPr eaLnBrk="1" hangingPunct="1"/>
            <a:r>
              <a:rPr sz="2800" b="1" smtClean="0">
                <a:solidFill>
                  <a:schemeClr val="tx1"/>
                </a:solidFill>
              </a:rPr>
              <a:t>11. öneriler</a:t>
            </a:r>
            <a:endParaRPr lang="en-US" sz="2800" b="1" dirty="0" smtClean="0">
              <a:solidFill>
                <a:schemeClr val="tx1"/>
              </a:solidFill>
            </a:endParaRPr>
          </a:p>
        </p:txBody>
      </p:sp>
      <p:sp>
        <p:nvSpPr>
          <p:cNvPr id="5" name="Rectangle 5"/>
          <p:cNvSpPr>
            <a:spLocks noChangeArrowheads="1"/>
          </p:cNvSpPr>
          <p:nvPr/>
        </p:nvSpPr>
        <p:spPr bwMode="auto">
          <a:xfrm>
            <a:off x="457200" y="1974685"/>
            <a:ext cx="3614734" cy="3693319"/>
          </a:xfrm>
          <a:prstGeom prst="rect">
            <a:avLst/>
          </a:prstGeom>
          <a:noFill/>
          <a:ln w="9525">
            <a:noFill/>
            <a:miter lim="800000"/>
            <a:headEnd/>
            <a:tailEnd/>
          </a:ln>
        </p:spPr>
        <p:txBody>
          <a:bodyPr wrap="square" anchor="ctr">
            <a:spAutoFit/>
          </a:bodyPr>
          <a:lstStyle/>
          <a:p>
            <a:pPr marL="342900" indent="-342900">
              <a:buFont typeface="Arial" pitchFamily="34" charset="0"/>
              <a:buChar char="•"/>
              <a:tabLst>
                <a:tab pos="228600" algn="l"/>
              </a:tabLst>
            </a:pPr>
            <a:r>
              <a:rPr b="1" dirty="0" smtClean="0"/>
              <a:t>Her soru türünün avantajlı olduğu durumların olduğu unutulmamalı.</a:t>
            </a:r>
          </a:p>
          <a:p>
            <a:pPr marL="342900" indent="-342900">
              <a:buFont typeface="Arial" pitchFamily="34" charset="0"/>
              <a:buChar char="•"/>
              <a:tabLst>
                <a:tab pos="228600" algn="l"/>
              </a:tabLst>
            </a:pPr>
            <a:endParaRPr b="1" dirty="0" smtClean="0"/>
          </a:p>
          <a:p>
            <a:pPr marL="342900" indent="-342900">
              <a:buFont typeface="Arial" pitchFamily="34" charset="0"/>
              <a:buChar char="•"/>
              <a:tabLst>
                <a:tab pos="228600" algn="l"/>
              </a:tabLst>
            </a:pPr>
            <a:r>
              <a:rPr dirty="0" smtClean="0"/>
              <a:t>Soru türü ne olursa olsun, cevap kağıtları/</a:t>
            </a:r>
            <a:r>
              <a:rPr dirty="0" err="1" smtClean="0"/>
              <a:t>fromları</a:t>
            </a:r>
            <a:r>
              <a:rPr dirty="0" smtClean="0"/>
              <a:t> gözden geçirilmeli.</a:t>
            </a:r>
          </a:p>
          <a:p>
            <a:pPr marL="342900" indent="-342900">
              <a:buFont typeface="Arial" pitchFamily="34" charset="0"/>
              <a:buChar char="•"/>
              <a:tabLst>
                <a:tab pos="228600" algn="l"/>
              </a:tabLst>
            </a:pPr>
            <a:endParaRPr dirty="0" smtClean="0"/>
          </a:p>
          <a:p>
            <a:pPr marL="342900" indent="-342900">
              <a:buFont typeface="Arial" pitchFamily="34" charset="0"/>
              <a:buChar char="•"/>
              <a:tabLst>
                <a:tab pos="228600" algn="l"/>
              </a:tabLst>
            </a:pPr>
            <a:r>
              <a:rPr dirty="0" smtClean="0"/>
              <a:t>Sesli düşünme teknikleri kullanılarak, </a:t>
            </a:r>
            <a:r>
              <a:rPr dirty="0" err="1" smtClean="0"/>
              <a:t>cevaplayıcının</a:t>
            </a:r>
            <a:r>
              <a:rPr dirty="0" smtClean="0"/>
              <a:t> sınav süresindeki tepkileri değerlendirilmeli.</a:t>
            </a:r>
          </a:p>
        </p:txBody>
      </p:sp>
      <p:pic>
        <p:nvPicPr>
          <p:cNvPr id="5121" name="Picture 1" descr="C:\Users\Asus\Pictures\soru-olcme vs\areyoudrunk_item.jpg"/>
          <p:cNvPicPr>
            <a:picLocks noChangeAspect="1" noChangeArrowheads="1"/>
          </p:cNvPicPr>
          <p:nvPr/>
        </p:nvPicPr>
        <p:blipFill>
          <a:blip r:embed="rId2"/>
          <a:srcRect/>
          <a:stretch>
            <a:fillRect/>
          </a:stretch>
        </p:blipFill>
        <p:spPr bwMode="auto">
          <a:xfrm>
            <a:off x="4143404" y="1571612"/>
            <a:ext cx="4572000" cy="490537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429000"/>
            <a:ext cx="8298485" cy="1066800"/>
          </a:xfrm>
          <a:solidFill>
            <a:srgbClr val="C00000"/>
          </a:solidFill>
        </p:spPr>
        <p:txBody>
          <a:bodyPr/>
          <a:lstStyle/>
          <a:p>
            <a:r>
              <a:rPr lang="tr-TR" dirty="0" smtClean="0"/>
              <a:t>teşekkürler</a:t>
            </a:r>
            <a:endParaRPr lang="tr-TR" dirty="0"/>
          </a:p>
        </p:txBody>
      </p:sp>
      <p:pic>
        <p:nvPicPr>
          <p:cNvPr id="6" name="j0313970.jpg"/>
          <p:cNvPicPr>
            <a:picLocks noGrp="1" noChangeAspect="1"/>
          </p:cNvPicPr>
          <p:nvPr>
            <p:ph type="pic" sz="quarter" idx="11"/>
          </p:nvPr>
        </p:nvPicPr>
        <p:blipFill>
          <a:blip r:embed="rId3"/>
          <a:srcRect/>
          <a:stretch>
            <a:fillRect/>
          </a:stretch>
        </p:blipFill>
        <p:spPr>
          <a:xfrm>
            <a:off x="6096000" y="928670"/>
            <a:ext cx="2286000" cy="2286000"/>
          </a:xfrm>
        </p:spPr>
      </p:pic>
      <p:sp>
        <p:nvSpPr>
          <p:cNvPr id="17" name="Rectangle 16"/>
          <p:cNvSpPr>
            <a:spLocks noGrp="1"/>
          </p:cNvSpPr>
          <p:nvPr>
            <p:ph type="body" sz="quarter" idx="10"/>
          </p:nvPr>
        </p:nvSpPr>
        <p:spPr/>
        <p:txBody>
          <a:bodyPr/>
          <a:lstStyle/>
          <a:p>
            <a:r>
              <a:rPr smtClean="0"/>
              <a:t>Doç. Dr. Nilüfer Kahraman</a:t>
            </a:r>
          </a:p>
          <a:p>
            <a:r>
              <a:rPr smtClean="0"/>
              <a:t>Gazi Üniversitesi, Eğitim Bilimleri Bölümü</a:t>
            </a:r>
          </a:p>
          <a:p>
            <a:endParaRPr smtClean="0"/>
          </a:p>
          <a:p>
            <a:r>
              <a:rPr smtClean="0"/>
              <a:t>nkahraman@gazi.edu.tr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A50021"/>
          </a:solidFill>
        </p:spPr>
        <p:txBody>
          <a:bodyPr anchorCtr="1">
            <a:normAutofit fontScale="90000"/>
          </a:bodyPr>
          <a:lstStyle/>
          <a:p>
            <a:pPr eaLnBrk="1" hangingPunct="1"/>
            <a:r>
              <a:rPr sz="2800" b="1" smtClean="0">
                <a:solidFill>
                  <a:schemeClr val="tx1"/>
                </a:solidFill>
              </a:rPr>
              <a:t>A.1. Uygulama İçİn örnek </a:t>
            </a:r>
            <a:r>
              <a:rPr lang="tr-TR" sz="2800" b="1" dirty="0" smtClean="0">
                <a:solidFill>
                  <a:schemeClr val="tx1"/>
                </a:solidFill>
                <a:sym typeface="Wingdings" pitchFamily="2" charset="2"/>
              </a:rPr>
              <a:t> </a:t>
            </a:r>
            <a:r>
              <a:rPr sz="2800" b="1" smtClean="0">
                <a:solidFill>
                  <a:schemeClr val="tx1"/>
                </a:solidFill>
              </a:rPr>
              <a:t>Eğlencelİ ama bilimsel bir iddası yok</a:t>
            </a:r>
            <a:endParaRPr lang="en-US" sz="2800" b="1" dirty="0" smtClean="0">
              <a:solidFill>
                <a:schemeClr val="tx1"/>
              </a:solidFill>
            </a:endParaRPr>
          </a:p>
        </p:txBody>
      </p:sp>
      <p:sp>
        <p:nvSpPr>
          <p:cNvPr id="5" name="Rectangle 5"/>
          <p:cNvSpPr>
            <a:spLocks noChangeArrowheads="1"/>
          </p:cNvSpPr>
          <p:nvPr/>
        </p:nvSpPr>
        <p:spPr bwMode="auto">
          <a:xfrm>
            <a:off x="457200" y="1676400"/>
            <a:ext cx="8229600" cy="4801314"/>
          </a:xfrm>
          <a:prstGeom prst="rect">
            <a:avLst/>
          </a:prstGeom>
          <a:noFill/>
          <a:ln w="9525">
            <a:noFill/>
            <a:miter lim="800000"/>
            <a:headEnd/>
            <a:tailEnd/>
          </a:ln>
        </p:spPr>
        <p:txBody>
          <a:bodyPr anchor="ctr">
            <a:spAutoFit/>
          </a:bodyPr>
          <a:lstStyle/>
          <a:p>
            <a:pPr marL="342900" indent="-342900">
              <a:tabLst>
                <a:tab pos="228600" algn="l"/>
              </a:tabLst>
            </a:pPr>
            <a:r>
              <a:rPr b="1" smtClean="0"/>
              <a:t>Her bir madde için birkaç cümlelik bir cevap yazınız.</a:t>
            </a:r>
          </a:p>
          <a:p>
            <a:pPr marL="342900" indent="-342900">
              <a:buAutoNum type="arabicPeriod"/>
              <a:tabLst>
                <a:tab pos="228600" algn="l"/>
              </a:tabLst>
            </a:pPr>
            <a:r>
              <a:rPr smtClean="0"/>
              <a:t>Bir yol düşün gidiyorsun. Bu yolu tarif et.</a:t>
            </a:r>
          </a:p>
          <a:p>
            <a:pPr marL="342900" indent="-342900">
              <a:buAutoNum type="arabicPeriod"/>
              <a:tabLst>
                <a:tab pos="228600" algn="l"/>
              </a:tabLst>
            </a:pPr>
            <a:r>
              <a:rPr smtClean="0"/>
              <a:t>Bu yolun sonunda bir orman görüyorsun. Bu orman nasıl bir yerde?</a:t>
            </a:r>
            <a:br>
              <a:rPr smtClean="0"/>
            </a:br>
            <a:r>
              <a:rPr smtClean="0"/>
              <a:t>Ormanın içine gir, ortamı tarif et; ağaçlar? hava nasıl?  hangi mevsim?</a:t>
            </a:r>
          </a:p>
          <a:p>
            <a:pPr marL="342900" indent="-342900">
              <a:buAutoNum type="arabicPeriod"/>
              <a:tabLst>
                <a:tab pos="228600" algn="l"/>
              </a:tabLst>
            </a:pPr>
            <a:r>
              <a:rPr smtClean="0"/>
              <a:t>Ormanda karşına bir ayı çıkıyor, o an ne yaparsın? Kaçar mısın, yoksa saklanır mısın? Ve ya da eline bir şey alıp saldırır mısın?</a:t>
            </a:r>
          </a:p>
          <a:p>
            <a:pPr marL="342900" indent="-342900">
              <a:buAutoNum type="arabicPeriod" startAt="4"/>
              <a:tabLst>
                <a:tab pos="228600" algn="l"/>
              </a:tabLst>
            </a:pPr>
            <a:r>
              <a:rPr smtClean="0"/>
              <a:t>Ayı kaçtı diyelim. Sonra ormanın sonuna kadar git. Ve sonunda bir ev çıkacak karşına. O evi tarif et. Pencereleri açık mı, kapısı açık mı, içeri kolay girebiliyor musun? Ve sonra içeri gir, evin içini tarif et, ortam karanlık mı? Aydınlık mı? Eşya var mı? Ev dağınık mı? Şömine veya soba var mı? Ortam sıcak mı?</a:t>
            </a:r>
          </a:p>
          <a:p>
            <a:pPr marL="342900" indent="-342900">
              <a:buAutoNum type="arabicPeriod" startAt="4"/>
              <a:tabLst>
                <a:tab pos="228600" algn="l"/>
              </a:tabLst>
            </a:pPr>
            <a:r>
              <a:rPr smtClean="0"/>
              <a:t>Sonra o evin arka kapısında arka bahçesine git. Bahçe nasıl?</a:t>
            </a:r>
          </a:p>
          <a:p>
            <a:pPr marL="342900" indent="-342900">
              <a:buAutoNum type="arabicPeriod" startAt="4"/>
              <a:tabLst>
                <a:tab pos="228600" algn="l"/>
              </a:tabLst>
            </a:pPr>
            <a:r>
              <a:rPr smtClean="0"/>
              <a:t>Bahçenin içinde karşına ufak bir çit veya duvar çıkıyor. Onun üstünden atla. Kolay mıydı? Yoksa takıldın mı?</a:t>
            </a:r>
          </a:p>
          <a:p>
            <a:pPr marL="342900" indent="-342900">
              <a:buAutoNum type="arabicPeriod" startAt="4"/>
              <a:tabLst>
                <a:tab pos="228600" algn="l"/>
              </a:tabLst>
            </a:pPr>
            <a:r>
              <a:rPr smtClean="0"/>
              <a:t>Ve sonra o bahçeden çık. Önünde bir kutu görüyorsun. O kutuyu tarif et. Büyük mü? Küçük mü? Cafcaflı mı yoksa sademi? Rengini açıkla! </a:t>
            </a:r>
          </a:p>
          <a:p>
            <a:pPr marL="342900" indent="-342900">
              <a:buAutoNum type="arabicPeriod" startAt="4"/>
              <a:tabLst>
                <a:tab pos="228600" algn="l"/>
              </a:tabLst>
            </a:pPr>
            <a:r>
              <a:rPr smtClean="0"/>
              <a:t>O kutuyu açıyorsun. Kutuda ne var?</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A50021"/>
          </a:solidFill>
        </p:spPr>
        <p:txBody>
          <a:bodyPr anchorCtr="1">
            <a:normAutofit fontScale="90000"/>
          </a:bodyPr>
          <a:lstStyle/>
          <a:p>
            <a:pPr eaLnBrk="1" hangingPunct="1"/>
            <a:r>
              <a:rPr sz="2800" b="1" smtClean="0">
                <a:solidFill>
                  <a:schemeClr val="tx1"/>
                </a:solidFill>
              </a:rPr>
              <a:t>A.2.Yorum:  Eğlencelİ ama bilimsel iddası olmayan örnek için yorum çetelesi</a:t>
            </a:r>
            <a:endParaRPr lang="en-US" sz="2800" b="1" dirty="0" smtClean="0">
              <a:solidFill>
                <a:schemeClr val="tx1"/>
              </a:solidFill>
            </a:endParaRPr>
          </a:p>
        </p:txBody>
      </p:sp>
      <p:sp>
        <p:nvSpPr>
          <p:cNvPr id="5" name="Rectangle 5"/>
          <p:cNvSpPr>
            <a:spLocks noChangeArrowheads="1"/>
          </p:cNvSpPr>
          <p:nvPr/>
        </p:nvSpPr>
        <p:spPr bwMode="auto">
          <a:xfrm>
            <a:off x="457200" y="1676400"/>
            <a:ext cx="8229600" cy="4801314"/>
          </a:xfrm>
          <a:prstGeom prst="rect">
            <a:avLst/>
          </a:prstGeom>
          <a:noFill/>
          <a:ln w="9525">
            <a:noFill/>
            <a:miter lim="800000"/>
            <a:headEnd/>
            <a:tailEnd/>
          </a:ln>
        </p:spPr>
        <p:txBody>
          <a:bodyPr anchor="ctr">
            <a:spAutoFit/>
          </a:bodyPr>
          <a:lstStyle/>
          <a:p>
            <a:pPr marL="342900" indent="-342900">
              <a:buAutoNum type="arabicPeriod"/>
              <a:tabLst>
                <a:tab pos="228600" algn="l"/>
              </a:tabLst>
            </a:pPr>
            <a:r>
              <a:rPr b="1" smtClean="0"/>
              <a:t>Yol</a:t>
            </a:r>
            <a:r>
              <a:rPr smtClean="0"/>
              <a:t>: Hayatı simgeler. Hayatında sorunlar varsa. Yol engebeli veya virajlı çıkar. Yolun sonunu görebiliyorsa kişi. hayatındaki beklentileri aşinadır.</a:t>
            </a:r>
          </a:p>
          <a:p>
            <a:pPr marL="342900" indent="-342900">
              <a:buAutoNum type="arabicPeriod"/>
              <a:tabLst>
                <a:tab pos="228600" algn="l"/>
              </a:tabLst>
            </a:pPr>
            <a:r>
              <a:rPr b="1" smtClean="0"/>
              <a:t>Orman</a:t>
            </a:r>
            <a:r>
              <a:rPr smtClean="0"/>
              <a:t>: Kişinin ortamı ve çevresidir. Çok ağaç, çok çevre gibi. </a:t>
            </a:r>
          </a:p>
          <a:p>
            <a:pPr marL="342900" indent="-342900">
              <a:buAutoNum type="arabicPeriod"/>
              <a:tabLst>
                <a:tab pos="228600" algn="l"/>
              </a:tabLst>
            </a:pPr>
            <a:r>
              <a:rPr b="1" smtClean="0"/>
              <a:t>Ormandaki Ayı:</a:t>
            </a:r>
            <a:r>
              <a:rPr smtClean="0"/>
              <a:t> Büyük bir bela. Kişi beladan karşılaştığında ne yapar? Sorun karşısında korkar mı, yoksa kendini korumasını bilir mi? </a:t>
            </a:r>
          </a:p>
          <a:p>
            <a:pPr marL="342900" indent="-342900">
              <a:buAutoNum type="arabicPeriod"/>
              <a:tabLst>
                <a:tab pos="228600" algn="l"/>
              </a:tabLst>
            </a:pPr>
            <a:r>
              <a:rPr b="1" smtClean="0"/>
              <a:t>Ev:</a:t>
            </a:r>
            <a:r>
              <a:rPr smtClean="0"/>
              <a:t> Aile yaşantısı. Pencereler, kapılar açıksa dışarıya karşı açıktır. İçi dışındadır. Kapısı kitliyse sır küpüdür. Evin içi dağınıksa evde sorun vardır. Düzenliyse sorun yok demektir. Ortam ılıksa ailede sorunu yoktur. Yok, ama soğuksa veya aşırı sıcaksa evinde sorunu olan kişidir. </a:t>
            </a:r>
          </a:p>
          <a:p>
            <a:pPr marL="342900" indent="-342900">
              <a:buAutoNum type="arabicPeriod"/>
              <a:tabLst>
                <a:tab pos="228600" algn="l"/>
              </a:tabLst>
            </a:pPr>
            <a:r>
              <a:rPr b="1" smtClean="0"/>
              <a:t>Arka Bahçe:</a:t>
            </a:r>
            <a:r>
              <a:rPr smtClean="0"/>
              <a:t> Gönül bahçesi. </a:t>
            </a:r>
          </a:p>
          <a:p>
            <a:pPr marL="342900" indent="-342900">
              <a:buAutoNum type="arabicPeriod"/>
              <a:tabLst>
                <a:tab pos="228600" algn="l"/>
              </a:tabLst>
            </a:pPr>
            <a:r>
              <a:rPr b="1" smtClean="0"/>
              <a:t>Bahçedeki Çit:</a:t>
            </a:r>
            <a:r>
              <a:rPr smtClean="0"/>
              <a:t> Ufak tefek günlük sorumluluklar. Takılırsa kişi kendine güvensiz. Atlarsa güveni çok. </a:t>
            </a:r>
          </a:p>
          <a:p>
            <a:pPr marL="342900" indent="-342900">
              <a:buAutoNum type="arabicPeriod"/>
              <a:tabLst>
                <a:tab pos="228600" algn="l"/>
              </a:tabLst>
            </a:pPr>
            <a:r>
              <a:rPr b="1" smtClean="0"/>
              <a:t>Kutu:</a:t>
            </a:r>
            <a:r>
              <a:rPr smtClean="0"/>
              <a:t> Hayatındaki beklentisi. Büyükse büyük beklentisi vardır. Kutu süslüyse güzelliğe veya hava atmaya bayılır.</a:t>
            </a:r>
          </a:p>
          <a:p>
            <a:pPr marL="342900" indent="-342900">
              <a:buAutoNum type="arabicPeriod"/>
              <a:tabLst>
                <a:tab pos="228600" algn="l"/>
              </a:tabLst>
            </a:pPr>
            <a:r>
              <a:rPr b="1" smtClean="0"/>
              <a:t>Kutunun İçindekiler:</a:t>
            </a:r>
            <a:r>
              <a:rPr smtClean="0"/>
              <a:t> Kişi her zaman en çok sevdiği veya istediği şeyleri ister kutuda.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57018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1. </a:t>
            </a:r>
            <a:r>
              <a:rPr kumimoji="0" lang="tr-TR"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M</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evcut durum (çoktan-</a:t>
            </a:r>
            <a:r>
              <a:rPr kumimoji="0" sz="3200" b="1" i="0" u="none" strike="noStrike" kern="0" cap="all" spc="0" normalizeH="0" baseline="0" noProof="0" dirty="0" err="1"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seçmelİ</a:t>
            </a:r>
            <a:r>
              <a:rPr kumimoji="0" sz="3200" b="1" i="0" u="none" strike="noStrike" kern="0" cap="all" spc="0" normalizeH="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a:t>
            </a:r>
            <a:r>
              <a:rPr kumimoji="0" sz="3200" b="1" i="0" u="none" strike="noStrike" kern="0" cap="all" spc="0" normalizeH="0" noProof="0" dirty="0" err="1"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testlerİn</a:t>
            </a:r>
            <a:r>
              <a:rPr kumimoji="0" sz="3200" b="1" i="0" u="none" strike="noStrike" kern="0" cap="all" spc="0" normalizeH="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 popülerliği)</a:t>
            </a:r>
            <a:endParaRPr sz="3200" b="1" kern="0" cap="all" dirty="0" smtClean="0">
              <a:effectLst>
                <a:outerShdw blurRad="51000" dist="37000" dir="5400000" algn="tl" rotWithShape="0">
                  <a:srgbClr val="000000">
                    <a:alpha val="25000"/>
                  </a:srgbClr>
                </a:outerShdw>
              </a:effectLst>
              <a:latin typeface="+mj-lt"/>
              <a:ea typeface="+mj-ea"/>
              <a:cs typeface="+mj-cs"/>
            </a:endParaRPr>
          </a:p>
        </p:txBody>
      </p:sp>
      <p:sp>
        <p:nvSpPr>
          <p:cNvPr id="8" name="Rectangle 5"/>
          <p:cNvSpPr>
            <a:spLocks noChangeArrowheads="1"/>
          </p:cNvSpPr>
          <p:nvPr/>
        </p:nvSpPr>
        <p:spPr bwMode="auto">
          <a:xfrm>
            <a:off x="457200" y="1909599"/>
            <a:ext cx="8186766" cy="4708981"/>
          </a:xfrm>
          <a:prstGeom prst="rect">
            <a:avLst/>
          </a:prstGeom>
          <a:noFill/>
          <a:ln w="9525">
            <a:noFill/>
            <a:miter lim="800000"/>
            <a:headEnd/>
            <a:tailEnd/>
          </a:ln>
        </p:spPr>
        <p:txBody>
          <a:bodyPr wrap="square" anchor="ctr">
            <a:spAutoFit/>
          </a:bodyPr>
          <a:lstStyle/>
          <a:p>
            <a:pPr marL="0" lvl="1">
              <a:tabLst>
                <a:tab pos="228600" algn="l"/>
              </a:tabLst>
            </a:pPr>
            <a:r>
              <a:rPr sz="2400" dirty="0" smtClean="0"/>
              <a:t>Özellikle büyük-ölçekli, standart testler söz konusu olduğunda, ölçme dünyasında halen en çok tercih edilen testler </a:t>
            </a:r>
            <a:r>
              <a:rPr sz="2400" b="1" u="sng" dirty="0" smtClean="0"/>
              <a:t>çoktan-seçmeli maddelerden oluşan testlerdir</a:t>
            </a:r>
            <a:r>
              <a:rPr sz="2400" dirty="0" smtClean="0"/>
              <a:t>.</a:t>
            </a:r>
          </a:p>
          <a:p>
            <a:pPr marL="0" lvl="1">
              <a:tabLst>
                <a:tab pos="228600" algn="l"/>
              </a:tabLst>
            </a:pPr>
            <a:endParaRPr sz="2400" dirty="0" smtClean="0"/>
          </a:p>
          <a:p>
            <a:pPr marL="0" lvl="1">
              <a:tabLst>
                <a:tab pos="228600" algn="l"/>
              </a:tabLst>
            </a:pPr>
            <a:r>
              <a:rPr sz="2000" dirty="0" smtClean="0"/>
              <a:t>Avantajlar:</a:t>
            </a:r>
          </a:p>
          <a:p>
            <a:pPr lvl="1">
              <a:buFont typeface="Arial" pitchFamily="34" charset="0"/>
              <a:buChar char="•"/>
              <a:tabLst>
                <a:tab pos="228600" algn="l"/>
              </a:tabLst>
            </a:pPr>
            <a:r>
              <a:rPr sz="2000" dirty="0" smtClean="0"/>
              <a:t> Kesin tanımlanmış bir </a:t>
            </a:r>
            <a:r>
              <a:rPr sz="2000" b="1" u="sng" dirty="0" smtClean="0"/>
              <a:t>format</a:t>
            </a:r>
            <a:r>
              <a:rPr sz="2000" dirty="0" smtClean="0"/>
              <a:t>ları vardır. </a:t>
            </a:r>
          </a:p>
          <a:p>
            <a:pPr lvl="1">
              <a:buFont typeface="Arial" pitchFamily="34" charset="0"/>
              <a:buChar char="•"/>
              <a:tabLst>
                <a:tab pos="228600" algn="l"/>
              </a:tabLst>
            </a:pPr>
            <a:r>
              <a:rPr sz="2000" dirty="0" smtClean="0"/>
              <a:t> </a:t>
            </a:r>
            <a:r>
              <a:rPr sz="2000" dirty="0" err="1" smtClean="0"/>
              <a:t>Cevaplayıcı</a:t>
            </a:r>
            <a:r>
              <a:rPr sz="2000" dirty="0" smtClean="0"/>
              <a:t> verilen bir seri </a:t>
            </a:r>
            <a:r>
              <a:rPr sz="2000" b="1" u="sng" dirty="0" smtClean="0"/>
              <a:t>seçenekten</a:t>
            </a:r>
            <a:r>
              <a:rPr sz="2000" dirty="0" smtClean="0"/>
              <a:t> birini işaretler.</a:t>
            </a:r>
          </a:p>
          <a:p>
            <a:pPr lvl="1">
              <a:buFont typeface="Arial" pitchFamily="34" charset="0"/>
              <a:buChar char="•"/>
              <a:tabLst>
                <a:tab pos="228600" algn="l"/>
              </a:tabLst>
            </a:pPr>
            <a:r>
              <a:rPr sz="2000" dirty="0" smtClean="0"/>
              <a:t> Seçeneklerden sadece </a:t>
            </a:r>
            <a:r>
              <a:rPr sz="2000" b="1" u="sng" dirty="0" smtClean="0"/>
              <a:t>biri uygun cevap</a:t>
            </a:r>
            <a:r>
              <a:rPr sz="2000" dirty="0" smtClean="0"/>
              <a:t> kodlanmıştır. </a:t>
            </a:r>
          </a:p>
          <a:p>
            <a:pPr lvl="1">
              <a:buFont typeface="Arial" pitchFamily="34" charset="0"/>
              <a:buChar char="•"/>
              <a:tabLst>
                <a:tab pos="228600" algn="l"/>
              </a:tabLst>
            </a:pPr>
            <a:r>
              <a:rPr sz="2000" dirty="0" smtClean="0"/>
              <a:t> Maddeye hazırlanacak </a:t>
            </a:r>
            <a:r>
              <a:rPr sz="2000" b="1" u="sng" dirty="0" smtClean="0"/>
              <a:t>seçeneklerin </a:t>
            </a:r>
            <a:r>
              <a:rPr sz="2000" b="1" u="sng" dirty="0" err="1" smtClean="0"/>
              <a:t>nevisi</a:t>
            </a:r>
            <a:r>
              <a:rPr sz="2000" dirty="0" smtClean="0"/>
              <a:t> maddenin güçlük düzeyini ve </a:t>
            </a:r>
            <a:r>
              <a:rPr sz="2000" dirty="0" err="1" smtClean="0"/>
              <a:t>ayırıcılığını</a:t>
            </a:r>
            <a:r>
              <a:rPr sz="2000" dirty="0" smtClean="0"/>
              <a:t> ayarlamada kullanılır. </a:t>
            </a:r>
          </a:p>
          <a:p>
            <a:pPr lvl="1">
              <a:buFont typeface="Arial" pitchFamily="34" charset="0"/>
              <a:buChar char="•"/>
              <a:tabLst>
                <a:tab pos="228600" algn="l"/>
              </a:tabLst>
            </a:pPr>
            <a:r>
              <a:rPr sz="2000" dirty="0" smtClean="0"/>
              <a:t>Cevap olarak genelde</a:t>
            </a:r>
            <a:r>
              <a:rPr sz="2000" b="1" dirty="0" smtClean="0"/>
              <a:t> </a:t>
            </a:r>
            <a:r>
              <a:rPr sz="2000" dirty="0" smtClean="0"/>
              <a:t>yazım/çizim/tasarım vb. gerektirmedikleri için, </a:t>
            </a:r>
            <a:r>
              <a:rPr sz="2000" u="sng" dirty="0" smtClean="0"/>
              <a:t>kısa sürede cevaplanabilirler</a:t>
            </a:r>
            <a:r>
              <a:rPr sz="2000" dirty="0" smtClean="0"/>
              <a:t>.</a:t>
            </a:r>
          </a:p>
          <a:p>
            <a:pPr lvl="1">
              <a:buFont typeface="Arial" pitchFamily="34" charset="0"/>
              <a:buChar char="•"/>
              <a:tabLst>
                <a:tab pos="228600" algn="l"/>
              </a:tabLst>
            </a:pPr>
            <a:r>
              <a:rPr lang="tr-TR" sz="2000" dirty="0" smtClean="0"/>
              <a:t>….</a:t>
            </a:r>
            <a:endParaRPr sz="2000" dirty="0" smtClean="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850106"/>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dirty="0" smtClean="0">
                <a:effectLst>
                  <a:outerShdw blurRad="51000" dist="37000" dir="5400000" algn="tl" rotWithShape="0">
                    <a:srgbClr val="000000">
                      <a:alpha val="25000"/>
                    </a:srgbClr>
                  </a:outerShdw>
                </a:effectLst>
                <a:latin typeface="+mj-lt"/>
                <a:ea typeface="+mj-ea"/>
                <a:cs typeface="+mj-cs"/>
              </a:rPr>
              <a:t>2.1. </a:t>
            </a:r>
            <a:r>
              <a:rPr kumimoji="0" sz="3200" b="1" i="0" u="none" strike="noStrike" kern="0" cap="all" spc="0" normalizeH="0" baseline="0" noProof="0" dirty="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problem</a:t>
            </a:r>
            <a:endParaRPr sz="3200" b="1" kern="0" cap="all" dirty="0" smtClean="0">
              <a:effectLst>
                <a:outerShdw blurRad="51000" dist="37000" dir="5400000" algn="tl" rotWithShape="0">
                  <a:srgbClr val="000000">
                    <a:alpha val="25000"/>
                  </a:srgbClr>
                </a:outerShdw>
              </a:effectLst>
              <a:latin typeface="+mj-lt"/>
              <a:ea typeface="+mj-ea"/>
              <a:cs typeface="+mj-cs"/>
            </a:endParaRPr>
          </a:p>
        </p:txBody>
      </p:sp>
      <p:sp>
        <p:nvSpPr>
          <p:cNvPr id="8" name="Rectangle 5"/>
          <p:cNvSpPr>
            <a:spLocks noChangeArrowheads="1"/>
          </p:cNvSpPr>
          <p:nvPr/>
        </p:nvSpPr>
        <p:spPr bwMode="auto">
          <a:xfrm>
            <a:off x="457200" y="1136940"/>
            <a:ext cx="8186766" cy="5570756"/>
          </a:xfrm>
          <a:prstGeom prst="rect">
            <a:avLst/>
          </a:prstGeom>
          <a:noFill/>
          <a:ln w="9525">
            <a:noFill/>
            <a:miter lim="800000"/>
            <a:headEnd/>
            <a:tailEnd/>
          </a:ln>
        </p:spPr>
        <p:txBody>
          <a:bodyPr wrap="square" anchor="ctr">
            <a:spAutoFit/>
          </a:bodyPr>
          <a:lstStyle/>
          <a:p>
            <a:pPr marL="0" lvl="1">
              <a:tabLst>
                <a:tab pos="228600" algn="l"/>
              </a:tabLst>
            </a:pPr>
            <a:r>
              <a:rPr sz="2800" dirty="0" smtClean="0"/>
              <a:t>Avantajlar </a:t>
            </a:r>
            <a:r>
              <a:rPr lang="tr-TR" sz="2800" dirty="0" smtClean="0">
                <a:sym typeface="Wingdings" pitchFamily="2" charset="2"/>
              </a:rPr>
              <a:t> </a:t>
            </a:r>
            <a:r>
              <a:rPr sz="2800" dirty="0" smtClean="0"/>
              <a:t>Dezavantajlar :)</a:t>
            </a:r>
          </a:p>
          <a:p>
            <a:pPr marL="0" lvl="1">
              <a:tabLst>
                <a:tab pos="228600" algn="l"/>
              </a:tabLst>
            </a:pPr>
            <a:endParaRPr sz="2000" dirty="0" smtClean="0"/>
          </a:p>
          <a:p>
            <a:pPr lvl="1">
              <a:buFont typeface="Arial" pitchFamily="34" charset="0"/>
              <a:buChar char="•"/>
              <a:tabLst>
                <a:tab pos="228600" algn="l"/>
              </a:tabLst>
            </a:pPr>
            <a:r>
              <a:rPr sz="2000" dirty="0" smtClean="0"/>
              <a:t> </a:t>
            </a:r>
            <a:r>
              <a:rPr dirty="0" smtClean="0"/>
              <a:t>Kesin tanımlanmış bir </a:t>
            </a:r>
            <a:r>
              <a:rPr b="1" u="sng" dirty="0" smtClean="0"/>
              <a:t>format</a:t>
            </a:r>
            <a:r>
              <a:rPr dirty="0" smtClean="0"/>
              <a:t>ları vardır. </a:t>
            </a:r>
          </a:p>
          <a:p>
            <a:pPr marL="1200150" lvl="2" indent="-285750">
              <a:buFont typeface="Wingdings" panose="05000000000000000000" pitchFamily="2" charset="2"/>
              <a:buChar char="à"/>
              <a:tabLst>
                <a:tab pos="228600" algn="l"/>
              </a:tabLst>
            </a:pPr>
            <a:r>
              <a:rPr dirty="0" smtClean="0">
                <a:sym typeface="Wingdings" pitchFamily="2" charset="2"/>
              </a:rPr>
              <a:t>Soru yazanları belli kalıplarla sınırlar</a:t>
            </a:r>
            <a:r>
              <a:rPr dirty="0" smtClean="0"/>
              <a:t>.</a:t>
            </a:r>
          </a:p>
          <a:p>
            <a:pPr marL="1200150" lvl="2" indent="-285750">
              <a:buFont typeface="Wingdings" panose="05000000000000000000" pitchFamily="2" charset="2"/>
              <a:buChar char="à"/>
              <a:tabLst>
                <a:tab pos="228600" algn="l"/>
              </a:tabLst>
            </a:pPr>
            <a:endParaRPr dirty="0" smtClean="0"/>
          </a:p>
          <a:p>
            <a:pPr lvl="1">
              <a:buFont typeface="Arial" pitchFamily="34" charset="0"/>
              <a:buChar char="•"/>
              <a:tabLst>
                <a:tab pos="228600" algn="l"/>
              </a:tabLst>
            </a:pPr>
            <a:r>
              <a:rPr dirty="0" smtClean="0"/>
              <a:t> </a:t>
            </a:r>
            <a:r>
              <a:rPr dirty="0" err="1" smtClean="0"/>
              <a:t>Cevaplayıcı</a:t>
            </a:r>
            <a:r>
              <a:rPr dirty="0" smtClean="0"/>
              <a:t> verilen bir seri </a:t>
            </a:r>
            <a:r>
              <a:rPr b="1" u="sng" dirty="0" smtClean="0"/>
              <a:t>seçenekten</a:t>
            </a:r>
            <a:r>
              <a:rPr dirty="0" smtClean="0"/>
              <a:t> birini işaretler.</a:t>
            </a:r>
          </a:p>
          <a:p>
            <a:pPr marL="1200150" lvl="2" indent="-285750">
              <a:buFont typeface="Wingdings" panose="05000000000000000000" pitchFamily="2" charset="2"/>
              <a:buChar char="à"/>
              <a:tabLst>
                <a:tab pos="228600" algn="l"/>
              </a:tabLst>
            </a:pPr>
            <a:r>
              <a:rPr dirty="0" err="1" smtClean="0">
                <a:sym typeface="Wingdings" pitchFamily="2" charset="2"/>
              </a:rPr>
              <a:t>C</a:t>
            </a:r>
            <a:r>
              <a:rPr dirty="0" err="1" smtClean="0"/>
              <a:t>evaplayıcı</a:t>
            </a:r>
            <a:r>
              <a:rPr dirty="0" smtClean="0"/>
              <a:t> pasiftir.</a:t>
            </a:r>
          </a:p>
          <a:p>
            <a:pPr marL="1200150" lvl="2" indent="-285750">
              <a:buFont typeface="Wingdings" panose="05000000000000000000" pitchFamily="2" charset="2"/>
              <a:buChar char="à"/>
              <a:tabLst>
                <a:tab pos="228600" algn="l"/>
              </a:tabLst>
            </a:pPr>
            <a:endParaRPr dirty="0" smtClean="0"/>
          </a:p>
          <a:p>
            <a:pPr lvl="1">
              <a:buFont typeface="Arial" pitchFamily="34" charset="0"/>
              <a:buChar char="•"/>
              <a:tabLst>
                <a:tab pos="228600" algn="l"/>
              </a:tabLst>
            </a:pPr>
            <a:r>
              <a:rPr dirty="0" smtClean="0"/>
              <a:t> </a:t>
            </a:r>
            <a:r>
              <a:rPr dirty="0" err="1" smtClean="0"/>
              <a:t>Seçeneklerrden</a:t>
            </a:r>
            <a:r>
              <a:rPr dirty="0" smtClean="0"/>
              <a:t> sadece </a:t>
            </a:r>
            <a:r>
              <a:rPr b="1" u="sng" dirty="0" smtClean="0"/>
              <a:t>biri uygun cevap</a:t>
            </a:r>
            <a:r>
              <a:rPr dirty="0" smtClean="0"/>
              <a:t> kodlanmıştır.</a:t>
            </a:r>
          </a:p>
          <a:p>
            <a:pPr lvl="1">
              <a:tabLst>
                <a:tab pos="228600" algn="l"/>
              </a:tabLst>
            </a:pPr>
            <a:r>
              <a:rPr dirty="0" smtClean="0"/>
              <a:t>	</a:t>
            </a:r>
            <a:r>
              <a:rPr dirty="0" smtClean="0">
                <a:sym typeface="Wingdings" pitchFamily="2" charset="2"/>
              </a:rPr>
              <a:t> Bir tek doğru cevabın olduğu varsayılır</a:t>
            </a:r>
            <a:r>
              <a:rPr dirty="0" smtClean="0"/>
              <a:t>. </a:t>
            </a:r>
          </a:p>
          <a:p>
            <a:pPr lvl="1">
              <a:tabLst>
                <a:tab pos="228600" algn="l"/>
              </a:tabLst>
            </a:pPr>
            <a:endParaRPr dirty="0" smtClean="0"/>
          </a:p>
          <a:p>
            <a:pPr lvl="1">
              <a:buFont typeface="Arial" pitchFamily="34" charset="0"/>
              <a:buChar char="•"/>
              <a:tabLst>
                <a:tab pos="228600" algn="l"/>
              </a:tabLst>
            </a:pPr>
            <a:r>
              <a:rPr dirty="0" smtClean="0"/>
              <a:t> Maddeye hazırlanacak </a:t>
            </a:r>
            <a:r>
              <a:rPr b="1" u="sng" dirty="0" smtClean="0"/>
              <a:t>seçeneklerin </a:t>
            </a:r>
            <a:r>
              <a:rPr b="1" u="sng" dirty="0" err="1" smtClean="0"/>
              <a:t>nevisi</a:t>
            </a:r>
            <a:r>
              <a:rPr dirty="0" smtClean="0"/>
              <a:t> maddenin güçlü düzeyini ve </a:t>
            </a:r>
            <a:r>
              <a:rPr dirty="0" err="1" smtClean="0"/>
              <a:t>ayırıcılığını</a:t>
            </a:r>
            <a:r>
              <a:rPr dirty="0" smtClean="0"/>
              <a:t> etkilemekte kullanılır. </a:t>
            </a:r>
          </a:p>
          <a:p>
            <a:pPr marL="1200150" lvl="2" indent="-285750">
              <a:buFont typeface="Wingdings" panose="05000000000000000000" pitchFamily="2" charset="2"/>
              <a:buChar char="à"/>
              <a:tabLst>
                <a:tab pos="228600" algn="l"/>
              </a:tabLst>
            </a:pPr>
            <a:r>
              <a:rPr dirty="0" smtClean="0">
                <a:sym typeface="Wingdings" pitchFamily="2" charset="2"/>
              </a:rPr>
              <a:t>Şıklar değiştikçe maddenin  zorluğu </a:t>
            </a:r>
            <a:r>
              <a:rPr dirty="0" err="1" smtClean="0">
                <a:sym typeface="Wingdings" pitchFamily="2" charset="2"/>
              </a:rPr>
              <a:t>ayırıcılığı</a:t>
            </a:r>
            <a:r>
              <a:rPr dirty="0" smtClean="0">
                <a:sym typeface="Wingdings" pitchFamily="2" charset="2"/>
              </a:rPr>
              <a:t> </a:t>
            </a:r>
            <a:r>
              <a:rPr dirty="0" err="1" smtClean="0">
                <a:sym typeface="Wingdings" pitchFamily="2" charset="2"/>
              </a:rPr>
              <a:t>gib</a:t>
            </a:r>
            <a:r>
              <a:rPr dirty="0" smtClean="0">
                <a:sym typeface="Wingdings" pitchFamily="2" charset="2"/>
              </a:rPr>
              <a:t> özellikleri de değişir. </a:t>
            </a:r>
          </a:p>
          <a:p>
            <a:pPr marL="1200150" lvl="2" indent="-285750">
              <a:buFont typeface="Wingdings" panose="05000000000000000000" pitchFamily="2" charset="2"/>
              <a:buChar char="à"/>
              <a:tabLst>
                <a:tab pos="228600" algn="l"/>
              </a:tabLst>
            </a:pPr>
            <a:endParaRPr dirty="0" smtClean="0"/>
          </a:p>
          <a:p>
            <a:pPr lvl="1">
              <a:buFont typeface="Arial" pitchFamily="34" charset="0"/>
              <a:buChar char="•"/>
              <a:tabLst>
                <a:tab pos="228600" algn="l"/>
              </a:tabLst>
            </a:pPr>
            <a:r>
              <a:rPr dirty="0" smtClean="0"/>
              <a:t>Cevap olarak genelde</a:t>
            </a:r>
            <a:r>
              <a:rPr b="1" dirty="0" smtClean="0"/>
              <a:t> </a:t>
            </a:r>
            <a:r>
              <a:rPr dirty="0" smtClean="0"/>
              <a:t>yazım/çizim/tasarım </a:t>
            </a:r>
            <a:r>
              <a:rPr dirty="0" err="1" smtClean="0"/>
              <a:t>vb</a:t>
            </a:r>
            <a:r>
              <a:rPr dirty="0" smtClean="0"/>
              <a:t> gerektirmedikleri için, </a:t>
            </a:r>
            <a:r>
              <a:rPr u="sng" dirty="0" smtClean="0"/>
              <a:t>kısa sürede cevaplanabilirler</a:t>
            </a:r>
            <a:r>
              <a:rPr dirty="0" smtClean="0"/>
              <a:t>.</a:t>
            </a:r>
          </a:p>
          <a:p>
            <a:pPr lvl="2">
              <a:tabLst>
                <a:tab pos="228600" algn="l"/>
              </a:tabLst>
            </a:pPr>
            <a:r>
              <a:rPr lang="tr-TR" dirty="0" smtClean="0">
                <a:sym typeface="Wingdings" pitchFamily="2" charset="2"/>
              </a:rPr>
              <a:t> </a:t>
            </a:r>
            <a:r>
              <a:rPr dirty="0" smtClean="0"/>
              <a:t>Cevaplar derinlikten yoksundur.</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274638"/>
            <a:ext cx="8229600" cy="582594"/>
          </a:xfrm>
          <a:prstGeom prst="rect">
            <a:avLst/>
          </a:prstGeom>
          <a:solidFill>
            <a:srgbClr val="C00000"/>
          </a:solidFill>
        </p:spPr>
        <p:txBody>
          <a:bodyPr anchorCtr="1">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sz="3200" b="1" kern="0" cap="all" smtClean="0">
                <a:effectLst>
                  <a:outerShdw blurRad="51000" dist="37000" dir="5400000" algn="tl" rotWithShape="0">
                    <a:srgbClr val="000000">
                      <a:alpha val="25000"/>
                    </a:srgbClr>
                  </a:outerShdw>
                </a:effectLst>
                <a:latin typeface="+mj-lt"/>
                <a:ea typeface="+mj-ea"/>
                <a:cs typeface="+mj-cs"/>
              </a:rPr>
              <a:t>2</a:t>
            </a:r>
            <a:r>
              <a:rPr kumimoji="0" sz="3200" b="1" i="0" u="none" strike="noStrike" kern="0" cap="all" spc="0" normalizeH="0" baseline="0" noProof="0" smtClean="0">
                <a:ln>
                  <a:noFill/>
                </a:ln>
                <a:solidFill>
                  <a:schemeClr val="tx1"/>
                </a:solidFill>
                <a:effectLst>
                  <a:outerShdw blurRad="51000" dist="37000" dir="5400000" algn="tl" rotWithShape="0">
                    <a:srgbClr val="000000">
                      <a:alpha val="25000"/>
                    </a:srgbClr>
                  </a:outerShdw>
                </a:effectLst>
                <a:uLnTx/>
                <a:uFillTx/>
                <a:latin typeface="+mj-lt"/>
                <a:ea typeface="+mj-ea"/>
                <a:cs typeface="+mj-cs"/>
              </a:rPr>
              <a:t>.2. Problem</a:t>
            </a:r>
            <a:endParaRPr sz="3200" b="1" kern="0" cap="all" smtClean="0">
              <a:effectLst>
                <a:outerShdw blurRad="51000" dist="37000" dir="5400000" algn="tl" rotWithShape="0">
                  <a:srgbClr val="000000">
                    <a:alpha val="25000"/>
                  </a:srgbClr>
                </a:outerShdw>
              </a:effectLst>
              <a:latin typeface="+mj-lt"/>
              <a:ea typeface="+mj-ea"/>
              <a:cs typeface="+mj-cs"/>
            </a:endParaRPr>
          </a:p>
        </p:txBody>
      </p:sp>
      <p:sp>
        <p:nvSpPr>
          <p:cNvPr id="8" name="Rectangle 5"/>
          <p:cNvSpPr>
            <a:spLocks noChangeArrowheads="1"/>
          </p:cNvSpPr>
          <p:nvPr/>
        </p:nvSpPr>
        <p:spPr bwMode="auto">
          <a:xfrm>
            <a:off x="457200" y="4857760"/>
            <a:ext cx="8115328" cy="1200329"/>
          </a:xfrm>
          <a:prstGeom prst="rect">
            <a:avLst/>
          </a:prstGeom>
          <a:noFill/>
          <a:ln w="9525">
            <a:noFill/>
            <a:miter lim="800000"/>
            <a:headEnd/>
            <a:tailEnd/>
          </a:ln>
        </p:spPr>
        <p:txBody>
          <a:bodyPr wrap="square" anchor="ctr">
            <a:spAutoFit/>
          </a:bodyPr>
          <a:lstStyle/>
          <a:p>
            <a:pPr>
              <a:tabLst>
                <a:tab pos="228600" algn="l"/>
              </a:tabLst>
            </a:pPr>
            <a:r>
              <a:rPr sz="2400" dirty="0" smtClean="0"/>
              <a:t>Daha önemlisi, okullarda hedeflenen kazanımlar  çoktan-seçmeli testlerle tamamen gözlenemeyecek  kadar komplikedir genelde. </a:t>
            </a:r>
          </a:p>
        </p:txBody>
      </p:sp>
      <p:pic>
        <p:nvPicPr>
          <p:cNvPr id="50178" name="Picture 2" descr="C:\Users\Asus\Pictures\soru-olcme vs\honki.jpg"/>
          <p:cNvPicPr>
            <a:picLocks noChangeAspect="1" noChangeArrowheads="1"/>
          </p:cNvPicPr>
          <p:nvPr/>
        </p:nvPicPr>
        <p:blipFill>
          <a:blip r:embed="rId2"/>
          <a:srcRect/>
          <a:stretch>
            <a:fillRect/>
          </a:stretch>
        </p:blipFill>
        <p:spPr bwMode="auto">
          <a:xfrm>
            <a:off x="714348" y="1000108"/>
            <a:ext cx="7594600" cy="3594100"/>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46076"/>
            <a:ext cx="8229600" cy="1225536"/>
          </a:xfrm>
          <a:solidFill>
            <a:srgbClr val="C00000"/>
          </a:solidFill>
        </p:spPr>
        <p:txBody>
          <a:bodyPr anchorCtr="1">
            <a:noAutofit/>
          </a:bodyPr>
          <a:lstStyle/>
          <a:p>
            <a:pPr eaLnBrk="1" hangingPunct="1"/>
            <a:r>
              <a:rPr sz="2800" b="1" dirty="0" smtClean="0">
                <a:solidFill>
                  <a:schemeClr val="tx1"/>
                </a:solidFill>
              </a:rPr>
              <a:t>3.1. alternatifler</a:t>
            </a:r>
            <a:br>
              <a:rPr sz="2800" b="1" dirty="0" smtClean="0">
                <a:solidFill>
                  <a:schemeClr val="tx1"/>
                </a:solidFill>
              </a:rPr>
            </a:br>
            <a:endParaRPr lang="en-US" sz="2800" b="1" dirty="0" smtClean="0">
              <a:solidFill>
                <a:schemeClr val="tx1"/>
              </a:solidFill>
            </a:endParaRPr>
          </a:p>
        </p:txBody>
      </p:sp>
      <p:sp>
        <p:nvSpPr>
          <p:cNvPr id="23556" name="Oval 52"/>
          <p:cNvSpPr>
            <a:spLocks noChangeArrowheads="1"/>
          </p:cNvSpPr>
          <p:nvPr/>
        </p:nvSpPr>
        <p:spPr bwMode="auto">
          <a:xfrm>
            <a:off x="381000" y="3100398"/>
            <a:ext cx="2590800" cy="1828800"/>
          </a:xfrm>
          <a:prstGeom prst="ellipse">
            <a:avLst/>
          </a:prstGeom>
          <a:solidFill>
            <a:schemeClr val="accent1"/>
          </a:solidFill>
          <a:ln w="9525">
            <a:solidFill>
              <a:schemeClr val="tx1"/>
            </a:solidFill>
            <a:round/>
            <a:headEnd/>
            <a:tailEnd/>
          </a:ln>
        </p:spPr>
        <p:txBody>
          <a:bodyPr wrap="none" anchor="ctr"/>
          <a:lstStyle/>
          <a:p>
            <a:pPr marL="342900" indent="-342900" algn="ctr"/>
            <a:r>
              <a:rPr b="1" smtClean="0"/>
              <a:t>Çoktan Seçmeli </a:t>
            </a:r>
          </a:p>
          <a:p>
            <a:pPr marL="342900" indent="-342900" algn="ctr"/>
            <a:r>
              <a:rPr b="1" smtClean="0"/>
              <a:t>Maddeler</a:t>
            </a:r>
            <a:endParaRPr lang="en-US" b="1" dirty="0"/>
          </a:p>
        </p:txBody>
      </p:sp>
      <p:sp>
        <p:nvSpPr>
          <p:cNvPr id="23557" name="Oval 53"/>
          <p:cNvSpPr>
            <a:spLocks noChangeArrowheads="1"/>
          </p:cNvSpPr>
          <p:nvPr/>
        </p:nvSpPr>
        <p:spPr bwMode="auto">
          <a:xfrm>
            <a:off x="3200400" y="3100398"/>
            <a:ext cx="2667000" cy="1828800"/>
          </a:xfrm>
          <a:prstGeom prst="ellipse">
            <a:avLst/>
          </a:prstGeom>
          <a:solidFill>
            <a:schemeClr val="accent1"/>
          </a:solidFill>
          <a:ln w="9525">
            <a:solidFill>
              <a:schemeClr val="tx1"/>
            </a:solidFill>
            <a:round/>
            <a:headEnd/>
            <a:tailEnd/>
          </a:ln>
        </p:spPr>
        <p:txBody>
          <a:bodyPr wrap="none" anchor="ctr"/>
          <a:lstStyle/>
          <a:p>
            <a:pPr algn="ctr"/>
            <a:r>
              <a:rPr sz="1700" b="1" smtClean="0"/>
              <a:t>Kısa Cevaplı </a:t>
            </a:r>
          </a:p>
          <a:p>
            <a:pPr algn="ctr"/>
            <a:r>
              <a:rPr sz="1700" b="1" smtClean="0"/>
              <a:t>Madeler</a:t>
            </a:r>
            <a:endParaRPr lang="en-US" sz="1700" b="1" dirty="0"/>
          </a:p>
        </p:txBody>
      </p:sp>
      <p:sp>
        <p:nvSpPr>
          <p:cNvPr id="23558" name="Oval 54"/>
          <p:cNvSpPr>
            <a:spLocks noChangeArrowheads="1"/>
          </p:cNvSpPr>
          <p:nvPr/>
        </p:nvSpPr>
        <p:spPr bwMode="auto">
          <a:xfrm>
            <a:off x="6096000" y="3100398"/>
            <a:ext cx="2667000" cy="1828800"/>
          </a:xfrm>
          <a:prstGeom prst="ellipse">
            <a:avLst/>
          </a:prstGeom>
          <a:solidFill>
            <a:schemeClr val="accent1"/>
          </a:solidFill>
          <a:ln w="9525">
            <a:solidFill>
              <a:schemeClr val="tx1"/>
            </a:solidFill>
            <a:round/>
            <a:headEnd/>
            <a:tailEnd/>
          </a:ln>
        </p:spPr>
        <p:txBody>
          <a:bodyPr wrap="none" anchor="ctr"/>
          <a:lstStyle/>
          <a:p>
            <a:pPr algn="ctr"/>
            <a:r>
              <a:rPr sz="1700" b="1" smtClean="0"/>
              <a:t>Performans </a:t>
            </a:r>
          </a:p>
          <a:p>
            <a:pPr algn="ctr"/>
            <a:r>
              <a:rPr sz="1700" b="1" smtClean="0"/>
              <a:t>Görevleri</a:t>
            </a:r>
            <a:endParaRPr lang="en-US" sz="1700" b="1" dirty="0"/>
          </a:p>
        </p:txBody>
      </p:sp>
      <p:sp>
        <p:nvSpPr>
          <p:cNvPr id="8" name="7 Metin kutusu"/>
          <p:cNvSpPr txBox="1"/>
          <p:nvPr/>
        </p:nvSpPr>
        <p:spPr>
          <a:xfrm>
            <a:off x="500034" y="2487035"/>
            <a:ext cx="8215370" cy="584775"/>
          </a:xfrm>
          <a:prstGeom prst="rect">
            <a:avLst/>
          </a:prstGeom>
          <a:noFill/>
        </p:spPr>
        <p:txBody>
          <a:bodyPr wrap="square" rtlCol="0">
            <a:spAutoFit/>
          </a:bodyPr>
          <a:lstStyle/>
          <a:p>
            <a:r>
              <a:rPr sz="3200" b="1" dirty="0" smtClean="0">
                <a:solidFill>
                  <a:srgbClr val="FF0000"/>
                </a:solidFill>
              </a:rPr>
              <a:t>Basit	       &gt;&gt;&gt;&gt;</a:t>
            </a:r>
            <a:r>
              <a:rPr lang="tr-TR" sz="3200" b="1" dirty="0" smtClean="0">
                <a:solidFill>
                  <a:srgbClr val="FF0000"/>
                </a:solidFill>
                <a:sym typeface="Wingdings" pitchFamily="2" charset="2"/>
              </a:rPr>
              <a:t>&gt;&gt;&gt;&gt;</a:t>
            </a:r>
            <a:r>
              <a:rPr sz="3200" b="1" dirty="0" smtClean="0">
                <a:solidFill>
                  <a:srgbClr val="FF0000"/>
                </a:solidFill>
              </a:rPr>
              <a:t>      Kompleks</a:t>
            </a:r>
            <a:endParaRPr lang="tr-TR" sz="3200" b="1" dirty="0">
              <a:solidFill>
                <a:srgbClr val="FF0000"/>
              </a:solidFill>
            </a:endParaRPr>
          </a:p>
        </p:txBody>
      </p:sp>
      <p:sp>
        <p:nvSpPr>
          <p:cNvPr id="11" name="10 Dikdörtgen"/>
          <p:cNvSpPr/>
          <p:nvPr/>
        </p:nvSpPr>
        <p:spPr>
          <a:xfrm>
            <a:off x="6500826" y="5143512"/>
            <a:ext cx="214314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mtClean="0"/>
              <a:t>Direk </a:t>
            </a:r>
            <a:r>
              <a:rPr lang="tr-TR" dirty="0" smtClean="0"/>
              <a:t>–</a:t>
            </a:r>
            <a:endParaRPr smtClean="0"/>
          </a:p>
          <a:p>
            <a:pPr algn="ctr"/>
            <a:r>
              <a:rPr smtClean="0"/>
              <a:t>Gözlenen: davranış </a:t>
            </a:r>
            <a:endParaRPr lang="tr-TR" dirty="0"/>
          </a:p>
        </p:txBody>
      </p:sp>
      <p:sp>
        <p:nvSpPr>
          <p:cNvPr id="12" name="11 Dikdörtgen"/>
          <p:cNvSpPr/>
          <p:nvPr/>
        </p:nvSpPr>
        <p:spPr>
          <a:xfrm>
            <a:off x="3500430" y="5143512"/>
            <a:ext cx="214314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mtClean="0"/>
              <a:t>Dolaylı </a:t>
            </a:r>
            <a:r>
              <a:rPr lang="tr-TR" dirty="0" smtClean="0"/>
              <a:t>–</a:t>
            </a:r>
            <a:endParaRPr smtClean="0"/>
          </a:p>
          <a:p>
            <a:pPr algn="ctr"/>
            <a:r>
              <a:rPr smtClean="0"/>
              <a:t>Gözlenen:</a:t>
            </a:r>
          </a:p>
          <a:p>
            <a:pPr algn="ctr"/>
            <a:r>
              <a:rPr smtClean="0"/>
              <a:t>Cevaplayıcının yapılandırdığı ifade </a:t>
            </a:r>
            <a:endParaRPr lang="tr-TR" dirty="0"/>
          </a:p>
        </p:txBody>
      </p:sp>
      <p:sp>
        <p:nvSpPr>
          <p:cNvPr id="13" name="12 Dikdörtgen"/>
          <p:cNvSpPr/>
          <p:nvPr/>
        </p:nvSpPr>
        <p:spPr>
          <a:xfrm>
            <a:off x="571472" y="5143512"/>
            <a:ext cx="214314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mtClean="0"/>
              <a:t>Dolaylı </a:t>
            </a:r>
            <a:r>
              <a:rPr lang="tr-TR" dirty="0" smtClean="0"/>
              <a:t>–</a:t>
            </a:r>
            <a:endParaRPr smtClean="0"/>
          </a:p>
          <a:p>
            <a:pPr algn="ctr"/>
            <a:r>
              <a:rPr smtClean="0"/>
              <a:t>Gözlenen:</a:t>
            </a:r>
          </a:p>
          <a:p>
            <a:pPr algn="ctr"/>
            <a:r>
              <a:rPr smtClean="0"/>
              <a:t>Cevaplayıcının yeğlediği ifade </a:t>
            </a:r>
            <a:endParaRPr lang="tr-TR" dirty="0"/>
          </a:p>
        </p:txBody>
      </p:sp>
      <p:sp>
        <p:nvSpPr>
          <p:cNvPr id="10" name="9 Metin kutusu"/>
          <p:cNvSpPr txBox="1"/>
          <p:nvPr/>
        </p:nvSpPr>
        <p:spPr>
          <a:xfrm>
            <a:off x="500034" y="1772655"/>
            <a:ext cx="8215370" cy="707886"/>
          </a:xfrm>
          <a:prstGeom prst="rect">
            <a:avLst/>
          </a:prstGeom>
          <a:noFill/>
        </p:spPr>
        <p:txBody>
          <a:bodyPr wrap="square" rtlCol="0">
            <a:spAutoFit/>
          </a:bodyPr>
          <a:lstStyle/>
          <a:p>
            <a:pPr algn="ctr"/>
            <a:r>
              <a:rPr sz="4000" b="1" smtClean="0">
                <a:solidFill>
                  <a:srgbClr val="FF0000"/>
                </a:solidFill>
              </a:rPr>
              <a:t>bilgi/beceri/tutum/tavır</a:t>
            </a:r>
            <a:endParaRPr lang="tr-TR" sz="4000" b="1" dirty="0">
              <a:solidFill>
                <a:srgbClr val="FF000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ClassicPhotoAlbum</Template>
  <TotalTime>0</TotalTime>
  <Words>2266</Words>
  <Application>Microsoft Office PowerPoint</Application>
  <PresentationFormat>On-screen Show (4:3)</PresentationFormat>
  <Paragraphs>420</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Schoolbook</vt:lpstr>
      <vt:lpstr>Times New Roman</vt:lpstr>
      <vt:lpstr>Wingdings</vt:lpstr>
      <vt:lpstr>ClassicPhotoAlbum</vt:lpstr>
      <vt:lpstr>Kısa cevaplı MADDE yazımı ve puanlaNması</vt:lpstr>
      <vt:lpstr>PowerPoint Presentation</vt:lpstr>
      <vt:lpstr>A. Uygulama </vt:lpstr>
      <vt:lpstr>A.1. Uygulama İçİn örnek  Eğlencelİ ama bilimsel bir iddası yok</vt:lpstr>
      <vt:lpstr>A.2.Yorum:  Eğlencelİ ama bilimsel iddası olmayan örnek için yorum çetelesi</vt:lpstr>
      <vt:lpstr>PowerPoint Presentation</vt:lpstr>
      <vt:lpstr>PowerPoint Presentation</vt:lpstr>
      <vt:lpstr>PowerPoint Presentation</vt:lpstr>
      <vt:lpstr>3.1. alternatifler </vt:lpstr>
      <vt:lpstr>3.2. alternatifler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8.4. örnek Kısa-cevap Değerlendirme Çetelesi (Short-answer Test Assessment Rubric) - analitik</vt:lpstr>
      <vt:lpstr>8.5. örnek Kısa-cevap Değerlendirme Çetelesi (Short-answer Test Assessment Rubric) - holistik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 Uyarılar</vt:lpstr>
      <vt:lpstr>10.2. Uyarılar</vt:lpstr>
      <vt:lpstr>11. öneriler</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2015-09-23T15:46:27Z</dcterms:created>
  <dcterms:modified xsi:type="dcterms:W3CDTF">2020-12-29T11:24:47Z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1055</vt:i4>
  </property>
  <property fmtid="{D5CDD505-2E9C-101B-9397-08002B2CF9AE}" pid="3" name="_Version">
    <vt:lpwstr>12.0.4518</vt:lpwstr>
  </property>
</Properties>
</file>